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2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45" d="100"/>
          <a:sy n="145" d="100"/>
        </p:scale>
        <p:origin x="624" y="126"/>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extLst>
      <p:ext uri="{BB962C8B-B14F-4D97-AF65-F5344CB8AC3E}">
        <p14:creationId xmlns:p14="http://schemas.microsoft.com/office/powerpoint/2010/main" val="4112522907"/>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6"/>
        <p:cNvGrpSpPr/>
        <p:nvPr/>
      </p:nvGrpSpPr>
      <p:grpSpPr>
        <a:xfrm>
          <a:off x="0" y="0"/>
          <a:ext cx="0" cy="0"/>
          <a:chOff x="0" y="0"/>
          <a:chExt cx="0" cy="0"/>
        </a:xfrm>
      </p:grpSpPr>
      <p:sp>
        <p:nvSpPr>
          <p:cNvPr id="57" name="Google Shape;57;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8" name="Google Shape;58;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704344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Google Shape;126;g1a51ca99533_0_4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7" name="Google Shape;127;g1a51ca99533_0_4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4531031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2"/>
        <p:cNvGrpSpPr/>
        <p:nvPr/>
      </p:nvGrpSpPr>
      <p:grpSpPr>
        <a:xfrm>
          <a:off x="0" y="0"/>
          <a:ext cx="0" cy="0"/>
          <a:chOff x="0" y="0"/>
          <a:chExt cx="0" cy="0"/>
        </a:xfrm>
      </p:grpSpPr>
      <p:sp>
        <p:nvSpPr>
          <p:cNvPr id="133" name="Google Shape;133;g1a51ca99533_0_3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4" name="Google Shape;134;g1a51ca99533_0_3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339735628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9"/>
        <p:cNvGrpSpPr/>
        <p:nvPr/>
      </p:nvGrpSpPr>
      <p:grpSpPr>
        <a:xfrm>
          <a:off x="0" y="0"/>
          <a:ext cx="0" cy="0"/>
          <a:chOff x="0" y="0"/>
          <a:chExt cx="0" cy="0"/>
        </a:xfrm>
      </p:grpSpPr>
      <p:sp>
        <p:nvSpPr>
          <p:cNvPr id="140" name="Google Shape;140;g1a51ca99533_0_3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1" name="Google Shape;141;g1a51ca99533_0_3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2512976598"/>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6"/>
        <p:cNvGrpSpPr/>
        <p:nvPr/>
      </p:nvGrpSpPr>
      <p:grpSpPr>
        <a:xfrm>
          <a:off x="0" y="0"/>
          <a:ext cx="0" cy="0"/>
          <a:chOff x="0" y="0"/>
          <a:chExt cx="0" cy="0"/>
        </a:xfrm>
      </p:grpSpPr>
      <p:sp>
        <p:nvSpPr>
          <p:cNvPr id="147" name="Google Shape;147;g1a51ca99533_0_3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8" name="Google Shape;148;g1a51ca99533_0_3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Alan</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143881993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3"/>
        <p:cNvGrpSpPr/>
        <p:nvPr/>
      </p:nvGrpSpPr>
      <p:grpSpPr>
        <a:xfrm>
          <a:off x="0" y="0"/>
          <a:ext cx="0" cy="0"/>
          <a:chOff x="0" y="0"/>
          <a:chExt cx="0" cy="0"/>
        </a:xfrm>
      </p:grpSpPr>
      <p:sp>
        <p:nvSpPr>
          <p:cNvPr id="154" name="Google Shape;154;g1a51ca99533_0_48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5" name="Google Shape;155;g1a51ca99533_0_48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Alan</a:t>
            </a:r>
            <a:endParaRPr/>
          </a:p>
        </p:txBody>
      </p:sp>
    </p:spTree>
    <p:extLst>
      <p:ext uri="{BB962C8B-B14F-4D97-AF65-F5344CB8AC3E}">
        <p14:creationId xmlns:p14="http://schemas.microsoft.com/office/powerpoint/2010/main" val="28638541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0"/>
        <p:cNvGrpSpPr/>
        <p:nvPr/>
      </p:nvGrpSpPr>
      <p:grpSpPr>
        <a:xfrm>
          <a:off x="0" y="0"/>
          <a:ext cx="0" cy="0"/>
          <a:chOff x="0" y="0"/>
          <a:chExt cx="0" cy="0"/>
        </a:xfrm>
      </p:grpSpPr>
      <p:sp>
        <p:nvSpPr>
          <p:cNvPr id="161" name="Google Shape;161;g1a51ca99533_0_3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2" name="Google Shape;162;g1a51ca99533_0_3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224139142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7"/>
        <p:cNvGrpSpPr/>
        <p:nvPr/>
      </p:nvGrpSpPr>
      <p:grpSpPr>
        <a:xfrm>
          <a:off x="0" y="0"/>
          <a:ext cx="0" cy="0"/>
          <a:chOff x="0" y="0"/>
          <a:chExt cx="0" cy="0"/>
        </a:xfrm>
      </p:grpSpPr>
      <p:sp>
        <p:nvSpPr>
          <p:cNvPr id="168" name="Google Shape;168;g1a51ca99533_0_56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9" name="Google Shape;169;g1a51ca99533_0_5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152304756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4"/>
        <p:cNvGrpSpPr/>
        <p:nvPr/>
      </p:nvGrpSpPr>
      <p:grpSpPr>
        <a:xfrm>
          <a:off x="0" y="0"/>
          <a:ext cx="0" cy="0"/>
          <a:chOff x="0" y="0"/>
          <a:chExt cx="0" cy="0"/>
        </a:xfrm>
      </p:grpSpPr>
      <p:sp>
        <p:nvSpPr>
          <p:cNvPr id="175" name="Google Shape;175;g1a51ca99533_0_57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6" name="Google Shape;176;g1a51ca99533_0_573: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424719905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2"/>
        <p:cNvGrpSpPr/>
        <p:nvPr/>
      </p:nvGrpSpPr>
      <p:grpSpPr>
        <a:xfrm>
          <a:off x="0" y="0"/>
          <a:ext cx="0" cy="0"/>
          <a:chOff x="0" y="0"/>
          <a:chExt cx="0" cy="0"/>
        </a:xfrm>
      </p:grpSpPr>
      <p:sp>
        <p:nvSpPr>
          <p:cNvPr id="183" name="Google Shape;183;g1a51ca99533_0_58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4" name="Google Shape;184;g1a51ca99533_0_58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35277539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0"/>
        <p:cNvGrpSpPr/>
        <p:nvPr/>
      </p:nvGrpSpPr>
      <p:grpSpPr>
        <a:xfrm>
          <a:off x="0" y="0"/>
          <a:ext cx="0" cy="0"/>
          <a:chOff x="0" y="0"/>
          <a:chExt cx="0" cy="0"/>
        </a:xfrm>
      </p:grpSpPr>
      <p:sp>
        <p:nvSpPr>
          <p:cNvPr id="191" name="Google Shape;191;g1a51ca99533_0_58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2" name="Google Shape;192;g1a51ca99533_0_58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a:p>
            <a:pPr marL="0" lvl="0" indent="0" algn="l" rtl="0">
              <a:spcBef>
                <a:spcPts val="0"/>
              </a:spcBef>
              <a:spcAft>
                <a:spcPts val="0"/>
              </a:spcAft>
              <a:buNone/>
            </a:pPr>
            <a:endParaRPr/>
          </a:p>
        </p:txBody>
      </p:sp>
    </p:spTree>
    <p:extLst>
      <p:ext uri="{BB962C8B-B14F-4D97-AF65-F5344CB8AC3E}">
        <p14:creationId xmlns:p14="http://schemas.microsoft.com/office/powerpoint/2010/main" val="234390872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1a51ca99533_0_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 name="Google Shape;65;g1a51ca99533_0_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79667295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8"/>
        <p:cNvGrpSpPr/>
        <p:nvPr/>
      </p:nvGrpSpPr>
      <p:grpSpPr>
        <a:xfrm>
          <a:off x="0" y="0"/>
          <a:ext cx="0" cy="0"/>
          <a:chOff x="0" y="0"/>
          <a:chExt cx="0" cy="0"/>
        </a:xfrm>
      </p:grpSpPr>
      <p:sp>
        <p:nvSpPr>
          <p:cNvPr id="199" name="Google Shape;199;g1a51ca99533_0_5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0" name="Google Shape;200;g1a51ca99533_0_5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Alan</a:t>
            </a:r>
            <a:endParaRPr/>
          </a:p>
        </p:txBody>
      </p:sp>
    </p:spTree>
    <p:extLst>
      <p:ext uri="{BB962C8B-B14F-4D97-AF65-F5344CB8AC3E}">
        <p14:creationId xmlns:p14="http://schemas.microsoft.com/office/powerpoint/2010/main" val="3681307069"/>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g1a51ca99533_0_59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8" name="Google Shape;208;g1a51ca99533_0_59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Alan</a:t>
            </a:r>
            <a:endParaRPr/>
          </a:p>
        </p:txBody>
      </p:sp>
    </p:spTree>
    <p:extLst>
      <p:ext uri="{BB962C8B-B14F-4D97-AF65-F5344CB8AC3E}">
        <p14:creationId xmlns:p14="http://schemas.microsoft.com/office/powerpoint/2010/main" val="143753331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5"/>
        <p:cNvGrpSpPr/>
        <p:nvPr/>
      </p:nvGrpSpPr>
      <p:grpSpPr>
        <a:xfrm>
          <a:off x="0" y="0"/>
          <a:ext cx="0" cy="0"/>
          <a:chOff x="0" y="0"/>
          <a:chExt cx="0" cy="0"/>
        </a:xfrm>
      </p:grpSpPr>
      <p:sp>
        <p:nvSpPr>
          <p:cNvPr id="216" name="Google Shape;216;g1a51ca99533_0_6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7" name="Google Shape;217;g1a51ca99533_0_6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13208906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g1a51ca99533_0_6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24" name="Google Shape;224;g1a51ca99533_0_6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Alan</a:t>
            </a:r>
            <a:endParaRPr/>
          </a:p>
        </p:txBody>
      </p:sp>
    </p:spTree>
    <p:extLst>
      <p:ext uri="{BB962C8B-B14F-4D97-AF65-F5344CB8AC3E}">
        <p14:creationId xmlns:p14="http://schemas.microsoft.com/office/powerpoint/2010/main" val="395121598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9"/>
        <p:cNvGrpSpPr/>
        <p:nvPr/>
      </p:nvGrpSpPr>
      <p:grpSpPr>
        <a:xfrm>
          <a:off x="0" y="0"/>
          <a:ext cx="0" cy="0"/>
          <a:chOff x="0" y="0"/>
          <a:chExt cx="0" cy="0"/>
        </a:xfrm>
      </p:grpSpPr>
      <p:sp>
        <p:nvSpPr>
          <p:cNvPr id="230" name="Google Shape;230;g1a51ca99533_0_6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1" name="Google Shape;231;g1a51ca99533_0_6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Alan</a:t>
            </a:r>
            <a:endParaRPr/>
          </a:p>
        </p:txBody>
      </p:sp>
    </p:spTree>
    <p:extLst>
      <p:ext uri="{BB962C8B-B14F-4D97-AF65-F5344CB8AC3E}">
        <p14:creationId xmlns:p14="http://schemas.microsoft.com/office/powerpoint/2010/main" val="56616939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6"/>
        <p:cNvGrpSpPr/>
        <p:nvPr/>
      </p:nvGrpSpPr>
      <p:grpSpPr>
        <a:xfrm>
          <a:off x="0" y="0"/>
          <a:ext cx="0" cy="0"/>
          <a:chOff x="0" y="0"/>
          <a:chExt cx="0" cy="0"/>
        </a:xfrm>
      </p:grpSpPr>
      <p:sp>
        <p:nvSpPr>
          <p:cNvPr id="237" name="Google Shape;237;g1a51ca99533_0_6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38" name="Google Shape;238;g1a51ca99533_0_6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6122382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1"/>
        <p:cNvGrpSpPr/>
        <p:nvPr/>
      </p:nvGrpSpPr>
      <p:grpSpPr>
        <a:xfrm>
          <a:off x="0" y="0"/>
          <a:ext cx="0" cy="0"/>
          <a:chOff x="0" y="0"/>
          <a:chExt cx="0" cy="0"/>
        </a:xfrm>
      </p:grpSpPr>
      <p:sp>
        <p:nvSpPr>
          <p:cNvPr id="72" name="Google Shape;72;g1a51ca99533_0_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3" name="Google Shape;73;g1a51ca99533_0_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34576612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9"/>
        <p:cNvGrpSpPr/>
        <p:nvPr/>
      </p:nvGrpSpPr>
      <p:grpSpPr>
        <a:xfrm>
          <a:off x="0" y="0"/>
          <a:ext cx="0" cy="0"/>
          <a:chOff x="0" y="0"/>
          <a:chExt cx="0" cy="0"/>
        </a:xfrm>
      </p:grpSpPr>
      <p:sp>
        <p:nvSpPr>
          <p:cNvPr id="80" name="Google Shape;80;g1a51ca99533_0_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1" name="Google Shape;81;g1a51ca99533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267854580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1a51ca99533_0_1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1a51ca99533_0_1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217327151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1a51ca99533_0_27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1a51ca99533_0_27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John</a:t>
            </a:r>
            <a:endParaRPr/>
          </a:p>
        </p:txBody>
      </p:sp>
    </p:spTree>
    <p:extLst>
      <p:ext uri="{BB962C8B-B14F-4D97-AF65-F5344CB8AC3E}">
        <p14:creationId xmlns:p14="http://schemas.microsoft.com/office/powerpoint/2010/main" val="309302418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1a51ca99533_0_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g1a51ca99533_0_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solidFill>
                  <a:schemeClr val="dk1"/>
                </a:solidFill>
              </a:rPr>
              <a:t>Alan</a:t>
            </a:r>
            <a:endParaRPr/>
          </a:p>
        </p:txBody>
      </p:sp>
    </p:spTree>
    <p:extLst>
      <p:ext uri="{BB962C8B-B14F-4D97-AF65-F5344CB8AC3E}">
        <p14:creationId xmlns:p14="http://schemas.microsoft.com/office/powerpoint/2010/main" val="158503686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1"/>
        <p:cNvGrpSpPr/>
        <p:nvPr/>
      </p:nvGrpSpPr>
      <p:grpSpPr>
        <a:xfrm>
          <a:off x="0" y="0"/>
          <a:ext cx="0" cy="0"/>
          <a:chOff x="0" y="0"/>
          <a:chExt cx="0" cy="0"/>
        </a:xfrm>
      </p:grpSpPr>
      <p:sp>
        <p:nvSpPr>
          <p:cNvPr id="112" name="Google Shape;112;g1a51ca99533_0_36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3" name="Google Shape;113;g1a51ca99533_0_36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Clr>
                <a:schemeClr val="dk1"/>
              </a:buClr>
              <a:buSzPts val="1100"/>
              <a:buFont typeface="Arial"/>
              <a:buNone/>
            </a:pPr>
            <a:r>
              <a:rPr lang="en">
                <a:solidFill>
                  <a:schemeClr val="dk1"/>
                </a:solidFill>
              </a:rPr>
              <a:t>Alan</a:t>
            </a:r>
            <a:endParaRPr/>
          </a:p>
        </p:txBody>
      </p:sp>
    </p:spTree>
    <p:extLst>
      <p:ext uri="{BB962C8B-B14F-4D97-AF65-F5344CB8AC3E}">
        <p14:creationId xmlns:p14="http://schemas.microsoft.com/office/powerpoint/2010/main" val="13388388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g1a51ca99533_0_37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1" name="Google Shape;121;g1a51ca99533_0_37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Alan</a:t>
            </a:r>
            <a:endParaRPr/>
          </a:p>
        </p:txBody>
      </p:sp>
    </p:spTree>
    <p:extLst>
      <p:ext uri="{BB962C8B-B14F-4D97-AF65-F5344CB8AC3E}">
        <p14:creationId xmlns:p14="http://schemas.microsoft.com/office/powerpoint/2010/main" val="17106713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50"/>
        <p:cNvGrpSpPr/>
        <p:nvPr/>
      </p:nvGrpSpPr>
      <p:grpSpPr>
        <a:xfrm>
          <a:off x="0" y="0"/>
          <a:ext cx="0" cy="0"/>
          <a:chOff x="0" y="0"/>
          <a:chExt cx="0" cy="0"/>
        </a:xfrm>
      </p:grpSpPr>
      <p:sp>
        <p:nvSpPr>
          <p:cNvPr id="51" name="Google Shape;51;p13"/>
          <p:cNvSpPr txBox="1">
            <a:spLocks noGrp="1"/>
          </p:cNvSpPr>
          <p:nvPr>
            <p:ph type="title"/>
          </p:nvPr>
        </p:nvSpPr>
        <p:spPr>
          <a:xfrm>
            <a:off x="628650" y="273844"/>
            <a:ext cx="7886700" cy="994200"/>
          </a:xfrm>
          <a:prstGeom prst="rect">
            <a:avLst/>
          </a:prstGeom>
          <a:noFill/>
          <a:ln>
            <a:noFill/>
          </a:ln>
        </p:spPr>
        <p:txBody>
          <a:bodyPr spcFirstLastPara="1" wrap="square" lIns="68575" tIns="34275" rIns="68575" bIns="34275" anchor="ctr" anchorCtr="0">
            <a:normAutofit/>
          </a:bodyPr>
          <a:lstStyle>
            <a:lvl1pPr lvl="0" algn="l" rtl="0">
              <a:lnSpc>
                <a:spcPct val="90000"/>
              </a:lnSpc>
              <a:spcBef>
                <a:spcPts val="0"/>
              </a:spcBef>
              <a:spcAft>
                <a:spcPts val="0"/>
              </a:spcAft>
              <a:buClr>
                <a:schemeClr val="dk1"/>
              </a:buClr>
              <a:buSzPts val="14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a:endParaRPr/>
          </a:p>
        </p:txBody>
      </p:sp>
      <p:sp>
        <p:nvSpPr>
          <p:cNvPr id="52" name="Google Shape;52;p13"/>
          <p:cNvSpPr txBox="1">
            <a:spLocks noGrp="1"/>
          </p:cNvSpPr>
          <p:nvPr>
            <p:ph type="body" idx="1"/>
          </p:nvPr>
        </p:nvSpPr>
        <p:spPr>
          <a:xfrm>
            <a:off x="628650" y="1369219"/>
            <a:ext cx="7886700" cy="3263400"/>
          </a:xfrm>
          <a:prstGeom prst="rect">
            <a:avLst/>
          </a:prstGeom>
          <a:noFill/>
          <a:ln>
            <a:noFill/>
          </a:ln>
        </p:spPr>
        <p:txBody>
          <a:bodyPr spcFirstLastPara="1" wrap="square" lIns="68575" tIns="34275" rIns="68575" bIns="34275" anchor="t" anchorCtr="0">
            <a:normAutofit/>
          </a:bodyPr>
          <a:lstStyle>
            <a:lvl1pPr marL="457200" lvl="0" indent="-317500" algn="l" rtl="0">
              <a:lnSpc>
                <a:spcPct val="90000"/>
              </a:lnSpc>
              <a:spcBef>
                <a:spcPts val="800"/>
              </a:spcBef>
              <a:spcAft>
                <a:spcPts val="0"/>
              </a:spcAft>
              <a:buClr>
                <a:schemeClr val="dk1"/>
              </a:buClr>
              <a:buSzPts val="1400"/>
              <a:buChar char="●"/>
              <a:defRPr/>
            </a:lvl1pPr>
            <a:lvl2pPr marL="914400" lvl="1" indent="-317500" algn="l" rtl="0">
              <a:lnSpc>
                <a:spcPct val="90000"/>
              </a:lnSpc>
              <a:spcBef>
                <a:spcPts val="1200"/>
              </a:spcBef>
              <a:spcAft>
                <a:spcPts val="0"/>
              </a:spcAft>
              <a:buClr>
                <a:schemeClr val="dk1"/>
              </a:buClr>
              <a:buSzPts val="1400"/>
              <a:buChar char="○"/>
              <a:defRPr/>
            </a:lvl2pPr>
            <a:lvl3pPr marL="1371600" lvl="2" indent="-317500" algn="l" rtl="0">
              <a:lnSpc>
                <a:spcPct val="90000"/>
              </a:lnSpc>
              <a:spcBef>
                <a:spcPts val="1200"/>
              </a:spcBef>
              <a:spcAft>
                <a:spcPts val="0"/>
              </a:spcAft>
              <a:buClr>
                <a:schemeClr val="dk1"/>
              </a:buClr>
              <a:buSzPts val="1400"/>
              <a:buChar char="■"/>
              <a:defRPr/>
            </a:lvl3pPr>
            <a:lvl4pPr marL="1828800" lvl="3" indent="-317500" algn="l" rtl="0">
              <a:lnSpc>
                <a:spcPct val="90000"/>
              </a:lnSpc>
              <a:spcBef>
                <a:spcPts val="1200"/>
              </a:spcBef>
              <a:spcAft>
                <a:spcPts val="0"/>
              </a:spcAft>
              <a:buClr>
                <a:schemeClr val="dk1"/>
              </a:buClr>
              <a:buSzPts val="1400"/>
              <a:buChar char="●"/>
              <a:defRPr/>
            </a:lvl4pPr>
            <a:lvl5pPr marL="2286000" lvl="4" indent="-317500" algn="l" rtl="0">
              <a:lnSpc>
                <a:spcPct val="90000"/>
              </a:lnSpc>
              <a:spcBef>
                <a:spcPts val="1200"/>
              </a:spcBef>
              <a:spcAft>
                <a:spcPts val="0"/>
              </a:spcAft>
              <a:buClr>
                <a:schemeClr val="dk1"/>
              </a:buClr>
              <a:buSzPts val="1400"/>
              <a:buChar char="○"/>
              <a:defRPr/>
            </a:lvl5pPr>
            <a:lvl6pPr marL="2743200" lvl="5" indent="-317500" algn="l" rtl="0">
              <a:lnSpc>
                <a:spcPct val="90000"/>
              </a:lnSpc>
              <a:spcBef>
                <a:spcPts val="1200"/>
              </a:spcBef>
              <a:spcAft>
                <a:spcPts val="0"/>
              </a:spcAft>
              <a:buClr>
                <a:schemeClr val="dk1"/>
              </a:buClr>
              <a:buSzPts val="1400"/>
              <a:buChar char="■"/>
              <a:defRPr/>
            </a:lvl6pPr>
            <a:lvl7pPr marL="3200400" lvl="6" indent="-317500" algn="l" rtl="0">
              <a:lnSpc>
                <a:spcPct val="90000"/>
              </a:lnSpc>
              <a:spcBef>
                <a:spcPts val="1200"/>
              </a:spcBef>
              <a:spcAft>
                <a:spcPts val="0"/>
              </a:spcAft>
              <a:buClr>
                <a:schemeClr val="dk1"/>
              </a:buClr>
              <a:buSzPts val="1400"/>
              <a:buChar char="●"/>
              <a:defRPr/>
            </a:lvl7pPr>
            <a:lvl8pPr marL="3657600" lvl="7" indent="-317500" algn="l" rtl="0">
              <a:lnSpc>
                <a:spcPct val="90000"/>
              </a:lnSpc>
              <a:spcBef>
                <a:spcPts val="1200"/>
              </a:spcBef>
              <a:spcAft>
                <a:spcPts val="0"/>
              </a:spcAft>
              <a:buClr>
                <a:schemeClr val="dk1"/>
              </a:buClr>
              <a:buSzPts val="1400"/>
              <a:buChar char="○"/>
              <a:defRPr/>
            </a:lvl8pPr>
            <a:lvl9pPr marL="4114800" lvl="8" indent="-317500" algn="l" rtl="0">
              <a:lnSpc>
                <a:spcPct val="90000"/>
              </a:lnSpc>
              <a:spcBef>
                <a:spcPts val="1200"/>
              </a:spcBef>
              <a:spcAft>
                <a:spcPts val="1200"/>
              </a:spcAft>
              <a:buClr>
                <a:schemeClr val="dk1"/>
              </a:buClr>
              <a:buSzPts val="1400"/>
              <a:buChar char="■"/>
              <a:defRPr/>
            </a:lvl9pPr>
          </a:lstStyle>
          <a:p>
            <a:endParaRPr/>
          </a:p>
        </p:txBody>
      </p:sp>
      <p:sp>
        <p:nvSpPr>
          <p:cNvPr id="53" name="Google Shape;53;p13"/>
          <p:cNvSpPr txBox="1">
            <a:spLocks noGrp="1"/>
          </p:cNvSpPr>
          <p:nvPr>
            <p:ph type="dt" idx="10"/>
          </p:nvPr>
        </p:nvSpPr>
        <p:spPr>
          <a:xfrm>
            <a:off x="628650" y="4767263"/>
            <a:ext cx="2057400" cy="273900"/>
          </a:xfrm>
          <a:prstGeom prst="rect">
            <a:avLst/>
          </a:prstGeom>
          <a:noFill/>
          <a:ln>
            <a:noFill/>
          </a:ln>
        </p:spPr>
        <p:txBody>
          <a:bodyPr spcFirstLastPara="1" wrap="square" lIns="68575" tIns="34275" rIns="68575" bIns="34275" anchor="ctr" anchorCtr="0">
            <a:noAutofit/>
          </a:bodyPr>
          <a:lstStyle>
            <a:lvl1pPr lvl="0" algn="l" rtl="0">
              <a:spcBef>
                <a:spcPts val="0"/>
              </a:spcBef>
              <a:spcAft>
                <a:spcPts val="0"/>
              </a:spcAft>
              <a:buSzPts val="1100"/>
              <a:buNone/>
              <a:defRPr sz="1100"/>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a:p>
        </p:txBody>
      </p:sp>
      <p:sp>
        <p:nvSpPr>
          <p:cNvPr id="54" name="Google Shape;54;p13"/>
          <p:cNvSpPr txBox="1">
            <a:spLocks noGrp="1"/>
          </p:cNvSpPr>
          <p:nvPr>
            <p:ph type="ftr" idx="11"/>
          </p:nvPr>
        </p:nvSpPr>
        <p:spPr>
          <a:xfrm>
            <a:off x="3028950" y="4767263"/>
            <a:ext cx="3086100" cy="273900"/>
          </a:xfrm>
          <a:prstGeom prst="rect">
            <a:avLst/>
          </a:prstGeom>
          <a:noFill/>
          <a:ln>
            <a:noFill/>
          </a:ln>
        </p:spPr>
        <p:txBody>
          <a:bodyPr spcFirstLastPara="1" wrap="square" lIns="68575" tIns="34275" rIns="68575" bIns="34275" anchor="ctr" anchorCtr="0">
            <a:noAutofit/>
          </a:bodyPr>
          <a:lstStyle>
            <a:lvl1pPr lvl="0" algn="ctr" rtl="0">
              <a:spcBef>
                <a:spcPts val="0"/>
              </a:spcBef>
              <a:spcAft>
                <a:spcPts val="0"/>
              </a:spcAft>
              <a:buSzPts val="1100"/>
              <a:buNone/>
              <a:defRPr sz="1100"/>
            </a:lvl1pPr>
            <a:lvl2pPr lvl="1" algn="l" rtl="0">
              <a:spcBef>
                <a:spcPts val="0"/>
              </a:spcBef>
              <a:spcAft>
                <a:spcPts val="0"/>
              </a:spcAft>
              <a:buSzPts val="1100"/>
              <a:buNone/>
              <a:defRPr sz="1100"/>
            </a:lvl2pPr>
            <a:lvl3pPr lvl="2" algn="l" rtl="0">
              <a:spcBef>
                <a:spcPts val="0"/>
              </a:spcBef>
              <a:spcAft>
                <a:spcPts val="0"/>
              </a:spcAft>
              <a:buSzPts val="1100"/>
              <a:buNone/>
              <a:defRPr sz="1100"/>
            </a:lvl3pPr>
            <a:lvl4pPr lvl="3" algn="l" rtl="0">
              <a:spcBef>
                <a:spcPts val="0"/>
              </a:spcBef>
              <a:spcAft>
                <a:spcPts val="0"/>
              </a:spcAft>
              <a:buSzPts val="1100"/>
              <a:buNone/>
              <a:defRPr sz="1100"/>
            </a:lvl4pPr>
            <a:lvl5pPr lvl="4" algn="l" rtl="0">
              <a:spcBef>
                <a:spcPts val="0"/>
              </a:spcBef>
              <a:spcAft>
                <a:spcPts val="0"/>
              </a:spcAft>
              <a:buSzPts val="1100"/>
              <a:buNone/>
              <a:defRPr sz="1100"/>
            </a:lvl5pPr>
            <a:lvl6pPr lvl="5" algn="l" rtl="0">
              <a:spcBef>
                <a:spcPts val="0"/>
              </a:spcBef>
              <a:spcAft>
                <a:spcPts val="0"/>
              </a:spcAft>
              <a:buSzPts val="1100"/>
              <a:buNone/>
              <a:defRPr sz="1100"/>
            </a:lvl6pPr>
            <a:lvl7pPr lvl="6" algn="l" rtl="0">
              <a:spcBef>
                <a:spcPts val="0"/>
              </a:spcBef>
              <a:spcAft>
                <a:spcPts val="0"/>
              </a:spcAft>
              <a:buSzPts val="1100"/>
              <a:buNone/>
              <a:defRPr sz="1100"/>
            </a:lvl7pPr>
            <a:lvl8pPr lvl="7" algn="l" rtl="0">
              <a:spcBef>
                <a:spcPts val="0"/>
              </a:spcBef>
              <a:spcAft>
                <a:spcPts val="0"/>
              </a:spcAft>
              <a:buSzPts val="1100"/>
              <a:buNone/>
              <a:defRPr sz="1100"/>
            </a:lvl8pPr>
            <a:lvl9pPr lvl="8" algn="l" rtl="0">
              <a:spcBef>
                <a:spcPts val="0"/>
              </a:spcBef>
              <a:spcAft>
                <a:spcPts val="0"/>
              </a:spcAft>
              <a:buSzPts val="1100"/>
              <a:buNone/>
              <a:defRPr sz="1100"/>
            </a:lvl9pPr>
          </a:lstStyle>
          <a:p>
            <a:endParaRPr/>
          </a:p>
        </p:txBody>
      </p:sp>
      <p:sp>
        <p:nvSpPr>
          <p:cNvPr id="55" name="Google Shape;55;p13"/>
          <p:cNvSpPr txBox="1">
            <a:spLocks noGrp="1"/>
          </p:cNvSpPr>
          <p:nvPr>
            <p:ph type="sldNum" idx="12"/>
          </p:nvPr>
        </p:nvSpPr>
        <p:spPr>
          <a:xfrm>
            <a:off x="6457950" y="4767263"/>
            <a:ext cx="2057400" cy="273900"/>
          </a:xfrm>
          <a:prstGeom prst="rect">
            <a:avLst/>
          </a:prstGeom>
          <a:noFill/>
          <a:ln>
            <a:noFill/>
          </a:ln>
        </p:spPr>
        <p:txBody>
          <a:bodyPr spcFirstLastPara="1" wrap="square" lIns="68575" tIns="34275" rIns="68575" bIns="34275" anchor="ctr" anchorCtr="0">
            <a:normAutofit/>
          </a:bodyPr>
          <a:lstStyle>
            <a:lvl1pPr marL="0" lvl="0" indent="0" algn="r" rtl="0">
              <a:spcBef>
                <a:spcPts val="0"/>
              </a:spcBef>
              <a:buNone/>
              <a:defRPr/>
            </a:lvl1pPr>
            <a:lvl2pPr marL="0" lvl="1" indent="0" algn="r" rtl="0">
              <a:spcBef>
                <a:spcPts val="0"/>
              </a:spcBef>
              <a:buNone/>
              <a:defRPr/>
            </a:lvl2pPr>
            <a:lvl3pPr marL="0" lvl="2" indent="0" algn="r" rtl="0">
              <a:spcBef>
                <a:spcPts val="0"/>
              </a:spcBef>
              <a:buNone/>
              <a:defRPr/>
            </a:lvl3pPr>
            <a:lvl4pPr marL="0" lvl="3" indent="0" algn="r" rtl="0">
              <a:spcBef>
                <a:spcPts val="0"/>
              </a:spcBef>
              <a:buNone/>
              <a:defRPr/>
            </a:lvl4pPr>
            <a:lvl5pPr marL="0" lvl="4" indent="0" algn="r" rtl="0">
              <a:spcBef>
                <a:spcPts val="0"/>
              </a:spcBef>
              <a:buNone/>
              <a:defRPr/>
            </a:lvl5pPr>
            <a:lvl6pPr marL="0" lvl="5" indent="0" algn="r" rtl="0">
              <a:spcBef>
                <a:spcPts val="0"/>
              </a:spcBef>
              <a:buNone/>
              <a:defRPr/>
            </a:lvl6pPr>
            <a:lvl7pPr marL="0" lvl="6" indent="0" algn="r" rtl="0">
              <a:spcBef>
                <a:spcPts val="0"/>
              </a:spcBef>
              <a:buNone/>
              <a:defRPr/>
            </a:lvl7pPr>
            <a:lvl8pPr marL="0" lvl="7" indent="0" algn="r" rtl="0">
              <a:spcBef>
                <a:spcPts val="0"/>
              </a:spcBef>
              <a:buNone/>
              <a:defRPr/>
            </a:lvl8pPr>
            <a:lvl9pPr marL="0" lvl="8" indent="0" algn="r" rtl="0">
              <a:spcBef>
                <a:spcPts val="0"/>
              </a:spcBef>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0.xml"/><Relationship Id="rId1" Type="http://schemas.openxmlformats.org/officeDocument/2006/relationships/slideLayout" Target="../slideLayouts/slideLayout3.xml"/><Relationship Id="rId4" Type="http://schemas.openxmlformats.org/officeDocument/2006/relationships/image" Target="../media/image9.png"/></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7.xml"/><Relationship Id="rId1" Type="http://schemas.openxmlformats.org/officeDocument/2006/relationships/slideLayout" Target="../slideLayouts/slideLayout3.xml"/><Relationship Id="rId4" Type="http://schemas.openxmlformats.org/officeDocument/2006/relationships/image" Target="../media/image10.png"/></Relationships>
</file>

<file path=ppt/slides/_rels/slide1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20.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7.xml"/><Relationship Id="rId1" Type="http://schemas.openxmlformats.org/officeDocument/2006/relationships/slideLayout" Target="../slideLayouts/slideLayout3.xml"/><Relationship Id="rId5" Type="http://schemas.openxmlformats.org/officeDocument/2006/relationships/image" Target="../media/image6.png"/><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9.xml"/><Relationship Id="rId1" Type="http://schemas.openxmlformats.org/officeDocument/2006/relationships/slideLayout" Target="../slideLayouts/slideLayout3.xml"/><Relationship Id="rId4" Type="http://schemas.openxmlformats.org/officeDocument/2006/relationships/image" Target="../media/image1.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9"/>
        <p:cNvGrpSpPr/>
        <p:nvPr/>
      </p:nvGrpSpPr>
      <p:grpSpPr>
        <a:xfrm>
          <a:off x="0" y="0"/>
          <a:ext cx="0" cy="0"/>
          <a:chOff x="0" y="0"/>
          <a:chExt cx="0" cy="0"/>
        </a:xfrm>
      </p:grpSpPr>
      <p:sp>
        <p:nvSpPr>
          <p:cNvPr id="60" name="Google Shape;60;p14"/>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p>
            <a:pPr marL="0" lvl="0" indent="0" algn="ctr" rtl="0">
              <a:spcBef>
                <a:spcPts val="0"/>
              </a:spcBef>
              <a:spcAft>
                <a:spcPts val="0"/>
              </a:spcAft>
              <a:buNone/>
            </a:pPr>
            <a:r>
              <a:rPr lang="en"/>
              <a:t>Association of Colorado Independent Schools</a:t>
            </a:r>
            <a:endParaRPr/>
          </a:p>
        </p:txBody>
      </p:sp>
      <p:sp>
        <p:nvSpPr>
          <p:cNvPr id="61" name="Google Shape;61;p14"/>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lnSpcReduction="20000"/>
          </a:bodyPr>
          <a:lstStyle/>
          <a:p>
            <a:pPr marL="0" lvl="0" indent="0" algn="ctr" rtl="0">
              <a:spcBef>
                <a:spcPts val="0"/>
              </a:spcBef>
              <a:spcAft>
                <a:spcPts val="0"/>
              </a:spcAft>
              <a:buNone/>
            </a:pPr>
            <a:r>
              <a:rPr lang="en"/>
              <a:t>Parent Association Leaders Workshop</a:t>
            </a:r>
            <a:endParaRPr/>
          </a:p>
          <a:p>
            <a:pPr marL="0" lvl="0" indent="0" algn="ctr" rtl="0">
              <a:spcBef>
                <a:spcPts val="0"/>
              </a:spcBef>
              <a:spcAft>
                <a:spcPts val="0"/>
              </a:spcAft>
              <a:buNone/>
            </a:pPr>
            <a:r>
              <a:rPr lang="en" sz="1832"/>
              <a:t>November 30, 2022</a:t>
            </a:r>
            <a:endParaRPr sz="1832"/>
          </a:p>
        </p:txBody>
      </p:sp>
      <p:pic>
        <p:nvPicPr>
          <p:cNvPr id="62" name="Google Shape;62;p14"/>
          <p:cNvPicPr preferRelativeResize="0"/>
          <p:nvPr/>
        </p:nvPicPr>
        <p:blipFill>
          <a:blip r:embed="rId3">
            <a:alphaModFix/>
          </a:blip>
          <a:stretch>
            <a:fillRect/>
          </a:stretch>
        </p:blipFill>
        <p:spPr>
          <a:xfrm>
            <a:off x="4" y="4152022"/>
            <a:ext cx="1770301" cy="991475"/>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28"/>
        <p:cNvGrpSpPr/>
        <p:nvPr/>
      </p:nvGrpSpPr>
      <p:grpSpPr>
        <a:xfrm>
          <a:off x="0" y="0"/>
          <a:ext cx="0" cy="0"/>
          <a:chOff x="0" y="0"/>
          <a:chExt cx="0" cy="0"/>
        </a:xfrm>
      </p:grpSpPr>
      <p:sp>
        <p:nvSpPr>
          <p:cNvPr id="129" name="Google Shape;129;p23"/>
          <p:cNvSpPr txBox="1">
            <a:spLocks noGrp="1"/>
          </p:cNvSpPr>
          <p:nvPr>
            <p:ph type="body" idx="1"/>
          </p:nvPr>
        </p:nvSpPr>
        <p:spPr>
          <a:xfrm>
            <a:off x="2773300" y="1152475"/>
            <a:ext cx="6059100" cy="3416400"/>
          </a:xfrm>
          <a:prstGeom prst="rect">
            <a:avLst/>
          </a:prstGeom>
        </p:spPr>
        <p:txBody>
          <a:bodyPr spcFirstLastPara="1" wrap="square" lIns="91425" tIns="91425" rIns="91425" bIns="91425" anchor="t" anchorCtr="0">
            <a:normAutofit fontScale="77500"/>
          </a:bodyPr>
          <a:lstStyle/>
          <a:p>
            <a:pPr marL="0" lvl="0" indent="0" algn="l" rtl="0">
              <a:spcBef>
                <a:spcPts val="0"/>
              </a:spcBef>
              <a:spcAft>
                <a:spcPts val="0"/>
              </a:spcAft>
              <a:buNone/>
            </a:pPr>
            <a:r>
              <a:rPr lang="en" sz="2600"/>
              <a:t>The next 6 slides are text heavy. We’ll talk about:</a:t>
            </a:r>
            <a:endParaRPr sz="2600"/>
          </a:p>
          <a:p>
            <a:pPr marL="457200" lvl="0" indent="-356552" algn="l" rtl="0">
              <a:spcBef>
                <a:spcPts val="1200"/>
              </a:spcBef>
              <a:spcAft>
                <a:spcPts val="0"/>
              </a:spcAft>
              <a:buSzPct val="100000"/>
              <a:buChar char="●"/>
            </a:pPr>
            <a:r>
              <a:rPr lang="en" sz="2600"/>
              <a:t>Best practices</a:t>
            </a:r>
            <a:endParaRPr sz="2600"/>
          </a:p>
          <a:p>
            <a:pPr marL="457200" lvl="0" indent="-356552" algn="l" rtl="0">
              <a:spcBef>
                <a:spcPts val="0"/>
              </a:spcBef>
              <a:spcAft>
                <a:spcPts val="0"/>
              </a:spcAft>
              <a:buSzPct val="100000"/>
              <a:buChar char="●"/>
            </a:pPr>
            <a:r>
              <a:rPr lang="en" sz="2600"/>
              <a:t>Common challenges</a:t>
            </a:r>
            <a:endParaRPr sz="2600"/>
          </a:p>
          <a:p>
            <a:pPr marL="457200" lvl="0" indent="-356552" algn="l" rtl="0">
              <a:spcBef>
                <a:spcPts val="0"/>
              </a:spcBef>
              <a:spcAft>
                <a:spcPts val="0"/>
              </a:spcAft>
              <a:buSzPct val="100000"/>
              <a:buChar char="●"/>
            </a:pPr>
            <a:r>
              <a:rPr lang="en" sz="2600"/>
              <a:t>Why bylaws/organizing documents matter</a:t>
            </a:r>
            <a:endParaRPr sz="2600"/>
          </a:p>
          <a:p>
            <a:pPr marL="457200" lvl="0" indent="-356552" algn="l" rtl="0">
              <a:spcBef>
                <a:spcPts val="0"/>
              </a:spcBef>
              <a:spcAft>
                <a:spcPts val="0"/>
              </a:spcAft>
              <a:buSzPct val="100000"/>
              <a:buChar char="●"/>
            </a:pPr>
            <a:r>
              <a:rPr lang="en" sz="2600"/>
              <a:t>To fundraise or not to fundraise</a:t>
            </a:r>
            <a:endParaRPr sz="2600"/>
          </a:p>
          <a:p>
            <a:pPr marL="457200" lvl="0" indent="-356552" algn="l" rtl="0">
              <a:spcBef>
                <a:spcPts val="0"/>
              </a:spcBef>
              <a:spcAft>
                <a:spcPts val="0"/>
              </a:spcAft>
              <a:buSzPct val="100000"/>
              <a:buChar char="●"/>
            </a:pPr>
            <a:r>
              <a:rPr lang="en" sz="2600"/>
              <a:t>Keys to effective meetings and decision making</a:t>
            </a:r>
            <a:endParaRPr sz="2600"/>
          </a:p>
          <a:p>
            <a:pPr marL="457200" lvl="0" indent="-356552" algn="l" rtl="0">
              <a:spcBef>
                <a:spcPts val="0"/>
              </a:spcBef>
              <a:spcAft>
                <a:spcPts val="0"/>
              </a:spcAft>
              <a:buSzPct val="100000"/>
              <a:buChar char="●"/>
            </a:pPr>
            <a:r>
              <a:rPr lang="en" sz="2600"/>
              <a:t>PA’s role in key school policies and/or hot topics</a:t>
            </a:r>
            <a:endParaRPr sz="2600"/>
          </a:p>
        </p:txBody>
      </p:sp>
      <p:pic>
        <p:nvPicPr>
          <p:cNvPr id="130" name="Google Shape;130;p23"/>
          <p:cNvPicPr preferRelativeResize="0"/>
          <p:nvPr/>
        </p:nvPicPr>
        <p:blipFill>
          <a:blip r:embed="rId3">
            <a:alphaModFix/>
          </a:blip>
          <a:stretch>
            <a:fillRect/>
          </a:stretch>
        </p:blipFill>
        <p:spPr>
          <a:xfrm>
            <a:off x="2" y="4149224"/>
            <a:ext cx="1775314" cy="994274"/>
          </a:xfrm>
          <a:prstGeom prst="rect">
            <a:avLst/>
          </a:prstGeom>
          <a:noFill/>
          <a:ln>
            <a:noFill/>
          </a:ln>
        </p:spPr>
      </p:pic>
      <p:pic>
        <p:nvPicPr>
          <p:cNvPr id="131" name="Google Shape;131;p23"/>
          <p:cNvPicPr preferRelativeResize="0"/>
          <p:nvPr/>
        </p:nvPicPr>
        <p:blipFill>
          <a:blip r:embed="rId4">
            <a:alphaModFix/>
          </a:blip>
          <a:stretch>
            <a:fillRect/>
          </a:stretch>
        </p:blipFill>
        <p:spPr>
          <a:xfrm>
            <a:off x="333375" y="1695450"/>
            <a:ext cx="2228850" cy="20574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35"/>
        <p:cNvGrpSpPr/>
        <p:nvPr/>
      </p:nvGrpSpPr>
      <p:grpSpPr>
        <a:xfrm>
          <a:off x="0" y="0"/>
          <a:ext cx="0" cy="0"/>
          <a:chOff x="0" y="0"/>
          <a:chExt cx="0" cy="0"/>
        </a:xfrm>
      </p:grpSpPr>
      <p:sp>
        <p:nvSpPr>
          <p:cNvPr id="136" name="Google Shape;136;p2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Best Practices for Successful Parent Associations</a:t>
            </a:r>
            <a:endParaRPr/>
          </a:p>
        </p:txBody>
      </p:sp>
      <p:sp>
        <p:nvSpPr>
          <p:cNvPr id="137" name="Google Shape;137;p24"/>
          <p:cNvSpPr txBox="1">
            <a:spLocks noGrp="1"/>
          </p:cNvSpPr>
          <p:nvPr>
            <p:ph type="body" idx="1"/>
          </p:nvPr>
        </p:nvSpPr>
        <p:spPr>
          <a:xfrm>
            <a:off x="311700" y="1152475"/>
            <a:ext cx="8766000" cy="3416400"/>
          </a:xfrm>
          <a:prstGeom prst="rect">
            <a:avLst/>
          </a:prstGeom>
        </p:spPr>
        <p:txBody>
          <a:bodyPr spcFirstLastPara="1" wrap="square" lIns="91425" tIns="91425" rIns="91425" bIns="91425" anchor="t" anchorCtr="0">
            <a:normAutofit/>
          </a:bodyPr>
          <a:lstStyle/>
          <a:p>
            <a:pPr marL="228600" lvl="0" indent="-215900" algn="l" rtl="0">
              <a:lnSpc>
                <a:spcPct val="90000"/>
              </a:lnSpc>
              <a:spcBef>
                <a:spcPts val="10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Vital and important support/service to school leadership and school community</a:t>
            </a:r>
            <a:endParaRPr sz="14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Operate with a specific mission to support school and community</a:t>
            </a:r>
            <a:endParaRPr sz="14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Have a written set of operating guidelines identifying roles and responsibilities</a:t>
            </a:r>
            <a:endParaRPr sz="14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Are closely aligned with HOS/school administration</a:t>
            </a:r>
            <a:endParaRPr sz="14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Have clear liaisons with the school</a:t>
            </a:r>
            <a:endParaRPr sz="14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Have clearly delineated financial parameters and clarity around where funds are held and how they are allocated</a:t>
            </a:r>
            <a:endParaRPr sz="14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Are inclusive of all parents</a:t>
            </a:r>
            <a:endParaRPr sz="14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Are not one-size fits all; many successful models</a:t>
            </a:r>
            <a:endParaRPr sz="14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Are careful not to overwhelm school staff/admin with requests or added duties</a:t>
            </a:r>
            <a:endParaRPr sz="1400"/>
          </a:p>
        </p:txBody>
      </p:sp>
      <p:pic>
        <p:nvPicPr>
          <p:cNvPr id="138" name="Google Shape;138;p24"/>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42"/>
        <p:cNvGrpSpPr/>
        <p:nvPr/>
      </p:nvGrpSpPr>
      <p:grpSpPr>
        <a:xfrm>
          <a:off x="0" y="0"/>
          <a:ext cx="0" cy="0"/>
          <a:chOff x="0" y="0"/>
          <a:chExt cx="0" cy="0"/>
        </a:xfrm>
      </p:grpSpPr>
      <p:sp>
        <p:nvSpPr>
          <p:cNvPr id="143" name="Google Shape;143;p2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Common Parent Association Challenges</a:t>
            </a:r>
            <a:endParaRPr/>
          </a:p>
        </p:txBody>
      </p:sp>
      <p:sp>
        <p:nvSpPr>
          <p:cNvPr id="144" name="Google Shape;144;p2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228600" lvl="0" indent="-241300" algn="l" rtl="0">
              <a:lnSpc>
                <a:spcPct val="90000"/>
              </a:lnSpc>
              <a:spcBef>
                <a:spcPts val="1000"/>
              </a:spcBef>
              <a:spcAft>
                <a:spcPts val="0"/>
              </a:spcAft>
              <a:buClr>
                <a:schemeClr val="dk1"/>
              </a:buClr>
              <a:buSzPts val="1800"/>
              <a:buFont typeface="Calibri"/>
              <a:buChar char="•"/>
            </a:pPr>
            <a:r>
              <a:rPr lang="en">
                <a:solidFill>
                  <a:schemeClr val="dk1"/>
                </a:solidFill>
                <a:latin typeface="Calibri"/>
                <a:ea typeface="Calibri"/>
                <a:cs typeface="Calibri"/>
                <a:sym typeface="Calibri"/>
              </a:rPr>
              <a:t>Volunteer fatigue</a:t>
            </a:r>
            <a:endParaRPr>
              <a:solidFill>
                <a:schemeClr val="dk1"/>
              </a:solidFill>
              <a:latin typeface="Calibri"/>
              <a:ea typeface="Calibri"/>
              <a:cs typeface="Calibri"/>
              <a:sym typeface="Calibri"/>
            </a:endParaRPr>
          </a:p>
          <a:p>
            <a:pPr marL="228600" lvl="0" indent="-241300" algn="l" rtl="0">
              <a:lnSpc>
                <a:spcPct val="90000"/>
              </a:lnSpc>
              <a:spcBef>
                <a:spcPts val="1000"/>
              </a:spcBef>
              <a:spcAft>
                <a:spcPts val="0"/>
              </a:spcAft>
              <a:buClr>
                <a:schemeClr val="dk1"/>
              </a:buClr>
              <a:buSzPts val="1800"/>
              <a:buFont typeface="Calibri"/>
              <a:buChar char="•"/>
            </a:pPr>
            <a:r>
              <a:rPr lang="en">
                <a:solidFill>
                  <a:schemeClr val="dk1"/>
                </a:solidFill>
                <a:latin typeface="Calibri"/>
                <a:ea typeface="Calibri"/>
                <a:cs typeface="Calibri"/>
                <a:sym typeface="Calibri"/>
              </a:rPr>
              <a:t>Volunteer participation</a:t>
            </a:r>
            <a:endParaRPr>
              <a:solidFill>
                <a:schemeClr val="dk1"/>
              </a:solidFill>
              <a:latin typeface="Calibri"/>
              <a:ea typeface="Calibri"/>
              <a:cs typeface="Calibri"/>
              <a:sym typeface="Calibri"/>
            </a:endParaRPr>
          </a:p>
          <a:p>
            <a:pPr marL="228600" lvl="0" indent="-241300" algn="l" rtl="0">
              <a:lnSpc>
                <a:spcPct val="90000"/>
              </a:lnSpc>
              <a:spcBef>
                <a:spcPts val="1000"/>
              </a:spcBef>
              <a:spcAft>
                <a:spcPts val="0"/>
              </a:spcAft>
              <a:buClr>
                <a:schemeClr val="dk1"/>
              </a:buClr>
              <a:buSzPts val="1800"/>
              <a:buFont typeface="Calibri"/>
              <a:buChar char="•"/>
            </a:pPr>
            <a:r>
              <a:rPr lang="en">
                <a:solidFill>
                  <a:schemeClr val="dk1"/>
                </a:solidFill>
                <a:latin typeface="Calibri"/>
                <a:ea typeface="Calibri"/>
                <a:cs typeface="Calibri"/>
                <a:sym typeface="Calibri"/>
              </a:rPr>
              <a:t>Leadership succession</a:t>
            </a:r>
            <a:endParaRPr>
              <a:solidFill>
                <a:schemeClr val="dk1"/>
              </a:solidFill>
              <a:latin typeface="Calibri"/>
              <a:ea typeface="Calibri"/>
              <a:cs typeface="Calibri"/>
              <a:sym typeface="Calibri"/>
            </a:endParaRPr>
          </a:p>
          <a:p>
            <a:pPr marL="228600" lvl="0" indent="-241300" algn="l" rtl="0">
              <a:lnSpc>
                <a:spcPct val="90000"/>
              </a:lnSpc>
              <a:spcBef>
                <a:spcPts val="1000"/>
              </a:spcBef>
              <a:spcAft>
                <a:spcPts val="0"/>
              </a:spcAft>
              <a:buClr>
                <a:schemeClr val="dk1"/>
              </a:buClr>
              <a:buSzPts val="1800"/>
              <a:buFont typeface="Calibri"/>
              <a:buChar char="•"/>
            </a:pPr>
            <a:r>
              <a:rPr lang="en">
                <a:solidFill>
                  <a:schemeClr val="dk1"/>
                </a:solidFill>
                <a:latin typeface="Calibri"/>
                <a:ea typeface="Calibri"/>
                <a:cs typeface="Calibri"/>
                <a:sym typeface="Calibri"/>
              </a:rPr>
              <a:t>Clarity of role and responsibility</a:t>
            </a:r>
            <a:endParaRPr>
              <a:solidFill>
                <a:schemeClr val="dk1"/>
              </a:solidFill>
              <a:latin typeface="Calibri"/>
              <a:ea typeface="Calibri"/>
              <a:cs typeface="Calibri"/>
              <a:sym typeface="Calibri"/>
            </a:endParaRPr>
          </a:p>
          <a:p>
            <a:pPr marL="228600" lvl="0" indent="-241300" algn="l" rtl="0">
              <a:lnSpc>
                <a:spcPct val="90000"/>
              </a:lnSpc>
              <a:spcBef>
                <a:spcPts val="1000"/>
              </a:spcBef>
              <a:spcAft>
                <a:spcPts val="0"/>
              </a:spcAft>
              <a:buClr>
                <a:schemeClr val="dk1"/>
              </a:buClr>
              <a:buSzPts val="1800"/>
              <a:buFont typeface="Calibri"/>
              <a:buChar char="•"/>
            </a:pPr>
            <a:r>
              <a:rPr lang="en">
                <a:solidFill>
                  <a:schemeClr val="dk1"/>
                </a:solidFill>
                <a:latin typeface="Calibri"/>
                <a:ea typeface="Calibri"/>
                <a:cs typeface="Calibri"/>
                <a:sym typeface="Calibri"/>
              </a:rPr>
              <a:t>Relationship with school leadership</a:t>
            </a:r>
            <a:endParaRPr>
              <a:solidFill>
                <a:schemeClr val="dk1"/>
              </a:solidFill>
              <a:latin typeface="Calibri"/>
              <a:ea typeface="Calibri"/>
              <a:cs typeface="Calibri"/>
              <a:sym typeface="Calibri"/>
            </a:endParaRPr>
          </a:p>
          <a:p>
            <a:pPr marL="228600" lvl="0" indent="-241300" algn="l" rtl="0">
              <a:lnSpc>
                <a:spcPct val="90000"/>
              </a:lnSpc>
              <a:spcBef>
                <a:spcPts val="1000"/>
              </a:spcBef>
              <a:spcAft>
                <a:spcPts val="0"/>
              </a:spcAft>
              <a:buClr>
                <a:schemeClr val="dk1"/>
              </a:buClr>
              <a:buSzPts val="1800"/>
              <a:buFont typeface="Calibri"/>
              <a:buChar char="•"/>
            </a:pPr>
            <a:r>
              <a:rPr lang="en">
                <a:solidFill>
                  <a:schemeClr val="dk1"/>
                </a:solidFill>
                <a:latin typeface="Calibri"/>
                <a:ea typeface="Calibri"/>
                <a:cs typeface="Calibri"/>
                <a:sym typeface="Calibri"/>
              </a:rPr>
              <a:t>Communication</a:t>
            </a:r>
            <a:endParaRPr>
              <a:solidFill>
                <a:schemeClr val="dk1"/>
              </a:solidFill>
              <a:latin typeface="Calibri"/>
              <a:ea typeface="Calibri"/>
              <a:cs typeface="Calibri"/>
              <a:sym typeface="Calibri"/>
            </a:endParaRPr>
          </a:p>
          <a:p>
            <a:pPr marL="228600" lvl="0" indent="-241300" algn="l" rtl="0">
              <a:lnSpc>
                <a:spcPct val="90000"/>
              </a:lnSpc>
              <a:spcBef>
                <a:spcPts val="1000"/>
              </a:spcBef>
              <a:spcAft>
                <a:spcPts val="0"/>
              </a:spcAft>
              <a:buClr>
                <a:schemeClr val="dk1"/>
              </a:buClr>
              <a:buSzPts val="1800"/>
              <a:buFont typeface="Calibri"/>
              <a:buChar char="•"/>
            </a:pPr>
            <a:r>
              <a:rPr lang="en">
                <a:solidFill>
                  <a:schemeClr val="dk1"/>
                </a:solidFill>
                <a:latin typeface="Calibri"/>
                <a:ea typeface="Calibri"/>
                <a:cs typeface="Calibri"/>
                <a:sym typeface="Calibri"/>
              </a:rPr>
              <a:t>Fundraising stress</a:t>
            </a:r>
            <a:endParaRPr>
              <a:solidFill>
                <a:schemeClr val="dk1"/>
              </a:solidFill>
              <a:latin typeface="Calibri"/>
              <a:ea typeface="Calibri"/>
              <a:cs typeface="Calibri"/>
              <a:sym typeface="Calibri"/>
            </a:endParaRPr>
          </a:p>
          <a:p>
            <a:pPr marL="228600" lvl="0" indent="-241300" algn="l" rtl="0">
              <a:lnSpc>
                <a:spcPct val="90000"/>
              </a:lnSpc>
              <a:spcBef>
                <a:spcPts val="1000"/>
              </a:spcBef>
              <a:spcAft>
                <a:spcPts val="0"/>
              </a:spcAft>
              <a:buClr>
                <a:schemeClr val="dk1"/>
              </a:buClr>
              <a:buSzPts val="1800"/>
              <a:buFont typeface="Calibri"/>
              <a:buChar char="•"/>
            </a:pPr>
            <a:r>
              <a:rPr lang="en">
                <a:solidFill>
                  <a:schemeClr val="dk1"/>
                </a:solidFill>
                <a:latin typeface="Calibri"/>
                <a:ea typeface="Calibri"/>
                <a:cs typeface="Calibri"/>
                <a:sym typeface="Calibri"/>
              </a:rPr>
              <a:t>Change management</a:t>
            </a:r>
            <a:endParaRPr>
              <a:solidFill>
                <a:schemeClr val="dk1"/>
              </a:solidFill>
              <a:latin typeface="Calibri"/>
              <a:ea typeface="Calibri"/>
              <a:cs typeface="Calibri"/>
              <a:sym typeface="Calibri"/>
            </a:endParaRPr>
          </a:p>
        </p:txBody>
      </p:sp>
      <p:pic>
        <p:nvPicPr>
          <p:cNvPr id="145" name="Google Shape;145;p25"/>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149"/>
        <p:cNvGrpSpPr/>
        <p:nvPr/>
      </p:nvGrpSpPr>
      <p:grpSpPr>
        <a:xfrm>
          <a:off x="0" y="0"/>
          <a:ext cx="0" cy="0"/>
          <a:chOff x="0" y="0"/>
          <a:chExt cx="0" cy="0"/>
        </a:xfrm>
      </p:grpSpPr>
      <p:sp>
        <p:nvSpPr>
          <p:cNvPr id="150" name="Google Shape;150;p26"/>
          <p:cNvSpPr txBox="1">
            <a:spLocks noGrp="1"/>
          </p:cNvSpPr>
          <p:nvPr>
            <p:ph type="title"/>
          </p:nvPr>
        </p:nvSpPr>
        <p:spPr>
          <a:xfrm>
            <a:off x="471504" y="205375"/>
            <a:ext cx="7735500" cy="7458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Why Bylaws or Organizing Documents Matter</a:t>
            </a:r>
            <a:endParaRPr/>
          </a:p>
        </p:txBody>
      </p:sp>
      <p:sp>
        <p:nvSpPr>
          <p:cNvPr id="151" name="Google Shape;151;p26"/>
          <p:cNvSpPr txBox="1">
            <a:spLocks noGrp="1"/>
          </p:cNvSpPr>
          <p:nvPr>
            <p:ph type="body" idx="1"/>
          </p:nvPr>
        </p:nvSpPr>
        <p:spPr>
          <a:xfrm>
            <a:off x="471505" y="1026925"/>
            <a:ext cx="8235300" cy="2447700"/>
          </a:xfrm>
          <a:prstGeom prst="rect">
            <a:avLst/>
          </a:prstGeom>
        </p:spPr>
        <p:txBody>
          <a:bodyPr spcFirstLastPara="1" wrap="square" lIns="68575" tIns="34275" rIns="68575" bIns="34275" anchor="t" anchorCtr="0">
            <a:noAutofit/>
          </a:bodyPr>
          <a:lstStyle/>
          <a:p>
            <a:pPr marL="342900" lvl="0" indent="-273050" algn="l" rtl="0">
              <a:lnSpc>
                <a:spcPct val="115000"/>
              </a:lnSpc>
              <a:spcBef>
                <a:spcPts val="800"/>
              </a:spcBef>
              <a:spcAft>
                <a:spcPts val="0"/>
              </a:spcAft>
              <a:buSzPts val="1700"/>
              <a:buFont typeface="Calibri"/>
              <a:buChar char="●"/>
            </a:pPr>
            <a:r>
              <a:rPr lang="en" sz="1700">
                <a:latin typeface="Calibri"/>
                <a:ea typeface="Calibri"/>
                <a:cs typeface="Calibri"/>
                <a:sym typeface="Calibri"/>
              </a:rPr>
              <a:t>Provides clarity of purpose and roles/responsibilities</a:t>
            </a:r>
            <a:endParaRPr sz="1700">
              <a:latin typeface="Calibri"/>
              <a:ea typeface="Calibri"/>
              <a:cs typeface="Calibri"/>
              <a:sym typeface="Calibri"/>
            </a:endParaRPr>
          </a:p>
          <a:p>
            <a:pPr marL="342900" lvl="0" indent="-273050" algn="l" rtl="0">
              <a:lnSpc>
                <a:spcPct val="115000"/>
              </a:lnSpc>
              <a:spcBef>
                <a:spcPts val="0"/>
              </a:spcBef>
              <a:spcAft>
                <a:spcPts val="0"/>
              </a:spcAft>
              <a:buSzPts val="1700"/>
              <a:buFont typeface="Calibri"/>
              <a:buChar char="●"/>
            </a:pPr>
            <a:r>
              <a:rPr lang="en" sz="1700">
                <a:latin typeface="Calibri"/>
                <a:ea typeface="Calibri"/>
                <a:cs typeface="Calibri"/>
                <a:sym typeface="Calibri"/>
              </a:rPr>
              <a:t>Provides for clarity of leadership succession process–admin should be involved; not for open nomination from the floor</a:t>
            </a:r>
            <a:endParaRPr sz="1700">
              <a:latin typeface="Calibri"/>
              <a:ea typeface="Calibri"/>
              <a:cs typeface="Calibri"/>
              <a:sym typeface="Calibri"/>
            </a:endParaRPr>
          </a:p>
          <a:p>
            <a:pPr marL="342900" lvl="0" indent="-273050" algn="l" rtl="0">
              <a:lnSpc>
                <a:spcPct val="115000"/>
              </a:lnSpc>
              <a:spcBef>
                <a:spcPts val="0"/>
              </a:spcBef>
              <a:spcAft>
                <a:spcPts val="0"/>
              </a:spcAft>
              <a:buSzPts val="1700"/>
              <a:buFont typeface="Calibri"/>
              <a:buChar char="●"/>
            </a:pPr>
            <a:r>
              <a:rPr lang="en" sz="1700">
                <a:latin typeface="Calibri"/>
                <a:ea typeface="Calibri"/>
                <a:cs typeface="Calibri"/>
                <a:sym typeface="Calibri"/>
              </a:rPr>
              <a:t>Provides for clarity of fundraising purpose, communications, and control of funds</a:t>
            </a:r>
            <a:endParaRPr sz="1700">
              <a:latin typeface="Calibri"/>
              <a:ea typeface="Calibri"/>
              <a:cs typeface="Calibri"/>
              <a:sym typeface="Calibri"/>
            </a:endParaRPr>
          </a:p>
          <a:p>
            <a:pPr marL="342900" lvl="0" indent="-273050" algn="l" rtl="0">
              <a:lnSpc>
                <a:spcPct val="115000"/>
              </a:lnSpc>
              <a:spcBef>
                <a:spcPts val="0"/>
              </a:spcBef>
              <a:spcAft>
                <a:spcPts val="0"/>
              </a:spcAft>
              <a:buSzPts val="1700"/>
              <a:buFont typeface="Calibri"/>
              <a:buChar char="●"/>
            </a:pPr>
            <a:r>
              <a:rPr lang="en" sz="1700">
                <a:latin typeface="Calibri"/>
                <a:ea typeface="Calibri"/>
                <a:cs typeface="Calibri"/>
                <a:sym typeface="Calibri"/>
              </a:rPr>
              <a:t>Provides clarity around the PA’s role in regards to parent complaints or concerns</a:t>
            </a:r>
            <a:endParaRPr sz="1700">
              <a:latin typeface="Calibri"/>
              <a:ea typeface="Calibri"/>
              <a:cs typeface="Calibri"/>
              <a:sym typeface="Calibri"/>
            </a:endParaRPr>
          </a:p>
          <a:p>
            <a:pPr marL="342900" lvl="0" indent="-273050" algn="l" rtl="0">
              <a:lnSpc>
                <a:spcPct val="115000"/>
              </a:lnSpc>
              <a:spcBef>
                <a:spcPts val="0"/>
              </a:spcBef>
              <a:spcAft>
                <a:spcPts val="0"/>
              </a:spcAft>
              <a:buSzPts val="1700"/>
              <a:buFont typeface="Calibri"/>
              <a:buChar char="●"/>
            </a:pPr>
            <a:r>
              <a:rPr lang="en" sz="1700">
                <a:latin typeface="Calibri"/>
                <a:ea typeface="Calibri"/>
                <a:cs typeface="Calibri"/>
                <a:sym typeface="Calibri"/>
              </a:rPr>
              <a:t>Provides for clarity of the PA’s role vis a vis the board of trustees and school administration</a:t>
            </a:r>
            <a:endParaRPr sz="1700">
              <a:latin typeface="Calibri"/>
              <a:ea typeface="Calibri"/>
              <a:cs typeface="Calibri"/>
              <a:sym typeface="Calibri"/>
            </a:endParaRPr>
          </a:p>
          <a:p>
            <a:pPr marL="342900" lvl="0" indent="-273050" algn="l" rtl="0">
              <a:lnSpc>
                <a:spcPct val="115000"/>
              </a:lnSpc>
              <a:spcBef>
                <a:spcPts val="0"/>
              </a:spcBef>
              <a:spcAft>
                <a:spcPts val="0"/>
              </a:spcAft>
              <a:buSzPts val="1700"/>
              <a:buFont typeface="Calibri"/>
              <a:buChar char="●"/>
            </a:pPr>
            <a:r>
              <a:rPr lang="en" sz="1700">
                <a:latin typeface="Calibri"/>
                <a:ea typeface="Calibri"/>
                <a:cs typeface="Calibri"/>
                <a:sym typeface="Calibri"/>
              </a:rPr>
              <a:t>Provides for clarity of processes for decision making and committee responsibilities</a:t>
            </a:r>
            <a:endParaRPr sz="1700">
              <a:latin typeface="Calibri"/>
              <a:ea typeface="Calibri"/>
              <a:cs typeface="Calibri"/>
              <a:sym typeface="Calibri"/>
            </a:endParaRPr>
          </a:p>
          <a:p>
            <a:pPr marL="342900" lvl="0" indent="-273050" algn="l" rtl="0">
              <a:lnSpc>
                <a:spcPct val="115000"/>
              </a:lnSpc>
              <a:spcBef>
                <a:spcPts val="0"/>
              </a:spcBef>
              <a:spcAft>
                <a:spcPts val="0"/>
              </a:spcAft>
              <a:buSzPts val="1700"/>
              <a:buFont typeface="Calibri"/>
              <a:buChar char="●"/>
            </a:pPr>
            <a:r>
              <a:rPr lang="en" sz="1700">
                <a:latin typeface="Calibri"/>
                <a:ea typeface="Calibri"/>
                <a:cs typeface="Calibri"/>
                <a:sym typeface="Calibri"/>
              </a:rPr>
              <a:t>Helps avoid confusion down the road when new people step in.</a:t>
            </a:r>
            <a:endParaRPr sz="1700">
              <a:latin typeface="Calibri"/>
              <a:ea typeface="Calibri"/>
              <a:cs typeface="Calibri"/>
              <a:sym typeface="Calibri"/>
            </a:endParaRPr>
          </a:p>
          <a:p>
            <a:pPr marL="342900" lvl="0" indent="-273050" algn="l" rtl="0">
              <a:lnSpc>
                <a:spcPct val="115000"/>
              </a:lnSpc>
              <a:spcBef>
                <a:spcPts val="0"/>
              </a:spcBef>
              <a:spcAft>
                <a:spcPts val="0"/>
              </a:spcAft>
              <a:buSzPts val="1700"/>
              <a:buFont typeface="Calibri"/>
              <a:buChar char="●"/>
            </a:pPr>
            <a:r>
              <a:rPr lang="en" sz="1700" b="1">
                <a:latin typeface="Calibri"/>
                <a:ea typeface="Calibri"/>
                <a:cs typeface="Calibri"/>
                <a:sym typeface="Calibri"/>
              </a:rPr>
              <a:t>Best practice is to FOLLOW your Bylaws or organizing documents.</a:t>
            </a:r>
            <a:endParaRPr sz="1700" b="1">
              <a:latin typeface="Calibri"/>
              <a:ea typeface="Calibri"/>
              <a:cs typeface="Calibri"/>
              <a:sym typeface="Calibri"/>
            </a:endParaRPr>
          </a:p>
        </p:txBody>
      </p:sp>
      <p:pic>
        <p:nvPicPr>
          <p:cNvPr id="152" name="Google Shape;152;p26"/>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156"/>
        <p:cNvGrpSpPr/>
        <p:nvPr/>
      </p:nvGrpSpPr>
      <p:grpSpPr>
        <a:xfrm>
          <a:off x="0" y="0"/>
          <a:ext cx="0" cy="0"/>
          <a:chOff x="0" y="0"/>
          <a:chExt cx="0" cy="0"/>
        </a:xfrm>
      </p:grpSpPr>
      <p:sp>
        <p:nvSpPr>
          <p:cNvPr id="157" name="Google Shape;157;p27"/>
          <p:cNvSpPr txBox="1">
            <a:spLocks noGrp="1"/>
          </p:cNvSpPr>
          <p:nvPr>
            <p:ph type="title"/>
          </p:nvPr>
        </p:nvSpPr>
        <p:spPr>
          <a:xfrm>
            <a:off x="471500" y="205375"/>
            <a:ext cx="8525700" cy="7458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To fundraise or not to fundraise –that is the question!</a:t>
            </a:r>
            <a:endParaRPr/>
          </a:p>
        </p:txBody>
      </p:sp>
      <p:sp>
        <p:nvSpPr>
          <p:cNvPr id="158" name="Google Shape;158;p27"/>
          <p:cNvSpPr txBox="1">
            <a:spLocks noGrp="1"/>
          </p:cNvSpPr>
          <p:nvPr>
            <p:ph type="body" idx="1"/>
          </p:nvPr>
        </p:nvSpPr>
        <p:spPr>
          <a:xfrm>
            <a:off x="471500" y="1026925"/>
            <a:ext cx="8041800" cy="3197400"/>
          </a:xfrm>
          <a:prstGeom prst="rect">
            <a:avLst/>
          </a:prstGeom>
        </p:spPr>
        <p:txBody>
          <a:bodyPr spcFirstLastPara="1" wrap="square" lIns="68575" tIns="34275" rIns="68575" bIns="34275" anchor="t" anchorCtr="0">
            <a:noAutofit/>
          </a:bodyPr>
          <a:lstStyle/>
          <a:p>
            <a:pPr marL="342900" lvl="0" indent="-249555" algn="l" rtl="0">
              <a:lnSpc>
                <a:spcPct val="95000"/>
              </a:lnSpc>
              <a:spcBef>
                <a:spcPts val="800"/>
              </a:spcBef>
              <a:spcAft>
                <a:spcPts val="0"/>
              </a:spcAft>
              <a:buSzPts val="1330"/>
              <a:buFont typeface="Calibri"/>
              <a:buChar char="●"/>
            </a:pPr>
            <a:r>
              <a:rPr lang="en" sz="1950">
                <a:latin typeface="Calibri"/>
                <a:ea typeface="Calibri"/>
                <a:cs typeface="Calibri"/>
                <a:sym typeface="Calibri"/>
              </a:rPr>
              <a:t>Some schools want/need PA help with fundraising; some want them just to focus on community building. NO RIGHT ANSWER HERE.</a:t>
            </a:r>
            <a:endParaRPr sz="1950">
              <a:latin typeface="Calibri"/>
              <a:ea typeface="Calibri"/>
              <a:cs typeface="Calibri"/>
              <a:sym typeface="Calibri"/>
            </a:endParaRPr>
          </a:p>
          <a:p>
            <a:pPr marL="342900" lvl="0" indent="-249555" algn="l" rtl="0">
              <a:lnSpc>
                <a:spcPct val="95000"/>
              </a:lnSpc>
              <a:spcBef>
                <a:spcPts val="0"/>
              </a:spcBef>
              <a:spcAft>
                <a:spcPts val="0"/>
              </a:spcAft>
              <a:buSzPts val="1330"/>
              <a:buFont typeface="Calibri"/>
              <a:buChar char="●"/>
            </a:pPr>
            <a:r>
              <a:rPr lang="en" sz="1950">
                <a:latin typeface="Calibri"/>
                <a:ea typeface="Calibri"/>
                <a:cs typeface="Calibri"/>
                <a:sym typeface="Calibri"/>
              </a:rPr>
              <a:t>If you do fundraise, close communication and coordination with the development office/HOS is critical</a:t>
            </a:r>
            <a:endParaRPr sz="1950">
              <a:latin typeface="Calibri"/>
              <a:ea typeface="Calibri"/>
              <a:cs typeface="Calibri"/>
              <a:sym typeface="Calibri"/>
            </a:endParaRPr>
          </a:p>
          <a:p>
            <a:pPr marL="342900" lvl="0" indent="-249555" algn="l" rtl="0">
              <a:lnSpc>
                <a:spcPct val="95000"/>
              </a:lnSpc>
              <a:spcBef>
                <a:spcPts val="0"/>
              </a:spcBef>
              <a:spcAft>
                <a:spcPts val="0"/>
              </a:spcAft>
              <a:buSzPts val="1330"/>
              <a:buFont typeface="Calibri"/>
              <a:buChar char="●"/>
            </a:pPr>
            <a:r>
              <a:rPr lang="en" sz="1950">
                <a:latin typeface="Calibri"/>
                <a:ea typeface="Calibri"/>
                <a:cs typeface="Calibri"/>
                <a:sym typeface="Calibri"/>
              </a:rPr>
              <a:t>Any fundraising activities should be vetted with school admin first</a:t>
            </a:r>
            <a:endParaRPr sz="1950">
              <a:latin typeface="Calibri"/>
              <a:ea typeface="Calibri"/>
              <a:cs typeface="Calibri"/>
              <a:sym typeface="Calibri"/>
            </a:endParaRPr>
          </a:p>
          <a:p>
            <a:pPr marL="342900" lvl="0" indent="-249555" algn="l" rtl="0">
              <a:lnSpc>
                <a:spcPct val="95000"/>
              </a:lnSpc>
              <a:spcBef>
                <a:spcPts val="0"/>
              </a:spcBef>
              <a:spcAft>
                <a:spcPts val="0"/>
              </a:spcAft>
              <a:buSzPts val="1330"/>
              <a:buFont typeface="Calibri"/>
              <a:buChar char="●"/>
            </a:pPr>
            <a:r>
              <a:rPr lang="en" sz="1950">
                <a:latin typeface="Calibri"/>
                <a:ea typeface="Calibri"/>
                <a:cs typeface="Calibri"/>
                <a:sym typeface="Calibri"/>
              </a:rPr>
              <a:t>The admin and/or board’s expressed desires for area of financial support should drive fundraising activities–not “pet projects” from PA members</a:t>
            </a:r>
            <a:endParaRPr sz="1950">
              <a:latin typeface="Calibri"/>
              <a:ea typeface="Calibri"/>
              <a:cs typeface="Calibri"/>
              <a:sym typeface="Calibri"/>
            </a:endParaRPr>
          </a:p>
          <a:p>
            <a:pPr marL="342900" lvl="0" indent="-249555" algn="l" rtl="0">
              <a:lnSpc>
                <a:spcPct val="95000"/>
              </a:lnSpc>
              <a:spcBef>
                <a:spcPts val="0"/>
              </a:spcBef>
              <a:spcAft>
                <a:spcPts val="0"/>
              </a:spcAft>
              <a:buSzPts val="1330"/>
              <a:buFont typeface="Calibri"/>
              <a:buChar char="●"/>
            </a:pPr>
            <a:r>
              <a:rPr lang="en" sz="1950">
                <a:latin typeface="Calibri"/>
                <a:ea typeface="Calibri"/>
                <a:cs typeface="Calibri"/>
                <a:sym typeface="Calibri"/>
              </a:rPr>
              <a:t>Be careful of overasking of the community</a:t>
            </a:r>
            <a:endParaRPr sz="1950">
              <a:latin typeface="Calibri"/>
              <a:ea typeface="Calibri"/>
              <a:cs typeface="Calibri"/>
              <a:sym typeface="Calibri"/>
            </a:endParaRPr>
          </a:p>
          <a:p>
            <a:pPr marL="342900" lvl="0" indent="-249555" algn="l" rtl="0">
              <a:lnSpc>
                <a:spcPct val="95000"/>
              </a:lnSpc>
              <a:spcBef>
                <a:spcPts val="0"/>
              </a:spcBef>
              <a:spcAft>
                <a:spcPts val="0"/>
              </a:spcAft>
              <a:buSzPts val="1330"/>
              <a:buFont typeface="Calibri"/>
              <a:buChar char="●"/>
            </a:pPr>
            <a:r>
              <a:rPr lang="en" sz="1950" b="1">
                <a:latin typeface="Calibri"/>
                <a:ea typeface="Calibri"/>
                <a:cs typeface="Calibri"/>
                <a:sym typeface="Calibri"/>
              </a:rPr>
              <a:t>Avoid leveraging students in these activities–i.e. class contests etc.</a:t>
            </a:r>
            <a:endParaRPr sz="1950" b="1">
              <a:latin typeface="Calibri"/>
              <a:ea typeface="Calibri"/>
              <a:cs typeface="Calibri"/>
              <a:sym typeface="Calibri"/>
            </a:endParaRPr>
          </a:p>
          <a:p>
            <a:pPr marL="342900" lvl="0" indent="-249555" algn="l" rtl="0">
              <a:lnSpc>
                <a:spcPct val="95000"/>
              </a:lnSpc>
              <a:spcBef>
                <a:spcPts val="0"/>
              </a:spcBef>
              <a:spcAft>
                <a:spcPts val="0"/>
              </a:spcAft>
              <a:buSzPts val="1330"/>
              <a:buFont typeface="Calibri"/>
              <a:buChar char="●"/>
            </a:pPr>
            <a:r>
              <a:rPr lang="en" sz="1950">
                <a:latin typeface="Calibri"/>
                <a:ea typeface="Calibri"/>
                <a:cs typeface="Calibri"/>
                <a:sym typeface="Calibri"/>
              </a:rPr>
              <a:t>Develop a variety of ways parents can participate besides just big money</a:t>
            </a:r>
            <a:endParaRPr sz="1950">
              <a:latin typeface="Calibri"/>
              <a:ea typeface="Calibri"/>
              <a:cs typeface="Calibri"/>
              <a:sym typeface="Calibri"/>
            </a:endParaRPr>
          </a:p>
        </p:txBody>
      </p:sp>
      <p:pic>
        <p:nvPicPr>
          <p:cNvPr id="159" name="Google Shape;159;p27"/>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163"/>
        <p:cNvGrpSpPr/>
        <p:nvPr/>
      </p:nvGrpSpPr>
      <p:grpSpPr>
        <a:xfrm>
          <a:off x="0" y="0"/>
          <a:ext cx="0" cy="0"/>
          <a:chOff x="0" y="0"/>
          <a:chExt cx="0" cy="0"/>
        </a:xfrm>
      </p:grpSpPr>
      <p:sp>
        <p:nvSpPr>
          <p:cNvPr id="164" name="Google Shape;164;p2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Keys to effective meetings and decision making</a:t>
            </a:r>
            <a:endParaRPr/>
          </a:p>
        </p:txBody>
      </p:sp>
      <p:sp>
        <p:nvSpPr>
          <p:cNvPr id="165" name="Google Shape;165;p28"/>
          <p:cNvSpPr txBox="1">
            <a:spLocks noGrp="1"/>
          </p:cNvSpPr>
          <p:nvPr>
            <p:ph type="body" idx="1"/>
          </p:nvPr>
        </p:nvSpPr>
        <p:spPr>
          <a:xfrm>
            <a:off x="311700" y="1152475"/>
            <a:ext cx="8520600" cy="2996700"/>
          </a:xfrm>
          <a:prstGeom prst="rect">
            <a:avLst/>
          </a:prstGeom>
        </p:spPr>
        <p:txBody>
          <a:bodyPr spcFirstLastPara="1" wrap="square" lIns="91425" tIns="91425" rIns="91425" bIns="91425" anchor="t" anchorCtr="0">
            <a:normAutofit fontScale="62500"/>
          </a:bodyPr>
          <a:lstStyle/>
          <a:p>
            <a:pPr marL="457200" lvl="0" indent="-300037" algn="l" rtl="0">
              <a:spcBef>
                <a:spcPts val="1000"/>
              </a:spcBef>
              <a:spcAft>
                <a:spcPts val="0"/>
              </a:spcAft>
              <a:buClr>
                <a:schemeClr val="dk1"/>
              </a:buClr>
              <a:buSzPct val="64285"/>
              <a:buChar char="•"/>
            </a:pPr>
            <a:r>
              <a:rPr lang="en" sz="2800">
                <a:solidFill>
                  <a:schemeClr val="dk1"/>
                </a:solidFill>
                <a:latin typeface="Calibri"/>
                <a:ea typeface="Calibri"/>
                <a:cs typeface="Calibri"/>
                <a:sym typeface="Calibri"/>
              </a:rPr>
              <a:t>Have a predetermined agenda with time frames for discussion by topic that has been vetted with administration</a:t>
            </a:r>
            <a:endParaRPr sz="2800">
              <a:solidFill>
                <a:schemeClr val="dk1"/>
              </a:solidFill>
              <a:latin typeface="Calibri"/>
              <a:ea typeface="Calibri"/>
              <a:cs typeface="Calibri"/>
              <a:sym typeface="Calibri"/>
            </a:endParaRPr>
          </a:p>
          <a:p>
            <a:pPr marL="457200" lvl="0" indent="-300037" algn="l" rtl="0">
              <a:spcBef>
                <a:spcPts val="0"/>
              </a:spcBef>
              <a:spcAft>
                <a:spcPts val="0"/>
              </a:spcAft>
              <a:buClr>
                <a:schemeClr val="dk1"/>
              </a:buClr>
              <a:buSzPct val="64285"/>
              <a:buChar char="•"/>
            </a:pPr>
            <a:r>
              <a:rPr lang="en" sz="2800">
                <a:solidFill>
                  <a:schemeClr val="dk1"/>
                </a:solidFill>
                <a:latin typeface="Calibri"/>
                <a:ea typeface="Calibri"/>
                <a:cs typeface="Calibri"/>
                <a:sym typeface="Calibri"/>
              </a:rPr>
              <a:t>Reflect on the agenda if an action is required</a:t>
            </a:r>
            <a:endParaRPr sz="2800">
              <a:solidFill>
                <a:schemeClr val="dk1"/>
              </a:solidFill>
              <a:latin typeface="Calibri"/>
              <a:ea typeface="Calibri"/>
              <a:cs typeface="Calibri"/>
              <a:sym typeface="Calibri"/>
            </a:endParaRPr>
          </a:p>
          <a:p>
            <a:pPr marL="457200" lvl="0" indent="-300037" algn="l" rtl="0">
              <a:spcBef>
                <a:spcPts val="0"/>
              </a:spcBef>
              <a:spcAft>
                <a:spcPts val="0"/>
              </a:spcAft>
              <a:buClr>
                <a:schemeClr val="dk1"/>
              </a:buClr>
              <a:buSzPct val="64285"/>
              <a:buChar char="•"/>
            </a:pPr>
            <a:r>
              <a:rPr lang="en" sz="2800">
                <a:solidFill>
                  <a:schemeClr val="dk1"/>
                </a:solidFill>
                <a:latin typeface="Calibri"/>
                <a:ea typeface="Calibri"/>
                <a:cs typeface="Calibri"/>
                <a:sym typeface="Calibri"/>
              </a:rPr>
              <a:t>Ensure that generative discussions are rooted in the PA’s mission and role, not related to other areas of school operations and/or governance</a:t>
            </a:r>
            <a:endParaRPr sz="2800">
              <a:solidFill>
                <a:schemeClr val="dk1"/>
              </a:solidFill>
              <a:latin typeface="Calibri"/>
              <a:ea typeface="Calibri"/>
              <a:cs typeface="Calibri"/>
              <a:sym typeface="Calibri"/>
            </a:endParaRPr>
          </a:p>
          <a:p>
            <a:pPr marL="457200" lvl="0" indent="-300037" algn="l" rtl="0">
              <a:spcBef>
                <a:spcPts val="0"/>
              </a:spcBef>
              <a:spcAft>
                <a:spcPts val="0"/>
              </a:spcAft>
              <a:buClr>
                <a:schemeClr val="dk1"/>
              </a:buClr>
              <a:buSzPct val="64285"/>
              <a:buChar char="•"/>
            </a:pPr>
            <a:r>
              <a:rPr lang="en" sz="2800">
                <a:solidFill>
                  <a:schemeClr val="dk1"/>
                </a:solidFill>
                <a:latin typeface="Calibri"/>
                <a:ea typeface="Calibri"/>
                <a:cs typeface="Calibri"/>
                <a:sym typeface="Calibri"/>
              </a:rPr>
              <a:t>Establish at the beginning of the school year meeting protocols, PA mission and roles, responsibilities</a:t>
            </a:r>
            <a:endParaRPr sz="2800">
              <a:solidFill>
                <a:schemeClr val="dk1"/>
              </a:solidFill>
              <a:latin typeface="Calibri"/>
              <a:ea typeface="Calibri"/>
              <a:cs typeface="Calibri"/>
              <a:sym typeface="Calibri"/>
            </a:endParaRPr>
          </a:p>
          <a:p>
            <a:pPr marL="457200" lvl="0" indent="-300037" algn="l" rtl="0">
              <a:spcBef>
                <a:spcPts val="0"/>
              </a:spcBef>
              <a:spcAft>
                <a:spcPts val="0"/>
              </a:spcAft>
              <a:buClr>
                <a:schemeClr val="dk1"/>
              </a:buClr>
              <a:buSzPct val="64285"/>
              <a:buChar char="•"/>
            </a:pPr>
            <a:r>
              <a:rPr lang="en" sz="2800">
                <a:solidFill>
                  <a:schemeClr val="dk1"/>
                </a:solidFill>
                <a:latin typeface="Calibri"/>
                <a:ea typeface="Calibri"/>
                <a:cs typeface="Calibri"/>
                <a:sym typeface="Calibri"/>
              </a:rPr>
              <a:t>If topics not on the agenda are raised, be willing to either clarify if appropriate or make note for future agendas; strive to avoid allowing the meeting to get hijacked</a:t>
            </a:r>
            <a:endParaRPr/>
          </a:p>
        </p:txBody>
      </p:sp>
      <p:pic>
        <p:nvPicPr>
          <p:cNvPr id="166" name="Google Shape;166;p28"/>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1" name="Google Shape;171;p29"/>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PA’s role in key school policies and/or hot topics</a:t>
            </a:r>
            <a:endParaRPr/>
          </a:p>
        </p:txBody>
      </p:sp>
      <p:sp>
        <p:nvSpPr>
          <p:cNvPr id="172" name="Google Shape;172;p29"/>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None/>
            </a:pPr>
            <a:r>
              <a:rPr lang="en" sz="1400">
                <a:latin typeface="Calibri"/>
                <a:ea typeface="Calibri"/>
                <a:cs typeface="Calibri"/>
                <a:sym typeface="Calibri"/>
              </a:rPr>
              <a:t>PA leaders may be asked about your school’s DEIB efforts, COVID policies, dress code, disciplinary policies, etc. What do you do?</a:t>
            </a:r>
            <a:endParaRPr sz="1400">
              <a:latin typeface="Calibri"/>
              <a:ea typeface="Calibri"/>
              <a:cs typeface="Calibri"/>
              <a:sym typeface="Calibri"/>
            </a:endParaRPr>
          </a:p>
          <a:p>
            <a:pPr marL="457200" lvl="0" indent="-317500" algn="l" rtl="0">
              <a:lnSpc>
                <a:spcPct val="100000"/>
              </a:lnSpc>
              <a:spcBef>
                <a:spcPts val="120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Again, this is where clear mission/bylaws can be very helpful.</a:t>
            </a:r>
            <a:endParaRPr sz="1400">
              <a:solidFill>
                <a:schemeClr val="dk1"/>
              </a:solidFill>
              <a:latin typeface="Calibri"/>
              <a:ea typeface="Calibri"/>
              <a:cs typeface="Calibri"/>
              <a:sym typeface="Calibri"/>
            </a:endParaRPr>
          </a:p>
          <a:p>
            <a:pPr marL="457200" lvl="0" indent="-317500" algn="l" rtl="0">
              <a:lnSpc>
                <a:spcPct val="100000"/>
              </a:lnSpc>
              <a:spcBef>
                <a:spcPts val="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Know the schools’ chain of communications and direct people accordingly.</a:t>
            </a:r>
            <a:endParaRPr sz="1400">
              <a:solidFill>
                <a:schemeClr val="dk1"/>
              </a:solidFill>
              <a:latin typeface="Calibri"/>
              <a:ea typeface="Calibri"/>
              <a:cs typeface="Calibri"/>
              <a:sym typeface="Calibri"/>
            </a:endParaRPr>
          </a:p>
          <a:p>
            <a:pPr marL="457200" lvl="0" indent="-317500" algn="l" rtl="0">
              <a:lnSpc>
                <a:spcPct val="100000"/>
              </a:lnSpc>
              <a:spcBef>
                <a:spcPts val="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Serving as PA leader requires being a public cheerleader for the school–even when your personal views might disagree.</a:t>
            </a:r>
            <a:endParaRPr sz="1400">
              <a:solidFill>
                <a:schemeClr val="dk1"/>
              </a:solidFill>
              <a:latin typeface="Calibri"/>
              <a:ea typeface="Calibri"/>
              <a:cs typeface="Calibri"/>
              <a:sym typeface="Calibri"/>
            </a:endParaRPr>
          </a:p>
          <a:p>
            <a:pPr marL="457200" lvl="0" indent="-317500" algn="l" rtl="0">
              <a:lnSpc>
                <a:spcPct val="100000"/>
              </a:lnSpc>
              <a:spcBef>
                <a:spcPts val="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Role is akin to being a trustee–if you can’t be publicly supportive and positive, you need to step out of a PA leadership role.</a:t>
            </a:r>
            <a:endParaRPr sz="1400">
              <a:solidFill>
                <a:schemeClr val="dk1"/>
              </a:solidFill>
              <a:latin typeface="Calibri"/>
              <a:ea typeface="Calibri"/>
              <a:cs typeface="Calibri"/>
              <a:sym typeface="Calibri"/>
            </a:endParaRPr>
          </a:p>
          <a:p>
            <a:pPr marL="457200" lvl="0" indent="-317500" algn="l" rtl="0">
              <a:lnSpc>
                <a:spcPct val="100000"/>
              </a:lnSpc>
              <a:spcBef>
                <a:spcPts val="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PA’s focus should be on community building. Policies, programs, and curriculum are the domain of the board of trustees/educators.</a:t>
            </a:r>
            <a:endParaRPr sz="1400">
              <a:solidFill>
                <a:schemeClr val="dk1"/>
              </a:solidFill>
              <a:latin typeface="Calibri"/>
              <a:ea typeface="Calibri"/>
              <a:cs typeface="Calibri"/>
              <a:sym typeface="Calibri"/>
            </a:endParaRPr>
          </a:p>
          <a:p>
            <a:pPr marL="457200" lvl="0" indent="-317500" algn="l" rtl="0">
              <a:lnSpc>
                <a:spcPct val="100000"/>
              </a:lnSpc>
              <a:spcBef>
                <a:spcPts val="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Know your hats and wear them appropriately–PA leader hat vs. individual parent hat.</a:t>
            </a:r>
            <a:endParaRPr sz="1400">
              <a:solidFill>
                <a:schemeClr val="dk1"/>
              </a:solidFill>
              <a:latin typeface="Calibri"/>
              <a:ea typeface="Calibri"/>
              <a:cs typeface="Calibri"/>
              <a:sym typeface="Calibri"/>
            </a:endParaRPr>
          </a:p>
          <a:p>
            <a:pPr marL="457200" lvl="0" indent="-317500" algn="l" rtl="0">
              <a:lnSpc>
                <a:spcPct val="100000"/>
              </a:lnSpc>
              <a:spcBef>
                <a:spcPts val="0"/>
              </a:spcBef>
              <a:spcAft>
                <a:spcPts val="0"/>
              </a:spcAft>
              <a:buClr>
                <a:schemeClr val="dk1"/>
              </a:buClr>
              <a:buSzPts val="1400"/>
              <a:buFont typeface="Calibri"/>
              <a:buChar char="●"/>
            </a:pPr>
            <a:r>
              <a:rPr lang="en" sz="1400">
                <a:solidFill>
                  <a:schemeClr val="dk1"/>
                </a:solidFill>
                <a:latin typeface="Calibri"/>
                <a:ea typeface="Calibri"/>
                <a:cs typeface="Calibri"/>
                <a:sym typeface="Calibri"/>
              </a:rPr>
              <a:t>Explain that the PA is not a court of arbitration between a parent(s) and the school.</a:t>
            </a:r>
            <a:endParaRPr sz="1400">
              <a:latin typeface="Calibri"/>
              <a:ea typeface="Calibri"/>
              <a:cs typeface="Calibri"/>
              <a:sym typeface="Calibri"/>
            </a:endParaRPr>
          </a:p>
        </p:txBody>
      </p:sp>
      <p:pic>
        <p:nvPicPr>
          <p:cNvPr id="173" name="Google Shape;173;p29"/>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177"/>
        <p:cNvGrpSpPr/>
        <p:nvPr/>
      </p:nvGrpSpPr>
      <p:grpSpPr>
        <a:xfrm>
          <a:off x="0" y="0"/>
          <a:ext cx="0" cy="0"/>
          <a:chOff x="0" y="0"/>
          <a:chExt cx="0" cy="0"/>
        </a:xfrm>
      </p:grpSpPr>
      <p:sp>
        <p:nvSpPr>
          <p:cNvPr id="178" name="Google Shape;178;p3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Case Studies in Parent Association Leadership</a:t>
            </a:r>
            <a:endParaRPr/>
          </a:p>
        </p:txBody>
      </p:sp>
      <p:sp>
        <p:nvSpPr>
          <p:cNvPr id="179" name="Google Shape;179;p30"/>
          <p:cNvSpPr txBox="1">
            <a:spLocks noGrp="1"/>
          </p:cNvSpPr>
          <p:nvPr>
            <p:ph type="body" idx="1"/>
          </p:nvPr>
        </p:nvSpPr>
        <p:spPr>
          <a:xfrm>
            <a:off x="472950" y="1764925"/>
            <a:ext cx="4686600" cy="1637100"/>
          </a:xfrm>
          <a:prstGeom prst="rect">
            <a:avLst/>
          </a:prstGeom>
        </p:spPr>
        <p:txBody>
          <a:bodyPr spcFirstLastPara="1" wrap="square" lIns="91425" tIns="91425" rIns="91425" bIns="91425" anchor="t" anchorCtr="0">
            <a:normAutofit/>
          </a:bodyPr>
          <a:lstStyle/>
          <a:p>
            <a:pPr marL="228600" lvl="0" indent="-228600" algn="l" rtl="0">
              <a:lnSpc>
                <a:spcPct val="90000"/>
              </a:lnSpc>
              <a:spcBef>
                <a:spcPts val="0"/>
              </a:spcBef>
              <a:spcAft>
                <a:spcPts val="0"/>
              </a:spcAft>
              <a:buClr>
                <a:schemeClr val="dk1"/>
              </a:buClr>
              <a:buSzPts val="2400"/>
              <a:buChar char="•"/>
            </a:pPr>
            <a:r>
              <a:rPr lang="en" sz="2400">
                <a:solidFill>
                  <a:schemeClr val="dk1"/>
                </a:solidFill>
                <a:latin typeface="Calibri"/>
                <a:ea typeface="Calibri"/>
                <a:cs typeface="Calibri"/>
                <a:sym typeface="Calibri"/>
              </a:rPr>
              <a:t>Case of maligned teachers</a:t>
            </a:r>
            <a:endParaRPr sz="2400">
              <a:solidFill>
                <a:schemeClr val="dk1"/>
              </a:solidFill>
              <a:latin typeface="Calibri"/>
              <a:ea typeface="Calibri"/>
              <a:cs typeface="Calibri"/>
              <a:sym typeface="Calibri"/>
            </a:endParaRPr>
          </a:p>
          <a:p>
            <a:pPr marL="228600" lvl="0" indent="-228600" algn="l" rtl="0">
              <a:lnSpc>
                <a:spcPct val="90000"/>
              </a:lnSpc>
              <a:spcBef>
                <a:spcPts val="0"/>
              </a:spcBef>
              <a:spcAft>
                <a:spcPts val="0"/>
              </a:spcAft>
              <a:buClr>
                <a:schemeClr val="dk1"/>
              </a:buClr>
              <a:buSzPts val="2400"/>
              <a:buChar char="•"/>
            </a:pPr>
            <a:r>
              <a:rPr lang="en" sz="2400">
                <a:solidFill>
                  <a:schemeClr val="dk1"/>
                </a:solidFill>
                <a:latin typeface="Calibri"/>
                <a:ea typeface="Calibri"/>
                <a:cs typeface="Calibri"/>
                <a:sym typeface="Calibri"/>
              </a:rPr>
              <a:t>When homerooms are inequitable</a:t>
            </a:r>
            <a:endParaRPr sz="2400">
              <a:solidFill>
                <a:schemeClr val="dk1"/>
              </a:solidFill>
              <a:latin typeface="Calibri"/>
              <a:ea typeface="Calibri"/>
              <a:cs typeface="Calibri"/>
              <a:sym typeface="Calibri"/>
            </a:endParaRPr>
          </a:p>
          <a:p>
            <a:pPr marL="228600" lvl="0" indent="-228600" algn="l" rtl="0">
              <a:lnSpc>
                <a:spcPct val="90000"/>
              </a:lnSpc>
              <a:spcBef>
                <a:spcPts val="0"/>
              </a:spcBef>
              <a:spcAft>
                <a:spcPts val="0"/>
              </a:spcAft>
              <a:buClr>
                <a:schemeClr val="dk1"/>
              </a:buClr>
              <a:buSzPts val="2400"/>
              <a:buChar char="•"/>
            </a:pPr>
            <a:r>
              <a:rPr lang="en" sz="2400">
                <a:solidFill>
                  <a:schemeClr val="dk1"/>
                </a:solidFill>
                <a:latin typeface="Calibri"/>
                <a:ea typeface="Calibri"/>
                <a:cs typeface="Calibri"/>
                <a:sym typeface="Calibri"/>
              </a:rPr>
              <a:t>Books and Bans</a:t>
            </a:r>
            <a:endParaRPr/>
          </a:p>
        </p:txBody>
      </p:sp>
      <p:pic>
        <p:nvPicPr>
          <p:cNvPr id="180" name="Google Shape;180;p30"/>
          <p:cNvPicPr preferRelativeResize="0"/>
          <p:nvPr/>
        </p:nvPicPr>
        <p:blipFill>
          <a:blip r:embed="rId3">
            <a:alphaModFix/>
          </a:blip>
          <a:stretch>
            <a:fillRect/>
          </a:stretch>
        </p:blipFill>
        <p:spPr>
          <a:xfrm>
            <a:off x="2" y="4149224"/>
            <a:ext cx="1775314" cy="994274"/>
          </a:xfrm>
          <a:prstGeom prst="rect">
            <a:avLst/>
          </a:prstGeom>
          <a:noFill/>
          <a:ln>
            <a:noFill/>
          </a:ln>
        </p:spPr>
      </p:pic>
      <p:pic>
        <p:nvPicPr>
          <p:cNvPr id="181" name="Google Shape;181;p30"/>
          <p:cNvPicPr preferRelativeResize="0"/>
          <p:nvPr/>
        </p:nvPicPr>
        <p:blipFill>
          <a:blip r:embed="rId4">
            <a:alphaModFix/>
          </a:blip>
          <a:stretch>
            <a:fillRect/>
          </a:stretch>
        </p:blipFill>
        <p:spPr>
          <a:xfrm>
            <a:off x="5956875" y="1500188"/>
            <a:ext cx="2143125" cy="2143125"/>
          </a:xfrm>
          <a:prstGeom prst="rect">
            <a:avLst/>
          </a:prstGeom>
          <a:noFill/>
          <a:ln>
            <a:noFill/>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185"/>
        <p:cNvGrpSpPr/>
        <p:nvPr/>
      </p:nvGrpSpPr>
      <p:grpSpPr>
        <a:xfrm>
          <a:off x="0" y="0"/>
          <a:ext cx="0" cy="0"/>
          <a:chOff x="0" y="0"/>
          <a:chExt cx="0" cy="0"/>
        </a:xfrm>
      </p:grpSpPr>
      <p:sp>
        <p:nvSpPr>
          <p:cNvPr id="186" name="Google Shape;186;p31"/>
          <p:cNvSpPr/>
          <p:nvPr/>
        </p:nvSpPr>
        <p:spPr>
          <a:xfrm>
            <a:off x="322475" y="1257650"/>
            <a:ext cx="8432700" cy="22089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7" name="Google Shape;187;p3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The Case of the Maligned Teachers</a:t>
            </a:r>
            <a:endParaRPr/>
          </a:p>
        </p:txBody>
      </p:sp>
      <p:sp>
        <p:nvSpPr>
          <p:cNvPr id="188" name="Google Shape;188;p31"/>
          <p:cNvSpPr txBox="1">
            <a:spLocks noGrp="1"/>
          </p:cNvSpPr>
          <p:nvPr>
            <p:ph type="body" idx="1"/>
          </p:nvPr>
        </p:nvSpPr>
        <p:spPr>
          <a:xfrm>
            <a:off x="311700" y="1152475"/>
            <a:ext cx="8520600" cy="2507700"/>
          </a:xfrm>
          <a:prstGeom prst="rect">
            <a:avLst/>
          </a:prstGeom>
        </p:spPr>
        <p:txBody>
          <a:bodyPr spcFirstLastPara="1" wrap="square" lIns="91425" tIns="91425" rIns="91425" bIns="91425" anchor="t" anchorCtr="0">
            <a:normAutofit/>
          </a:bodyPr>
          <a:lstStyle/>
          <a:p>
            <a:pPr marL="0" lvl="0" indent="0" algn="l" rtl="0">
              <a:lnSpc>
                <a:spcPct val="100000"/>
              </a:lnSpc>
              <a:spcBef>
                <a:spcPts val="0"/>
              </a:spcBef>
              <a:spcAft>
                <a:spcPts val="0"/>
              </a:spcAft>
              <a:buClr>
                <a:schemeClr val="dk1"/>
              </a:buClr>
              <a:buSzPts val="1700"/>
              <a:buFont typeface="Arial"/>
              <a:buNone/>
            </a:pPr>
            <a:r>
              <a:rPr lang="en" sz="2400">
                <a:solidFill>
                  <a:schemeClr val="dk1"/>
                </a:solidFill>
                <a:latin typeface="Calibri"/>
                <a:ea typeface="Calibri"/>
                <a:cs typeface="Calibri"/>
                <a:sym typeface="Calibri"/>
              </a:rPr>
              <a:t>You are watching your school lose a basketball game or perform terribly on stage. Your child has often complained that the coach or drama teacher is “no good” and “mean.” Another parent makes a remark expressing doubt about the abilities of the coach or drama teacher. As parent association president, how do you respond in the moment? What are your next steps? </a:t>
            </a:r>
            <a:endParaRPr sz="1500"/>
          </a:p>
        </p:txBody>
      </p:sp>
      <p:pic>
        <p:nvPicPr>
          <p:cNvPr id="189" name="Google Shape;189;p31"/>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193"/>
        <p:cNvGrpSpPr/>
        <p:nvPr/>
      </p:nvGrpSpPr>
      <p:grpSpPr>
        <a:xfrm>
          <a:off x="0" y="0"/>
          <a:ext cx="0" cy="0"/>
          <a:chOff x="0" y="0"/>
          <a:chExt cx="0" cy="0"/>
        </a:xfrm>
      </p:grpSpPr>
      <p:sp>
        <p:nvSpPr>
          <p:cNvPr id="194" name="Google Shape;194;p32"/>
          <p:cNvSpPr/>
          <p:nvPr/>
        </p:nvSpPr>
        <p:spPr>
          <a:xfrm>
            <a:off x="370850" y="1225400"/>
            <a:ext cx="8368200" cy="2757300"/>
          </a:xfrm>
          <a:prstGeom prst="rect">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95" name="Google Shape;195;p32"/>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The Case of the Inequitable Homerooms</a:t>
            </a:r>
            <a:endParaRPr/>
          </a:p>
        </p:txBody>
      </p:sp>
      <p:sp>
        <p:nvSpPr>
          <p:cNvPr id="196" name="Google Shape;196;p32"/>
          <p:cNvSpPr txBox="1">
            <a:spLocks noGrp="1"/>
          </p:cNvSpPr>
          <p:nvPr>
            <p:ph type="body" idx="1"/>
          </p:nvPr>
        </p:nvSpPr>
        <p:spPr>
          <a:xfrm>
            <a:off x="311700" y="1152475"/>
            <a:ext cx="8520600" cy="2996700"/>
          </a:xfrm>
          <a:prstGeom prst="rect">
            <a:avLst/>
          </a:prstGeom>
        </p:spPr>
        <p:txBody>
          <a:bodyPr spcFirstLastPara="1" wrap="square" lIns="91425" tIns="91425" rIns="91425" bIns="91425" anchor="t" anchorCtr="0">
            <a:normAutofit lnSpcReduction="10000"/>
          </a:bodyPr>
          <a:lstStyle/>
          <a:p>
            <a:pPr marL="0" lvl="0" indent="0" algn="l" rtl="0">
              <a:lnSpc>
                <a:spcPct val="100000"/>
              </a:lnSpc>
              <a:spcBef>
                <a:spcPts val="1000"/>
              </a:spcBef>
              <a:spcAft>
                <a:spcPts val="0"/>
              </a:spcAft>
              <a:buClr>
                <a:schemeClr val="dk1"/>
              </a:buClr>
              <a:buSzPts val="770"/>
              <a:buFont typeface="Arial"/>
              <a:buNone/>
            </a:pPr>
            <a:r>
              <a:rPr lang="en" sz="1790">
                <a:solidFill>
                  <a:schemeClr val="dk1"/>
                </a:solidFill>
                <a:latin typeface="Calibri"/>
                <a:ea typeface="Calibri"/>
                <a:cs typeface="Calibri"/>
                <a:sym typeface="Calibri"/>
              </a:rPr>
              <a:t>Raymond Academy’s Parent Association assigns two room parents to each elementary homeroom. The representatives help teachers organize author celebrations, class parties, and decorate the classrooms for holidays, cultural celebrations, and other school events. In 1st grade, the room parents go all out with celebrations, holidays, and cultural events, decorating the classroom and helping the teacher prepare. The 2nd grade room parents don’t have the same “midas touch” as the 1st grade room parents. They are kind and helpful, but it is clear they decorate using a minimalist approach. Second grade students and families are upset. They don’t feel like they are getting the same attention as 1st grade and the feel like their students are suffering. There is disparity in other grades as well, but it’s most apparent in 1st and 2nd because the classrooms are next to each other. As PTO leaders, what do you do? </a:t>
            </a:r>
            <a:endParaRPr sz="1160"/>
          </a:p>
        </p:txBody>
      </p:sp>
      <p:pic>
        <p:nvPicPr>
          <p:cNvPr id="197" name="Google Shape;197;p32"/>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p1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Thank you to our Workshop Sponsor</a:t>
            </a:r>
            <a:endParaRPr/>
          </a:p>
        </p:txBody>
      </p:sp>
      <p:sp>
        <p:nvSpPr>
          <p:cNvPr id="68" name="Google Shape;68;p1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ctr" rtl="0">
              <a:spcBef>
                <a:spcPts val="0"/>
              </a:spcBef>
              <a:spcAft>
                <a:spcPts val="1200"/>
              </a:spcAft>
              <a:buNone/>
            </a:pPr>
            <a:r>
              <a:rPr lang="en"/>
              <a:t>ACIS Bronze Partner</a:t>
            </a:r>
            <a:endParaRPr/>
          </a:p>
        </p:txBody>
      </p:sp>
      <p:pic>
        <p:nvPicPr>
          <p:cNvPr id="69" name="Google Shape;69;p15"/>
          <p:cNvPicPr preferRelativeResize="0"/>
          <p:nvPr/>
        </p:nvPicPr>
        <p:blipFill>
          <a:blip r:embed="rId3">
            <a:alphaModFix/>
          </a:blip>
          <a:stretch>
            <a:fillRect/>
          </a:stretch>
        </p:blipFill>
        <p:spPr>
          <a:xfrm>
            <a:off x="4" y="4152022"/>
            <a:ext cx="1770301" cy="991475"/>
          </a:xfrm>
          <a:prstGeom prst="rect">
            <a:avLst/>
          </a:prstGeom>
          <a:noFill/>
          <a:ln>
            <a:noFill/>
          </a:ln>
        </p:spPr>
      </p:pic>
      <p:pic>
        <p:nvPicPr>
          <p:cNvPr id="70" name="Google Shape;70;p15"/>
          <p:cNvPicPr preferRelativeResize="0"/>
          <p:nvPr/>
        </p:nvPicPr>
        <p:blipFill>
          <a:blip r:embed="rId4">
            <a:alphaModFix/>
          </a:blip>
          <a:stretch>
            <a:fillRect/>
          </a:stretch>
        </p:blipFill>
        <p:spPr>
          <a:xfrm>
            <a:off x="155850" y="1646675"/>
            <a:ext cx="8832302" cy="2427999"/>
          </a:xfrm>
          <a:prstGeom prst="rect">
            <a:avLst/>
          </a:prstGeom>
          <a:noFill/>
          <a:ln>
            <a:noFill/>
          </a:ln>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201"/>
        <p:cNvGrpSpPr/>
        <p:nvPr/>
      </p:nvGrpSpPr>
      <p:grpSpPr>
        <a:xfrm>
          <a:off x="0" y="0"/>
          <a:ext cx="0" cy="0"/>
          <a:chOff x="0" y="0"/>
          <a:chExt cx="0" cy="0"/>
        </a:xfrm>
      </p:grpSpPr>
      <p:sp>
        <p:nvSpPr>
          <p:cNvPr id="202" name="Google Shape;202;p33"/>
          <p:cNvSpPr/>
          <p:nvPr/>
        </p:nvSpPr>
        <p:spPr>
          <a:xfrm>
            <a:off x="354725" y="1241525"/>
            <a:ext cx="8384400" cy="2708700"/>
          </a:xfrm>
          <a:prstGeom prst="rect">
            <a:avLst/>
          </a:prstGeom>
          <a:solidFill>
            <a:srgbClr val="B7B7B7"/>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3" name="Google Shape;203;p33"/>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Books and Bans</a:t>
            </a:r>
            <a:endParaRPr/>
          </a:p>
        </p:txBody>
      </p:sp>
      <p:sp>
        <p:nvSpPr>
          <p:cNvPr id="204" name="Google Shape;204;p33"/>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lnSpc>
                <a:spcPct val="90000"/>
              </a:lnSpc>
              <a:spcBef>
                <a:spcPts val="0"/>
              </a:spcBef>
              <a:spcAft>
                <a:spcPts val="0"/>
              </a:spcAft>
              <a:buClr>
                <a:schemeClr val="dk1"/>
              </a:buClr>
              <a:buSzPts val="935"/>
              <a:buFont typeface="Arial"/>
              <a:buNone/>
            </a:pPr>
            <a:r>
              <a:rPr lang="en" sz="1500" b="1">
                <a:solidFill>
                  <a:schemeClr val="dk1"/>
                </a:solidFill>
                <a:latin typeface="Calibri"/>
                <a:ea typeface="Calibri"/>
                <a:cs typeface="Calibri"/>
                <a:sym typeface="Calibri"/>
              </a:rPr>
              <a:t>Over the course of the year, your elementary school invites children’s book authors to join the lower school via Zoom to talk about their books. On the slate are two authors who openly identify as, and use the term, “queer” in their bios; one is a trans female author and the other identifies as nonbinary.</a:t>
            </a:r>
            <a:endParaRPr sz="1500" b="1">
              <a:solidFill>
                <a:schemeClr val="dk1"/>
              </a:solidFill>
              <a:latin typeface="Calibri"/>
              <a:ea typeface="Calibri"/>
              <a:cs typeface="Calibri"/>
              <a:sym typeface="Calibri"/>
            </a:endParaRPr>
          </a:p>
          <a:p>
            <a:pPr marL="0" lvl="0" indent="0" algn="l" rtl="0">
              <a:lnSpc>
                <a:spcPct val="90000"/>
              </a:lnSpc>
              <a:spcBef>
                <a:spcPts val="0"/>
              </a:spcBef>
              <a:spcAft>
                <a:spcPts val="0"/>
              </a:spcAft>
              <a:buClr>
                <a:schemeClr val="dk1"/>
              </a:buClr>
              <a:buSzPts val="935"/>
              <a:buFont typeface="Arial"/>
              <a:buNone/>
            </a:pPr>
            <a:endParaRPr sz="1500" b="1">
              <a:solidFill>
                <a:schemeClr val="dk1"/>
              </a:solidFill>
              <a:latin typeface="Calibri"/>
              <a:ea typeface="Calibri"/>
              <a:cs typeface="Calibri"/>
              <a:sym typeface="Calibri"/>
            </a:endParaRPr>
          </a:p>
          <a:p>
            <a:pPr marL="0" lvl="0" indent="0" algn="l" rtl="0">
              <a:lnSpc>
                <a:spcPct val="90000"/>
              </a:lnSpc>
              <a:spcBef>
                <a:spcPts val="0"/>
              </a:spcBef>
              <a:spcAft>
                <a:spcPts val="0"/>
              </a:spcAft>
              <a:buClr>
                <a:schemeClr val="dk1"/>
              </a:buClr>
              <a:buSzPts val="935"/>
              <a:buFont typeface="Arial"/>
              <a:buNone/>
            </a:pPr>
            <a:r>
              <a:rPr lang="en" sz="1500">
                <a:solidFill>
                  <a:schemeClr val="dk1"/>
                </a:solidFill>
                <a:latin typeface="Calibri"/>
                <a:ea typeface="Calibri"/>
                <a:cs typeface="Calibri"/>
                <a:sym typeface="Calibri"/>
              </a:rPr>
              <a:t>A group of outraged parents approach the PA President and demand that the PA represent their position with the administration and/or board that these authors should be cancelled. What do you do and how do you respond?</a:t>
            </a:r>
            <a:endParaRPr sz="1500">
              <a:solidFill>
                <a:schemeClr val="dk1"/>
              </a:solidFill>
              <a:latin typeface="Calibri"/>
              <a:ea typeface="Calibri"/>
              <a:cs typeface="Calibri"/>
              <a:sym typeface="Calibri"/>
            </a:endParaRPr>
          </a:p>
          <a:p>
            <a:pPr marL="0" lvl="0" indent="0" algn="l" rtl="0">
              <a:lnSpc>
                <a:spcPct val="90000"/>
              </a:lnSpc>
              <a:spcBef>
                <a:spcPts val="0"/>
              </a:spcBef>
              <a:spcAft>
                <a:spcPts val="0"/>
              </a:spcAft>
              <a:buClr>
                <a:schemeClr val="dk1"/>
              </a:buClr>
              <a:buSzPts val="935"/>
              <a:buFont typeface="Arial"/>
              <a:buNone/>
            </a:pPr>
            <a:endParaRPr sz="1500">
              <a:solidFill>
                <a:schemeClr val="dk1"/>
              </a:solidFill>
              <a:latin typeface="Calibri"/>
              <a:ea typeface="Calibri"/>
              <a:cs typeface="Calibri"/>
              <a:sym typeface="Calibri"/>
            </a:endParaRPr>
          </a:p>
          <a:p>
            <a:pPr marL="0" lvl="0" indent="0" algn="l" rtl="0">
              <a:lnSpc>
                <a:spcPct val="90000"/>
              </a:lnSpc>
              <a:spcBef>
                <a:spcPts val="0"/>
              </a:spcBef>
              <a:spcAft>
                <a:spcPts val="0"/>
              </a:spcAft>
              <a:buClr>
                <a:schemeClr val="dk1"/>
              </a:buClr>
              <a:buSzPts val="935"/>
              <a:buFont typeface="Arial"/>
              <a:buNone/>
            </a:pPr>
            <a:r>
              <a:rPr lang="en" sz="1500">
                <a:solidFill>
                  <a:schemeClr val="dk1"/>
                </a:solidFill>
                <a:latin typeface="Calibri"/>
                <a:ea typeface="Calibri"/>
                <a:cs typeface="Calibri"/>
                <a:sym typeface="Calibri"/>
              </a:rPr>
              <a:t>A PA board member brings the topic up unannounced at a PA meeting and demands the same of the PA board. What do you do and how do you respond?</a:t>
            </a:r>
            <a:endParaRPr sz="1500">
              <a:solidFill>
                <a:schemeClr val="dk1"/>
              </a:solidFill>
              <a:latin typeface="Calibri"/>
              <a:ea typeface="Calibri"/>
              <a:cs typeface="Calibri"/>
              <a:sym typeface="Calibri"/>
            </a:endParaRPr>
          </a:p>
          <a:p>
            <a:pPr marL="0" lvl="0" indent="0" algn="l" rtl="0">
              <a:lnSpc>
                <a:spcPct val="90000"/>
              </a:lnSpc>
              <a:spcBef>
                <a:spcPts val="0"/>
              </a:spcBef>
              <a:spcAft>
                <a:spcPts val="0"/>
              </a:spcAft>
              <a:buClr>
                <a:schemeClr val="dk1"/>
              </a:buClr>
              <a:buSzPts val="935"/>
              <a:buFont typeface="Arial"/>
              <a:buNone/>
            </a:pPr>
            <a:endParaRPr sz="1500">
              <a:solidFill>
                <a:schemeClr val="dk1"/>
              </a:solidFill>
              <a:latin typeface="Calibri"/>
              <a:ea typeface="Calibri"/>
              <a:cs typeface="Calibri"/>
              <a:sym typeface="Calibri"/>
            </a:endParaRPr>
          </a:p>
          <a:p>
            <a:pPr marL="0" lvl="0" indent="0" algn="l" rtl="0">
              <a:lnSpc>
                <a:spcPct val="90000"/>
              </a:lnSpc>
              <a:spcBef>
                <a:spcPts val="0"/>
              </a:spcBef>
              <a:spcAft>
                <a:spcPts val="0"/>
              </a:spcAft>
              <a:buClr>
                <a:schemeClr val="dk1"/>
              </a:buClr>
              <a:buSzPts val="935"/>
              <a:buFont typeface="Arial"/>
              <a:buNone/>
            </a:pPr>
            <a:r>
              <a:rPr lang="en" sz="1500">
                <a:solidFill>
                  <a:schemeClr val="dk1"/>
                </a:solidFill>
                <a:latin typeface="Calibri"/>
                <a:ea typeface="Calibri"/>
                <a:cs typeface="Calibri"/>
                <a:sym typeface="Calibri"/>
              </a:rPr>
              <a:t>What if you personally are uncomfortable with these speakers? How does that influence your decisions as PA President? What are your options in terms of your personal misgivings?</a:t>
            </a:r>
            <a:endParaRPr sz="1500">
              <a:latin typeface="Calibri"/>
              <a:ea typeface="Calibri"/>
              <a:cs typeface="Calibri"/>
              <a:sym typeface="Calibri"/>
            </a:endParaRPr>
          </a:p>
        </p:txBody>
      </p:sp>
      <p:pic>
        <p:nvPicPr>
          <p:cNvPr id="205" name="Google Shape;205;p33"/>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209"/>
        <p:cNvGrpSpPr/>
        <p:nvPr/>
      </p:nvGrpSpPr>
      <p:grpSpPr>
        <a:xfrm>
          <a:off x="0" y="0"/>
          <a:ext cx="0" cy="0"/>
          <a:chOff x="0" y="0"/>
          <a:chExt cx="0" cy="0"/>
        </a:xfrm>
      </p:grpSpPr>
      <p:sp>
        <p:nvSpPr>
          <p:cNvPr id="210" name="Google Shape;210;p34"/>
          <p:cNvSpPr/>
          <p:nvPr/>
        </p:nvSpPr>
        <p:spPr>
          <a:xfrm>
            <a:off x="4941200" y="2047725"/>
            <a:ext cx="3959100" cy="2144400"/>
          </a:xfrm>
          <a:prstGeom prst="rect">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1" name="Google Shape;211;p34"/>
          <p:cNvSpPr/>
          <p:nvPr/>
        </p:nvSpPr>
        <p:spPr>
          <a:xfrm>
            <a:off x="370850" y="2047725"/>
            <a:ext cx="3773100" cy="2144400"/>
          </a:xfrm>
          <a:prstGeom prst="rect">
            <a:avLst/>
          </a:prstGeom>
          <a:solidFill>
            <a:srgbClr val="D9D9D9"/>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12" name="Google Shape;212;p3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Lunch Discussions: An “Unconference” Experiment</a:t>
            </a:r>
            <a:endParaRPr/>
          </a:p>
        </p:txBody>
      </p:sp>
      <p:sp>
        <p:nvSpPr>
          <p:cNvPr id="213" name="Google Shape;213;p34"/>
          <p:cNvSpPr txBox="1">
            <a:spLocks noGrp="1"/>
          </p:cNvSpPr>
          <p:nvPr>
            <p:ph type="body" idx="1"/>
          </p:nvPr>
        </p:nvSpPr>
        <p:spPr>
          <a:xfrm>
            <a:off x="311700" y="1152475"/>
            <a:ext cx="8832300" cy="3104100"/>
          </a:xfrm>
          <a:prstGeom prst="rect">
            <a:avLst/>
          </a:prstGeom>
        </p:spPr>
        <p:txBody>
          <a:bodyPr spcFirstLastPara="1" wrap="square" lIns="91425" tIns="91425" rIns="91425" bIns="91425" anchor="t" anchorCtr="0">
            <a:normAutofit lnSpcReduction="10000"/>
          </a:bodyPr>
          <a:lstStyle/>
          <a:p>
            <a:pPr marL="0" lvl="0" indent="0" algn="l" rtl="0">
              <a:spcBef>
                <a:spcPts val="0"/>
              </a:spcBef>
              <a:spcAft>
                <a:spcPts val="0"/>
              </a:spcAft>
              <a:buNone/>
            </a:pPr>
            <a:r>
              <a:rPr lang="en" sz="1400" b="1">
                <a:solidFill>
                  <a:srgbClr val="4F6068"/>
                </a:solidFill>
                <a:highlight>
                  <a:srgbClr val="FFFFFF"/>
                </a:highlight>
                <a:latin typeface="Calibri"/>
                <a:ea typeface="Calibri"/>
                <a:cs typeface="Calibri"/>
                <a:sym typeface="Calibri"/>
              </a:rPr>
              <a:t>An unconference is basically a conference without predefined topics. There is a high level structure and theme, but actual topics are generated by the participants on the spot, and breakout groups are formed dynamically based on interest and relevance.</a:t>
            </a:r>
            <a:endParaRPr sz="1400" b="1">
              <a:solidFill>
                <a:srgbClr val="4F6068"/>
              </a:solidFill>
              <a:highlight>
                <a:srgbClr val="FFFFFF"/>
              </a:highlight>
              <a:latin typeface="Calibri"/>
              <a:ea typeface="Calibri"/>
              <a:cs typeface="Calibri"/>
              <a:sym typeface="Calibri"/>
            </a:endParaRPr>
          </a:p>
          <a:p>
            <a:pPr marL="0" lvl="0" indent="0" algn="l" rtl="0">
              <a:spcBef>
                <a:spcPts val="1200"/>
              </a:spcBef>
              <a:spcAft>
                <a:spcPts val="0"/>
              </a:spcAft>
              <a:buNone/>
            </a:pPr>
            <a:r>
              <a:rPr lang="en" sz="1400" b="1">
                <a:solidFill>
                  <a:srgbClr val="4F6068"/>
                </a:solidFill>
                <a:highlight>
                  <a:srgbClr val="FFFFFF"/>
                </a:highlight>
                <a:latin typeface="Calibri"/>
                <a:ea typeface="Calibri"/>
                <a:cs typeface="Calibri"/>
                <a:sym typeface="Calibri"/>
              </a:rPr>
              <a:t>Assumptions/Rules:							Topics:</a:t>
            </a:r>
            <a:endParaRPr sz="1400" b="1">
              <a:solidFill>
                <a:srgbClr val="4F6068"/>
              </a:solidFill>
              <a:highlight>
                <a:srgbClr val="FFFFFF"/>
              </a:highlight>
              <a:latin typeface="Calibri"/>
              <a:ea typeface="Calibri"/>
              <a:cs typeface="Calibri"/>
              <a:sym typeface="Calibri"/>
            </a:endParaRPr>
          </a:p>
          <a:p>
            <a:pPr marL="228600" lvl="1" indent="-196850" algn="l" rtl="0">
              <a:lnSpc>
                <a:spcPct val="90000"/>
              </a:lnSpc>
              <a:spcBef>
                <a:spcPts val="1200"/>
              </a:spcBef>
              <a:spcAft>
                <a:spcPts val="0"/>
              </a:spcAft>
              <a:buClr>
                <a:schemeClr val="dk1"/>
              </a:buClr>
              <a:buSzPts val="1600"/>
              <a:buFont typeface="Calibri"/>
              <a:buChar char="•"/>
            </a:pPr>
            <a:r>
              <a:rPr lang="en" sz="1600">
                <a:solidFill>
                  <a:schemeClr val="dk1"/>
                </a:solidFill>
                <a:latin typeface="Calibri"/>
                <a:ea typeface="Calibri"/>
                <a:cs typeface="Calibri"/>
                <a:sym typeface="Calibri"/>
              </a:rPr>
              <a:t>Lots of smart people in this room				• Ideas to harness energy of the “new normal”</a:t>
            </a:r>
            <a:endParaRPr sz="900">
              <a:solidFill>
                <a:schemeClr val="dk1"/>
              </a:solidFill>
              <a:latin typeface="Calibri"/>
              <a:ea typeface="Calibri"/>
              <a:cs typeface="Calibri"/>
              <a:sym typeface="Calibri"/>
            </a:endParaRPr>
          </a:p>
          <a:p>
            <a:pPr marL="228600" lvl="1" indent="-196850" algn="l" rtl="0">
              <a:lnSpc>
                <a:spcPct val="90000"/>
              </a:lnSpc>
              <a:spcBef>
                <a:spcPts val="420"/>
              </a:spcBef>
              <a:spcAft>
                <a:spcPts val="0"/>
              </a:spcAft>
              <a:buClr>
                <a:schemeClr val="dk1"/>
              </a:buClr>
              <a:buSzPts val="1600"/>
              <a:buFont typeface="Calibri"/>
              <a:buChar char="•"/>
            </a:pPr>
            <a:r>
              <a:rPr lang="en" sz="1600">
                <a:solidFill>
                  <a:schemeClr val="dk1"/>
                </a:solidFill>
                <a:latin typeface="Calibri"/>
                <a:ea typeface="Calibri"/>
                <a:cs typeface="Calibri"/>
                <a:sym typeface="Calibri"/>
              </a:rPr>
              <a:t>Take responsibility for your own learning			• How to fully onboard new(er) parents to </a:t>
            </a:r>
            <a:endParaRPr sz="900">
              <a:solidFill>
                <a:schemeClr val="dk1"/>
              </a:solidFill>
              <a:latin typeface="Calibri"/>
              <a:ea typeface="Calibri"/>
              <a:cs typeface="Calibri"/>
              <a:sym typeface="Calibri"/>
            </a:endParaRPr>
          </a:p>
          <a:p>
            <a:pPr marL="228600" lvl="1" indent="-196850" algn="l" rtl="0">
              <a:lnSpc>
                <a:spcPct val="90000"/>
              </a:lnSpc>
              <a:spcBef>
                <a:spcPts val="420"/>
              </a:spcBef>
              <a:spcAft>
                <a:spcPts val="0"/>
              </a:spcAft>
              <a:buClr>
                <a:schemeClr val="dk1"/>
              </a:buClr>
              <a:buSzPts val="1600"/>
              <a:buFont typeface="Calibri"/>
              <a:buChar char="•"/>
            </a:pPr>
            <a:r>
              <a:rPr lang="en" sz="1600">
                <a:solidFill>
                  <a:schemeClr val="dk1"/>
                </a:solidFill>
                <a:latin typeface="Calibri"/>
                <a:ea typeface="Calibri"/>
                <a:cs typeface="Calibri"/>
                <a:sym typeface="Calibri"/>
              </a:rPr>
              <a:t>Vote with your feet							    school community and culture</a:t>
            </a:r>
            <a:endParaRPr sz="900">
              <a:solidFill>
                <a:schemeClr val="dk1"/>
              </a:solidFill>
              <a:latin typeface="Calibri"/>
              <a:ea typeface="Calibri"/>
              <a:cs typeface="Calibri"/>
              <a:sym typeface="Calibri"/>
            </a:endParaRPr>
          </a:p>
          <a:p>
            <a:pPr marL="228600" lvl="1" indent="-196850" algn="l" rtl="0">
              <a:lnSpc>
                <a:spcPct val="90000"/>
              </a:lnSpc>
              <a:spcBef>
                <a:spcPts val="420"/>
              </a:spcBef>
              <a:spcAft>
                <a:spcPts val="0"/>
              </a:spcAft>
              <a:buClr>
                <a:schemeClr val="dk1"/>
              </a:buClr>
              <a:buSzPts val="1600"/>
              <a:buFont typeface="Calibri"/>
              <a:buChar char="•"/>
            </a:pPr>
            <a:r>
              <a:rPr lang="en" sz="1600">
                <a:solidFill>
                  <a:schemeClr val="dk1"/>
                </a:solidFill>
                <a:latin typeface="Calibri"/>
                <a:ea typeface="Calibri"/>
                <a:cs typeface="Calibri"/>
                <a:sym typeface="Calibri"/>
              </a:rPr>
              <a:t>Two 15 minute sessions						• Increase participation, volunteerism, and </a:t>
            </a:r>
            <a:endParaRPr sz="900">
              <a:solidFill>
                <a:schemeClr val="dk1"/>
              </a:solidFill>
              <a:latin typeface="Calibri"/>
              <a:ea typeface="Calibri"/>
              <a:cs typeface="Calibri"/>
              <a:sym typeface="Calibri"/>
            </a:endParaRPr>
          </a:p>
          <a:p>
            <a:pPr marL="228600" lvl="1" indent="-196850" algn="l" rtl="0">
              <a:lnSpc>
                <a:spcPct val="90000"/>
              </a:lnSpc>
              <a:spcBef>
                <a:spcPts val="420"/>
              </a:spcBef>
              <a:spcAft>
                <a:spcPts val="0"/>
              </a:spcAft>
              <a:buClr>
                <a:schemeClr val="dk1"/>
              </a:buClr>
              <a:buSzPts val="1600"/>
              <a:buFont typeface="Calibri"/>
              <a:buChar char="•"/>
            </a:pPr>
            <a:r>
              <a:rPr lang="en" sz="1600">
                <a:solidFill>
                  <a:schemeClr val="dk1"/>
                </a:solidFill>
                <a:latin typeface="Calibri"/>
                <a:ea typeface="Calibri"/>
                <a:cs typeface="Calibri"/>
                <a:sym typeface="Calibri"/>
              </a:rPr>
              <a:t>One note-taker							   volunteer outreach - meeting the needs of </a:t>
            </a:r>
            <a:endParaRPr sz="1600">
              <a:solidFill>
                <a:schemeClr val="dk1"/>
              </a:solidFill>
              <a:latin typeface="Calibri"/>
              <a:ea typeface="Calibri"/>
              <a:cs typeface="Calibri"/>
              <a:sym typeface="Calibri"/>
            </a:endParaRPr>
          </a:p>
          <a:p>
            <a:pPr marL="3657600" lvl="0" indent="0" algn="l" rtl="0">
              <a:lnSpc>
                <a:spcPct val="90000"/>
              </a:lnSpc>
              <a:spcBef>
                <a:spcPts val="420"/>
              </a:spcBef>
              <a:spcAft>
                <a:spcPts val="0"/>
              </a:spcAft>
              <a:buNone/>
            </a:pPr>
            <a:r>
              <a:rPr lang="en" sz="1600">
                <a:solidFill>
                  <a:schemeClr val="dk1"/>
                </a:solidFill>
                <a:latin typeface="Calibri"/>
                <a:ea typeface="Calibri"/>
                <a:cs typeface="Calibri"/>
                <a:sym typeface="Calibri"/>
              </a:rPr>
              <a:t>		   dual working families</a:t>
            </a:r>
            <a:endParaRPr sz="1600">
              <a:solidFill>
                <a:schemeClr val="dk1"/>
              </a:solidFill>
              <a:latin typeface="Calibri"/>
              <a:ea typeface="Calibri"/>
              <a:cs typeface="Calibri"/>
              <a:sym typeface="Calibri"/>
            </a:endParaRPr>
          </a:p>
          <a:p>
            <a:pPr marL="4114800" lvl="0" indent="457200" algn="l" rtl="0">
              <a:lnSpc>
                <a:spcPct val="90000"/>
              </a:lnSpc>
              <a:spcBef>
                <a:spcPts val="420"/>
              </a:spcBef>
              <a:spcAft>
                <a:spcPts val="0"/>
              </a:spcAft>
              <a:buNone/>
            </a:pPr>
            <a:r>
              <a:rPr lang="en" sz="1600">
                <a:solidFill>
                  <a:schemeClr val="dk1"/>
                </a:solidFill>
                <a:latin typeface="Calibri"/>
                <a:ea typeface="Calibri"/>
                <a:cs typeface="Calibri"/>
                <a:sym typeface="Calibri"/>
              </a:rPr>
              <a:t>• Fundraising ideas that support DEIB goals</a:t>
            </a:r>
            <a:endParaRPr sz="1600">
              <a:solidFill>
                <a:schemeClr val="dk1"/>
              </a:solidFill>
              <a:latin typeface="Calibri"/>
              <a:ea typeface="Calibri"/>
              <a:cs typeface="Calibri"/>
              <a:sym typeface="Calibri"/>
            </a:endParaRPr>
          </a:p>
        </p:txBody>
      </p:sp>
      <p:pic>
        <p:nvPicPr>
          <p:cNvPr id="214" name="Google Shape;214;p34"/>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218"/>
        <p:cNvGrpSpPr/>
        <p:nvPr/>
      </p:nvGrpSpPr>
      <p:grpSpPr>
        <a:xfrm>
          <a:off x="0" y="0"/>
          <a:ext cx="0" cy="0"/>
          <a:chOff x="0" y="0"/>
          <a:chExt cx="0" cy="0"/>
        </a:xfrm>
      </p:grpSpPr>
      <p:sp>
        <p:nvSpPr>
          <p:cNvPr id="219" name="Google Shape;219;p3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School-based Discussion Groups</a:t>
            </a:r>
            <a:endParaRPr/>
          </a:p>
        </p:txBody>
      </p:sp>
      <p:sp>
        <p:nvSpPr>
          <p:cNvPr id="220" name="Google Shape;220;p35"/>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228600" lvl="0" indent="-215900" algn="l" rtl="0">
              <a:lnSpc>
                <a:spcPct val="90000"/>
              </a:lnSpc>
              <a:spcBef>
                <a:spcPts val="0"/>
              </a:spcBef>
              <a:spcAft>
                <a:spcPts val="0"/>
              </a:spcAft>
              <a:buClr>
                <a:schemeClr val="dk1"/>
              </a:buClr>
              <a:buSzPts val="2000"/>
              <a:buChar char="•"/>
            </a:pPr>
            <a:r>
              <a:rPr lang="en" sz="2000">
                <a:solidFill>
                  <a:schemeClr val="dk1"/>
                </a:solidFill>
                <a:latin typeface="Calibri"/>
                <a:ea typeface="Calibri"/>
                <a:cs typeface="Calibri"/>
                <a:sym typeface="Calibri"/>
              </a:rPr>
              <a:t>Practice PA/PTO meeting structure.</a:t>
            </a:r>
            <a:endParaRPr sz="26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2000"/>
              <a:buChar char="•"/>
            </a:pPr>
            <a:r>
              <a:rPr lang="en" sz="2000">
                <a:solidFill>
                  <a:schemeClr val="dk1"/>
                </a:solidFill>
                <a:latin typeface="Calibri"/>
                <a:ea typeface="Calibri"/>
                <a:cs typeface="Calibri"/>
                <a:sym typeface="Calibri"/>
              </a:rPr>
              <a:t>Review PA/PTO mission statement. </a:t>
            </a:r>
            <a:endParaRPr sz="26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2000"/>
              <a:buChar char="•"/>
            </a:pPr>
            <a:r>
              <a:rPr lang="en" sz="2000">
                <a:solidFill>
                  <a:schemeClr val="dk1"/>
                </a:solidFill>
                <a:latin typeface="Calibri"/>
                <a:ea typeface="Calibri"/>
                <a:cs typeface="Calibri"/>
                <a:sym typeface="Calibri"/>
              </a:rPr>
              <a:t>Identify roles of PA/PTO as listed in protocol. </a:t>
            </a:r>
            <a:endParaRPr sz="26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2000"/>
              <a:buChar char="•"/>
            </a:pPr>
            <a:r>
              <a:rPr lang="en" sz="2000">
                <a:solidFill>
                  <a:schemeClr val="dk1"/>
                </a:solidFill>
                <a:latin typeface="Calibri"/>
                <a:ea typeface="Calibri"/>
                <a:cs typeface="Calibri"/>
                <a:sym typeface="Calibri"/>
              </a:rPr>
              <a:t>Is your PA/PTO fulfilling the roles as listed? If not, why? If so, how well?</a:t>
            </a:r>
            <a:endParaRPr sz="26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2000"/>
              <a:buChar char="•"/>
            </a:pPr>
            <a:r>
              <a:rPr lang="en" sz="2000">
                <a:solidFill>
                  <a:schemeClr val="dk1"/>
                </a:solidFill>
                <a:latin typeface="Calibri"/>
                <a:ea typeface="Calibri"/>
                <a:cs typeface="Calibri"/>
                <a:sym typeface="Calibri"/>
              </a:rPr>
              <a:t>Identify three specific takeaways/priorities from this workshop that you plan to implement at your school. </a:t>
            </a:r>
            <a:endParaRPr sz="2600">
              <a:solidFill>
                <a:schemeClr val="dk1"/>
              </a:solidFill>
              <a:latin typeface="Calibri"/>
              <a:ea typeface="Calibri"/>
              <a:cs typeface="Calibri"/>
              <a:sym typeface="Calibri"/>
            </a:endParaRPr>
          </a:p>
          <a:p>
            <a:pPr marL="228600" lvl="0" indent="-215900" algn="l" rtl="0">
              <a:lnSpc>
                <a:spcPct val="90000"/>
              </a:lnSpc>
              <a:spcBef>
                <a:spcPts val="1000"/>
              </a:spcBef>
              <a:spcAft>
                <a:spcPts val="0"/>
              </a:spcAft>
              <a:buClr>
                <a:schemeClr val="dk1"/>
              </a:buClr>
              <a:buSzPts val="2000"/>
              <a:buChar char="•"/>
            </a:pPr>
            <a:r>
              <a:rPr lang="en" sz="2000">
                <a:solidFill>
                  <a:schemeClr val="dk1"/>
                </a:solidFill>
                <a:latin typeface="Calibri"/>
                <a:ea typeface="Calibri"/>
                <a:cs typeface="Calibri"/>
                <a:sym typeface="Calibri"/>
              </a:rPr>
              <a:t>Determine how you will hold yourselves accountable for them.</a:t>
            </a:r>
            <a:endParaRPr sz="1600"/>
          </a:p>
        </p:txBody>
      </p:sp>
      <p:pic>
        <p:nvPicPr>
          <p:cNvPr id="221" name="Google Shape;221;p35"/>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Key Takeaways</a:t>
            </a:r>
            <a:endParaRPr/>
          </a:p>
        </p:txBody>
      </p:sp>
      <p:sp>
        <p:nvSpPr>
          <p:cNvPr id="227" name="Google Shape;227;p36"/>
          <p:cNvSpPr txBox="1">
            <a:spLocks noGrp="1"/>
          </p:cNvSpPr>
          <p:nvPr>
            <p:ph type="body" idx="1"/>
          </p:nvPr>
        </p:nvSpPr>
        <p:spPr>
          <a:xfrm>
            <a:off x="311700" y="1152475"/>
            <a:ext cx="8520600" cy="2996700"/>
          </a:xfrm>
          <a:prstGeom prst="rect">
            <a:avLst/>
          </a:prstGeom>
        </p:spPr>
        <p:txBody>
          <a:bodyPr spcFirstLastPara="1" wrap="square" lIns="91425" tIns="91425" rIns="91425" bIns="91425" anchor="t" anchorCtr="0">
            <a:normAutofit lnSpcReduction="10000"/>
          </a:bodyPr>
          <a:lstStyle/>
          <a:p>
            <a:pPr marL="457200" lvl="0" indent="-313897" algn="l" rtl="0">
              <a:lnSpc>
                <a:spcPct val="100000"/>
              </a:lnSpc>
              <a:spcBef>
                <a:spcPts val="0"/>
              </a:spcBef>
              <a:spcAft>
                <a:spcPts val="0"/>
              </a:spcAft>
              <a:buClr>
                <a:schemeClr val="dk1"/>
              </a:buClr>
              <a:buSzPts val="1343"/>
              <a:buFont typeface="Calibri"/>
              <a:buAutoNum type="arabicPeriod"/>
            </a:pPr>
            <a:r>
              <a:rPr lang="en" sz="1343">
                <a:solidFill>
                  <a:schemeClr val="dk1"/>
                </a:solidFill>
                <a:latin typeface="Calibri"/>
                <a:ea typeface="Calibri"/>
                <a:cs typeface="Calibri"/>
                <a:sym typeface="Calibri"/>
              </a:rPr>
              <a:t>Align your PA with school leadership and mission.</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Have PA leader meet with school leadership before each school year to identify goals and objectives</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Maintain careful, consistent communication with HOS/Development office regarding fundraising activities</a:t>
            </a:r>
            <a:endParaRPr sz="1343">
              <a:solidFill>
                <a:schemeClr val="dk1"/>
              </a:solidFill>
              <a:latin typeface="Calibri"/>
              <a:ea typeface="Calibri"/>
              <a:cs typeface="Calibri"/>
              <a:sym typeface="Calibri"/>
            </a:endParaRPr>
          </a:p>
          <a:p>
            <a:pPr marL="457200" lvl="0" indent="-313897" algn="l" rtl="0">
              <a:lnSpc>
                <a:spcPct val="100000"/>
              </a:lnSpc>
              <a:spcBef>
                <a:spcPts val="0"/>
              </a:spcBef>
              <a:spcAft>
                <a:spcPts val="0"/>
              </a:spcAft>
              <a:buClr>
                <a:schemeClr val="dk1"/>
              </a:buClr>
              <a:buSzPts val="1343"/>
              <a:buFont typeface="Calibri"/>
              <a:buAutoNum type="arabicPeriod"/>
            </a:pPr>
            <a:r>
              <a:rPr lang="en" sz="1343">
                <a:solidFill>
                  <a:schemeClr val="dk1"/>
                </a:solidFill>
                <a:latin typeface="Calibri"/>
                <a:ea typeface="Calibri"/>
                <a:cs typeface="Calibri"/>
                <a:sym typeface="Calibri"/>
              </a:rPr>
              <a:t>Clarify PA roles and responsibilities, especially “have tos/need tos” and “want tos/would like tos.”</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Bylaws and/organizing documents matter. Review them regularly. The 1</a:t>
            </a:r>
            <a:r>
              <a:rPr lang="en" sz="1343" baseline="30000">
                <a:solidFill>
                  <a:schemeClr val="dk1"/>
                </a:solidFill>
                <a:latin typeface="Calibri"/>
                <a:ea typeface="Calibri"/>
                <a:cs typeface="Calibri"/>
                <a:sym typeface="Calibri"/>
              </a:rPr>
              <a:t>st</a:t>
            </a:r>
            <a:r>
              <a:rPr lang="en" sz="1343">
                <a:solidFill>
                  <a:schemeClr val="dk1"/>
                </a:solidFill>
                <a:latin typeface="Calibri"/>
                <a:ea typeface="Calibri"/>
                <a:cs typeface="Calibri"/>
                <a:sym typeface="Calibri"/>
              </a:rPr>
              <a:t> Vice President to the Elementary School Volunteer Coordinator may not be necessary.</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Think carefully about leadership succession, and outline a process in bylaws.</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Serving in PA leadership involves being a positive ambassador for the school.</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Know your “hats” and communicate accordingly.</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Make clear to everyone that the PA is not a court of arbitration. </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Develop and run efficient meetings with an agenda in advance (with input from school leadership). Watch out for “hijackers.”</a:t>
            </a:r>
            <a:endParaRPr sz="1343">
              <a:solidFill>
                <a:schemeClr val="dk1"/>
              </a:solidFill>
              <a:latin typeface="Calibri"/>
              <a:ea typeface="Calibri"/>
              <a:cs typeface="Calibri"/>
              <a:sym typeface="Calibri"/>
            </a:endParaRPr>
          </a:p>
          <a:p>
            <a:pPr marL="457200" lvl="0" indent="-313897" algn="l" rtl="0">
              <a:lnSpc>
                <a:spcPct val="100000"/>
              </a:lnSpc>
              <a:spcBef>
                <a:spcPts val="0"/>
              </a:spcBef>
              <a:spcAft>
                <a:spcPts val="0"/>
              </a:spcAft>
              <a:buClr>
                <a:schemeClr val="dk1"/>
              </a:buClr>
              <a:buSzPts val="1343"/>
              <a:buFont typeface="Calibri"/>
              <a:buAutoNum type="arabicPeriod"/>
            </a:pPr>
            <a:r>
              <a:rPr lang="en" sz="1343">
                <a:solidFill>
                  <a:schemeClr val="dk1"/>
                </a:solidFill>
                <a:latin typeface="Calibri"/>
                <a:ea typeface="Calibri"/>
                <a:cs typeface="Calibri"/>
                <a:sym typeface="Calibri"/>
              </a:rPr>
              <a:t>In general:</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PA should not be a separate 501(c3).</a:t>
            </a:r>
            <a:endParaRPr sz="1343">
              <a:solidFill>
                <a:schemeClr val="dk1"/>
              </a:solidFill>
              <a:latin typeface="Calibri"/>
              <a:ea typeface="Calibri"/>
              <a:cs typeface="Calibri"/>
              <a:sym typeface="Calibri"/>
            </a:endParaRPr>
          </a:p>
          <a:p>
            <a:pPr marL="914400" lvl="1" indent="-313897" algn="l" rtl="0">
              <a:lnSpc>
                <a:spcPct val="100000"/>
              </a:lnSpc>
              <a:spcBef>
                <a:spcPts val="0"/>
              </a:spcBef>
              <a:spcAft>
                <a:spcPts val="0"/>
              </a:spcAft>
              <a:buClr>
                <a:schemeClr val="dk1"/>
              </a:buClr>
              <a:buSzPts val="1343"/>
              <a:buFont typeface="Calibri"/>
              <a:buAutoNum type="alphaLcPeriod"/>
            </a:pPr>
            <a:r>
              <a:rPr lang="en" sz="1343">
                <a:solidFill>
                  <a:schemeClr val="dk1"/>
                </a:solidFill>
                <a:latin typeface="Calibri"/>
                <a:ea typeface="Calibri"/>
                <a:cs typeface="Calibri"/>
                <a:sym typeface="Calibri"/>
              </a:rPr>
              <a:t>Trustees should not represent a voting block; they represent the school.</a:t>
            </a:r>
            <a:endParaRPr sz="250"/>
          </a:p>
        </p:txBody>
      </p:sp>
      <p:pic>
        <p:nvPicPr>
          <p:cNvPr id="228" name="Google Shape;228;p36"/>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Key Takeaways (continued)</a:t>
            </a:r>
            <a:endParaRPr/>
          </a:p>
        </p:txBody>
      </p:sp>
      <p:sp>
        <p:nvSpPr>
          <p:cNvPr id="234" name="Google Shape;234;p37"/>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457200" lvl="0" indent="-311150" algn="l" rtl="0">
              <a:lnSpc>
                <a:spcPct val="80000"/>
              </a:lnSpc>
              <a:spcBef>
                <a:spcPts val="1000"/>
              </a:spcBef>
              <a:spcAft>
                <a:spcPts val="0"/>
              </a:spcAft>
              <a:buClr>
                <a:schemeClr val="dk1"/>
              </a:buClr>
              <a:buSzPts val="1300"/>
              <a:buFont typeface="Calibri"/>
              <a:buAutoNum type="arabicPeriod" startAt="4"/>
            </a:pPr>
            <a:r>
              <a:rPr lang="en" sz="1300">
                <a:solidFill>
                  <a:schemeClr val="dk1"/>
                </a:solidFill>
                <a:latin typeface="Calibri"/>
                <a:ea typeface="Calibri"/>
                <a:cs typeface="Calibri"/>
                <a:sym typeface="Calibri"/>
              </a:rPr>
              <a:t>Simplify. Just because it’s always been done doesn’t mean it has to be done.</a:t>
            </a:r>
            <a:endParaRPr sz="1300">
              <a:solidFill>
                <a:schemeClr val="dk1"/>
              </a:solidFill>
              <a:latin typeface="Calibri"/>
              <a:ea typeface="Calibri"/>
              <a:cs typeface="Calibri"/>
              <a:sym typeface="Calibri"/>
            </a:endParaRPr>
          </a:p>
          <a:p>
            <a:pPr marL="914400" lvl="1" indent="-311150" algn="l" rtl="0">
              <a:lnSpc>
                <a:spcPct val="80000"/>
              </a:lnSpc>
              <a:spcBef>
                <a:spcPts val="0"/>
              </a:spcBef>
              <a:spcAft>
                <a:spcPts val="0"/>
              </a:spcAft>
              <a:buClr>
                <a:schemeClr val="dk1"/>
              </a:buClr>
              <a:buSzPts val="1300"/>
              <a:buFont typeface="Calibri"/>
              <a:buAutoNum type="alphaLcPeriod"/>
            </a:pPr>
            <a:r>
              <a:rPr lang="en" sz="1300">
                <a:solidFill>
                  <a:schemeClr val="dk1"/>
                </a:solidFill>
                <a:latin typeface="Calibri"/>
                <a:ea typeface="Calibri"/>
                <a:cs typeface="Calibri"/>
                <a:sym typeface="Calibri"/>
              </a:rPr>
              <a:t>Ask yourselves, if the PA did not exist would [insert example here] still happen?</a:t>
            </a:r>
            <a:endParaRPr sz="1300">
              <a:solidFill>
                <a:schemeClr val="dk1"/>
              </a:solidFill>
              <a:latin typeface="Calibri"/>
              <a:ea typeface="Calibri"/>
              <a:cs typeface="Calibri"/>
              <a:sym typeface="Calibri"/>
            </a:endParaRPr>
          </a:p>
          <a:p>
            <a:pPr marL="914400" lvl="1" indent="-311150" algn="l" rtl="0">
              <a:lnSpc>
                <a:spcPct val="80000"/>
              </a:lnSpc>
              <a:spcBef>
                <a:spcPts val="0"/>
              </a:spcBef>
              <a:spcAft>
                <a:spcPts val="0"/>
              </a:spcAft>
              <a:buClr>
                <a:schemeClr val="dk1"/>
              </a:buClr>
              <a:buSzPts val="1300"/>
              <a:buFont typeface="Calibri"/>
              <a:buAutoNum type="alphaLcPeriod"/>
            </a:pPr>
            <a:r>
              <a:rPr lang="en" sz="1300">
                <a:solidFill>
                  <a:schemeClr val="dk1"/>
                </a:solidFill>
                <a:latin typeface="Calibri"/>
                <a:ea typeface="Calibri"/>
                <a:cs typeface="Calibri"/>
                <a:sym typeface="Calibri"/>
              </a:rPr>
              <a:t>Strive to avoid adding work/requests to the plates of teachers/staff/administrators/grounds crews.</a:t>
            </a:r>
            <a:endParaRPr sz="1300">
              <a:solidFill>
                <a:schemeClr val="dk1"/>
              </a:solidFill>
              <a:latin typeface="Calibri"/>
              <a:ea typeface="Calibri"/>
              <a:cs typeface="Calibri"/>
              <a:sym typeface="Calibri"/>
            </a:endParaRPr>
          </a:p>
          <a:p>
            <a:pPr marL="914400" lvl="1" indent="-311150" algn="l" rtl="0">
              <a:lnSpc>
                <a:spcPct val="80000"/>
              </a:lnSpc>
              <a:spcBef>
                <a:spcPts val="0"/>
              </a:spcBef>
              <a:spcAft>
                <a:spcPts val="0"/>
              </a:spcAft>
              <a:buClr>
                <a:schemeClr val="dk1"/>
              </a:buClr>
              <a:buSzPts val="1300"/>
              <a:buFont typeface="Calibri"/>
              <a:buAutoNum type="alphaLcPeriod"/>
            </a:pPr>
            <a:r>
              <a:rPr lang="en" sz="1300">
                <a:solidFill>
                  <a:schemeClr val="dk1"/>
                </a:solidFill>
                <a:latin typeface="Calibri"/>
                <a:ea typeface="Calibri"/>
                <a:cs typeface="Calibri"/>
                <a:sym typeface="Calibri"/>
              </a:rPr>
              <a:t>Less done well is always better than more done poorly.</a:t>
            </a:r>
            <a:endParaRPr sz="1300">
              <a:solidFill>
                <a:schemeClr val="dk1"/>
              </a:solidFill>
              <a:latin typeface="Calibri"/>
              <a:ea typeface="Calibri"/>
              <a:cs typeface="Calibri"/>
              <a:sym typeface="Calibri"/>
            </a:endParaRPr>
          </a:p>
          <a:p>
            <a:pPr marL="457200" lvl="0" indent="-311150" algn="l" rtl="0">
              <a:lnSpc>
                <a:spcPct val="80000"/>
              </a:lnSpc>
              <a:spcBef>
                <a:spcPts val="0"/>
              </a:spcBef>
              <a:spcAft>
                <a:spcPts val="0"/>
              </a:spcAft>
              <a:buClr>
                <a:schemeClr val="dk1"/>
              </a:buClr>
              <a:buSzPts val="1300"/>
              <a:buFont typeface="Calibri"/>
              <a:buAutoNum type="arabicPeriod" startAt="4"/>
            </a:pPr>
            <a:r>
              <a:rPr lang="en" sz="1300">
                <a:solidFill>
                  <a:schemeClr val="dk1"/>
                </a:solidFill>
                <a:latin typeface="Calibri"/>
                <a:ea typeface="Calibri"/>
                <a:cs typeface="Calibri"/>
                <a:sym typeface="Calibri"/>
              </a:rPr>
              <a:t>Build a Bigger Tent</a:t>
            </a:r>
            <a:endParaRPr sz="1300">
              <a:solidFill>
                <a:schemeClr val="dk1"/>
              </a:solidFill>
              <a:latin typeface="Calibri"/>
              <a:ea typeface="Calibri"/>
              <a:cs typeface="Calibri"/>
              <a:sym typeface="Calibri"/>
            </a:endParaRPr>
          </a:p>
          <a:p>
            <a:pPr marL="914400" lvl="1" indent="-311150" algn="l" rtl="0">
              <a:lnSpc>
                <a:spcPct val="80000"/>
              </a:lnSpc>
              <a:spcBef>
                <a:spcPts val="0"/>
              </a:spcBef>
              <a:spcAft>
                <a:spcPts val="0"/>
              </a:spcAft>
              <a:buClr>
                <a:schemeClr val="dk1"/>
              </a:buClr>
              <a:buSzPts val="1300"/>
              <a:buFont typeface="Calibri"/>
              <a:buAutoNum type="alphaLcPeriod"/>
            </a:pPr>
            <a:r>
              <a:rPr lang="en" sz="1300">
                <a:solidFill>
                  <a:schemeClr val="dk1"/>
                </a:solidFill>
                <a:latin typeface="Calibri"/>
                <a:ea typeface="Calibri"/>
                <a:cs typeface="Calibri"/>
                <a:sym typeface="Calibri"/>
              </a:rPr>
              <a:t>Personally ask “likely” parents to participate. </a:t>
            </a:r>
            <a:endParaRPr sz="1300">
              <a:solidFill>
                <a:schemeClr val="dk1"/>
              </a:solidFill>
              <a:latin typeface="Calibri"/>
              <a:ea typeface="Calibri"/>
              <a:cs typeface="Calibri"/>
              <a:sym typeface="Calibri"/>
            </a:endParaRPr>
          </a:p>
          <a:p>
            <a:pPr marL="914400" lvl="1" indent="-311150" algn="l" rtl="0">
              <a:lnSpc>
                <a:spcPct val="80000"/>
              </a:lnSpc>
              <a:spcBef>
                <a:spcPts val="0"/>
              </a:spcBef>
              <a:spcAft>
                <a:spcPts val="0"/>
              </a:spcAft>
              <a:buClr>
                <a:schemeClr val="dk1"/>
              </a:buClr>
              <a:buSzPts val="1300"/>
              <a:buFont typeface="Calibri"/>
              <a:buAutoNum type="alphaLcPeriod"/>
            </a:pPr>
            <a:r>
              <a:rPr lang="en" sz="1300">
                <a:solidFill>
                  <a:schemeClr val="dk1"/>
                </a:solidFill>
                <a:latin typeface="Calibri"/>
                <a:ea typeface="Calibri"/>
                <a:cs typeface="Calibri"/>
                <a:sym typeface="Calibri"/>
              </a:rPr>
              <a:t>Market your PA as essential to the school’s existence. </a:t>
            </a:r>
            <a:endParaRPr sz="1300">
              <a:solidFill>
                <a:schemeClr val="dk1"/>
              </a:solidFill>
              <a:latin typeface="Calibri"/>
              <a:ea typeface="Calibri"/>
              <a:cs typeface="Calibri"/>
              <a:sym typeface="Calibri"/>
            </a:endParaRPr>
          </a:p>
          <a:p>
            <a:pPr marL="914400" lvl="1" indent="-311150" algn="l" rtl="0">
              <a:lnSpc>
                <a:spcPct val="80000"/>
              </a:lnSpc>
              <a:spcBef>
                <a:spcPts val="0"/>
              </a:spcBef>
              <a:spcAft>
                <a:spcPts val="0"/>
              </a:spcAft>
              <a:buClr>
                <a:schemeClr val="dk1"/>
              </a:buClr>
              <a:buSzPts val="1300"/>
              <a:buFont typeface="Calibri"/>
              <a:buAutoNum type="alphaLcPeriod"/>
            </a:pPr>
            <a:r>
              <a:rPr lang="en" sz="1300">
                <a:solidFill>
                  <a:schemeClr val="dk1"/>
                </a:solidFill>
                <a:latin typeface="Calibri"/>
                <a:ea typeface="Calibri"/>
                <a:cs typeface="Calibri"/>
                <a:sym typeface="Calibri"/>
              </a:rPr>
              <a:t>Consider a “feasibility-style” study, listen to learn.</a:t>
            </a:r>
            <a:endParaRPr sz="1300">
              <a:solidFill>
                <a:schemeClr val="dk1"/>
              </a:solidFill>
              <a:latin typeface="Calibri"/>
              <a:ea typeface="Calibri"/>
              <a:cs typeface="Calibri"/>
              <a:sym typeface="Calibri"/>
            </a:endParaRPr>
          </a:p>
          <a:p>
            <a:pPr marL="914400" lvl="1" indent="-311150" algn="l" rtl="0">
              <a:lnSpc>
                <a:spcPct val="80000"/>
              </a:lnSpc>
              <a:spcBef>
                <a:spcPts val="0"/>
              </a:spcBef>
              <a:spcAft>
                <a:spcPts val="0"/>
              </a:spcAft>
              <a:buClr>
                <a:schemeClr val="dk1"/>
              </a:buClr>
              <a:buSzPts val="1300"/>
              <a:buFont typeface="Calibri"/>
              <a:buAutoNum type="alphaLcPeriod"/>
            </a:pPr>
            <a:r>
              <a:rPr lang="en" sz="1300">
                <a:solidFill>
                  <a:schemeClr val="dk1"/>
                </a:solidFill>
                <a:latin typeface="Calibri"/>
                <a:ea typeface="Calibri"/>
                <a:cs typeface="Calibri"/>
                <a:sym typeface="Calibri"/>
              </a:rPr>
              <a:t>Volunteerism and service comes in many ways; some volunteers do not want to be a part of PA structure/meetings.</a:t>
            </a:r>
            <a:endParaRPr sz="1300">
              <a:solidFill>
                <a:schemeClr val="dk1"/>
              </a:solidFill>
              <a:latin typeface="Calibri"/>
              <a:ea typeface="Calibri"/>
              <a:cs typeface="Calibri"/>
              <a:sym typeface="Calibri"/>
            </a:endParaRPr>
          </a:p>
          <a:p>
            <a:pPr marL="914400" lvl="1" indent="-311150" algn="l" rtl="0">
              <a:lnSpc>
                <a:spcPct val="80000"/>
              </a:lnSpc>
              <a:spcBef>
                <a:spcPts val="0"/>
              </a:spcBef>
              <a:spcAft>
                <a:spcPts val="0"/>
              </a:spcAft>
              <a:buClr>
                <a:schemeClr val="dk1"/>
              </a:buClr>
              <a:buSzPts val="1300"/>
              <a:buFont typeface="Calibri"/>
              <a:buAutoNum type="alphaLcPeriod"/>
            </a:pPr>
            <a:r>
              <a:rPr lang="en" sz="1300">
                <a:solidFill>
                  <a:schemeClr val="dk1"/>
                </a:solidFill>
                <a:latin typeface="Calibri"/>
                <a:ea typeface="Calibri"/>
                <a:cs typeface="Calibri"/>
                <a:sym typeface="Calibri"/>
              </a:rPr>
              <a:t>Develop and advertise ways parents of all means can participate in and support PA fundraising and community-building events.</a:t>
            </a:r>
            <a:endParaRPr sz="1300">
              <a:solidFill>
                <a:schemeClr val="dk1"/>
              </a:solidFill>
              <a:latin typeface="Calibri"/>
              <a:ea typeface="Calibri"/>
              <a:cs typeface="Calibri"/>
              <a:sym typeface="Calibri"/>
            </a:endParaRPr>
          </a:p>
          <a:p>
            <a:pPr marL="457200" lvl="0" indent="-311150" algn="l" rtl="0">
              <a:lnSpc>
                <a:spcPct val="80000"/>
              </a:lnSpc>
              <a:spcBef>
                <a:spcPts val="0"/>
              </a:spcBef>
              <a:spcAft>
                <a:spcPts val="0"/>
              </a:spcAft>
              <a:buClr>
                <a:schemeClr val="dk1"/>
              </a:buClr>
              <a:buSzPts val="1300"/>
              <a:buFont typeface="Calibri"/>
              <a:buAutoNum type="arabicPeriod" startAt="4"/>
            </a:pPr>
            <a:r>
              <a:rPr lang="en" sz="1300">
                <a:solidFill>
                  <a:schemeClr val="dk1"/>
                </a:solidFill>
                <a:latin typeface="Calibri"/>
                <a:ea typeface="Calibri"/>
                <a:cs typeface="Calibri"/>
                <a:sym typeface="Calibri"/>
              </a:rPr>
              <a:t>Appreciate and thank often.</a:t>
            </a:r>
            <a:endParaRPr sz="1300"/>
          </a:p>
        </p:txBody>
      </p:sp>
      <p:pic>
        <p:nvPicPr>
          <p:cNvPr id="235" name="Google Shape;235;p37"/>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239"/>
        <p:cNvGrpSpPr/>
        <p:nvPr/>
      </p:nvGrpSpPr>
      <p:grpSpPr>
        <a:xfrm>
          <a:off x="0" y="0"/>
          <a:ext cx="0" cy="0"/>
          <a:chOff x="0" y="0"/>
          <a:chExt cx="0" cy="0"/>
        </a:xfrm>
      </p:grpSpPr>
      <p:sp>
        <p:nvSpPr>
          <p:cNvPr id="240" name="Google Shape;240;p38"/>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THANK YOU!!!</a:t>
            </a:r>
            <a:endParaRPr/>
          </a:p>
        </p:txBody>
      </p:sp>
      <p:sp>
        <p:nvSpPr>
          <p:cNvPr id="241" name="Google Shape;241;p38"/>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n"/>
              <a:t>John Suitor</a:t>
            </a:r>
            <a:endParaRPr/>
          </a:p>
          <a:p>
            <a:pPr marL="457200" lvl="0" indent="-342900" algn="l" rtl="0">
              <a:spcBef>
                <a:spcPts val="1200"/>
              </a:spcBef>
              <a:spcAft>
                <a:spcPts val="0"/>
              </a:spcAft>
              <a:buSzPts val="1800"/>
              <a:buChar char="●"/>
            </a:pPr>
            <a:r>
              <a:rPr lang="en"/>
              <a:t>Head of School</a:t>
            </a:r>
            <a:endParaRPr/>
          </a:p>
          <a:p>
            <a:pPr marL="457200" lvl="0" indent="-342900" algn="l" rtl="0">
              <a:spcBef>
                <a:spcPts val="0"/>
              </a:spcBef>
              <a:spcAft>
                <a:spcPts val="0"/>
              </a:spcAft>
              <a:buSzPts val="1800"/>
              <a:buChar char="●"/>
            </a:pPr>
            <a:r>
              <a:rPr lang="en"/>
              <a:t>Boulder Country Day School</a:t>
            </a:r>
            <a:endParaRPr/>
          </a:p>
          <a:p>
            <a:pPr marL="457200" lvl="0" indent="-342900" algn="l" rtl="0">
              <a:spcBef>
                <a:spcPts val="0"/>
              </a:spcBef>
              <a:spcAft>
                <a:spcPts val="0"/>
              </a:spcAft>
              <a:buSzPts val="1800"/>
              <a:buChar char="●"/>
            </a:pPr>
            <a:r>
              <a:rPr lang="en"/>
              <a:t>President, ACIS Board of Directors</a:t>
            </a:r>
            <a:endParaRPr/>
          </a:p>
          <a:p>
            <a:pPr marL="457200" lvl="0" indent="-342900" algn="l" rtl="0">
              <a:spcBef>
                <a:spcPts val="0"/>
              </a:spcBef>
              <a:spcAft>
                <a:spcPts val="0"/>
              </a:spcAft>
              <a:buSzPts val="1800"/>
              <a:buChar char="●"/>
            </a:pPr>
            <a:r>
              <a:rPr lang="en" b="1"/>
              <a:t>jsuitor@bouldercountryday.org</a:t>
            </a:r>
            <a:endParaRPr b="1"/>
          </a:p>
          <a:p>
            <a:pPr marL="0" lvl="0" indent="0" algn="l" rtl="0">
              <a:spcBef>
                <a:spcPts val="1200"/>
              </a:spcBef>
              <a:spcAft>
                <a:spcPts val="0"/>
              </a:spcAft>
              <a:buNone/>
            </a:pPr>
            <a:r>
              <a:rPr lang="en"/>
              <a:t>Alan Smiley</a:t>
            </a:r>
            <a:endParaRPr/>
          </a:p>
          <a:p>
            <a:pPr marL="457200" lvl="0" indent="-342900" algn="l" rtl="0">
              <a:spcBef>
                <a:spcPts val="1200"/>
              </a:spcBef>
              <a:spcAft>
                <a:spcPts val="0"/>
              </a:spcAft>
              <a:buSzPts val="1800"/>
              <a:buChar char="●"/>
            </a:pPr>
            <a:r>
              <a:rPr lang="en"/>
              <a:t>Executive Director, Association of Colorado Independent Schools</a:t>
            </a:r>
            <a:endParaRPr/>
          </a:p>
          <a:p>
            <a:pPr marL="457200" lvl="0" indent="-342900" algn="l" rtl="0">
              <a:spcBef>
                <a:spcPts val="0"/>
              </a:spcBef>
              <a:spcAft>
                <a:spcPts val="0"/>
              </a:spcAft>
              <a:buSzPts val="1800"/>
              <a:buChar char="●"/>
            </a:pPr>
            <a:r>
              <a:rPr lang="en" b="1"/>
              <a:t>asmiley@acischools.org</a:t>
            </a:r>
            <a:endParaRPr b="1"/>
          </a:p>
        </p:txBody>
      </p:sp>
      <p:pic>
        <p:nvPicPr>
          <p:cNvPr id="242" name="Google Shape;242;p38"/>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4"/>
        <p:cNvGrpSpPr/>
        <p:nvPr/>
      </p:nvGrpSpPr>
      <p:grpSpPr>
        <a:xfrm>
          <a:off x="0" y="0"/>
          <a:ext cx="0" cy="0"/>
          <a:chOff x="0" y="0"/>
          <a:chExt cx="0" cy="0"/>
        </a:xfrm>
      </p:grpSpPr>
      <p:sp>
        <p:nvSpPr>
          <p:cNvPr id="75" name="Google Shape;75;p1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ctr" rtl="0">
              <a:spcBef>
                <a:spcPts val="0"/>
              </a:spcBef>
              <a:spcAft>
                <a:spcPts val="0"/>
              </a:spcAft>
              <a:buNone/>
            </a:pPr>
            <a:r>
              <a:rPr lang="en"/>
              <a:t>Workshop Agenda</a:t>
            </a:r>
            <a:endParaRPr/>
          </a:p>
        </p:txBody>
      </p:sp>
      <p:sp>
        <p:nvSpPr>
          <p:cNvPr id="76" name="Google Shape;76;p16"/>
          <p:cNvSpPr txBox="1">
            <a:spLocks noGrp="1"/>
          </p:cNvSpPr>
          <p:nvPr>
            <p:ph type="body" idx="1"/>
          </p:nvPr>
        </p:nvSpPr>
        <p:spPr>
          <a:xfrm>
            <a:off x="3805225" y="1152475"/>
            <a:ext cx="5027100" cy="3416400"/>
          </a:xfrm>
          <a:prstGeom prst="rect">
            <a:avLst/>
          </a:prstGeom>
        </p:spPr>
        <p:txBody>
          <a:bodyPr spcFirstLastPara="1" wrap="square" lIns="91425" tIns="91425" rIns="91425" bIns="91425" anchor="t" anchorCtr="0">
            <a:normAutofit fontScale="62500" lnSpcReduction="20000"/>
          </a:bodyPr>
          <a:lstStyle/>
          <a:p>
            <a:pPr marL="228600" lvl="0" indent="-180975" algn="l" rtl="0">
              <a:lnSpc>
                <a:spcPct val="100000"/>
              </a:lnSpc>
              <a:spcBef>
                <a:spcPts val="0"/>
              </a:spcBef>
              <a:spcAft>
                <a:spcPts val="0"/>
              </a:spcAft>
              <a:buClr>
                <a:schemeClr val="dk1"/>
              </a:buClr>
              <a:buSzPct val="100000"/>
              <a:buChar char="•"/>
            </a:pPr>
            <a:r>
              <a:rPr lang="en" sz="2000">
                <a:solidFill>
                  <a:schemeClr val="dk1"/>
                </a:solidFill>
                <a:latin typeface="Calibri"/>
                <a:ea typeface="Calibri"/>
                <a:cs typeface="Calibri"/>
                <a:sym typeface="Calibri"/>
              </a:rPr>
              <a:t>9:00 – 9:20	Welcome and Introductions</a:t>
            </a:r>
            <a:endParaRPr sz="2800">
              <a:solidFill>
                <a:schemeClr val="dk1"/>
              </a:solidFill>
              <a:latin typeface="Calibri"/>
              <a:ea typeface="Calibri"/>
              <a:cs typeface="Calibri"/>
              <a:sym typeface="Calibri"/>
            </a:endParaRPr>
          </a:p>
          <a:p>
            <a:pPr marL="228600" lvl="0" indent="-193675" algn="l" rtl="0">
              <a:lnSpc>
                <a:spcPct val="100000"/>
              </a:lnSpc>
              <a:spcBef>
                <a:spcPts val="0"/>
              </a:spcBef>
              <a:spcAft>
                <a:spcPts val="0"/>
              </a:spcAft>
              <a:buClr>
                <a:schemeClr val="dk1"/>
              </a:buClr>
              <a:buSzPct val="100000"/>
              <a:buChar char="•"/>
            </a:pPr>
            <a:r>
              <a:rPr lang="en" sz="2000">
                <a:solidFill>
                  <a:schemeClr val="dk1"/>
                </a:solidFill>
                <a:latin typeface="Calibri"/>
                <a:ea typeface="Calibri"/>
                <a:cs typeface="Calibri"/>
                <a:sym typeface="Calibri"/>
              </a:rPr>
              <a:t>9:20 – 9:30	Intro to Independent School Governance and </a:t>
            </a:r>
            <a:endParaRPr sz="2000">
              <a:solidFill>
                <a:schemeClr val="dk1"/>
              </a:solidFill>
              <a:latin typeface="Calibri"/>
              <a:ea typeface="Calibri"/>
              <a:cs typeface="Calibri"/>
              <a:sym typeface="Calibri"/>
            </a:endParaRPr>
          </a:p>
          <a:p>
            <a:pPr marL="1600200" lvl="0" indent="228600" algn="l" rtl="0">
              <a:lnSpc>
                <a:spcPct val="100000"/>
              </a:lnSpc>
              <a:spcBef>
                <a:spcPts val="0"/>
              </a:spcBef>
              <a:spcAft>
                <a:spcPts val="0"/>
              </a:spcAft>
              <a:buClr>
                <a:schemeClr val="dk1"/>
              </a:buClr>
              <a:buSzPct val="55000"/>
              <a:buFont typeface="Arial"/>
              <a:buNone/>
            </a:pPr>
            <a:r>
              <a:rPr lang="en" sz="2000">
                <a:solidFill>
                  <a:schemeClr val="dk1"/>
                </a:solidFill>
                <a:latin typeface="Calibri"/>
                <a:ea typeface="Calibri"/>
                <a:cs typeface="Calibri"/>
                <a:sym typeface="Calibri"/>
              </a:rPr>
              <a:t>Good Practice in PA/School Partnerships</a:t>
            </a:r>
            <a:endParaRPr sz="2000">
              <a:solidFill>
                <a:schemeClr val="dk1"/>
              </a:solidFill>
              <a:latin typeface="Calibri"/>
              <a:ea typeface="Calibri"/>
              <a:cs typeface="Calibri"/>
              <a:sym typeface="Calibri"/>
            </a:endParaRPr>
          </a:p>
          <a:p>
            <a:pPr marL="228600" lvl="0" indent="-180975" algn="l" rtl="0">
              <a:lnSpc>
                <a:spcPct val="100000"/>
              </a:lnSpc>
              <a:spcBef>
                <a:spcPts val="0"/>
              </a:spcBef>
              <a:spcAft>
                <a:spcPts val="0"/>
              </a:spcAft>
              <a:buClr>
                <a:schemeClr val="dk1"/>
              </a:buClr>
              <a:buSzPct val="100000"/>
              <a:buChar char="•"/>
            </a:pPr>
            <a:r>
              <a:rPr lang="en" sz="2000">
                <a:solidFill>
                  <a:schemeClr val="dk1"/>
                </a:solidFill>
                <a:latin typeface="Calibri"/>
                <a:ea typeface="Calibri"/>
                <a:cs typeface="Calibri"/>
                <a:sym typeface="Calibri"/>
              </a:rPr>
              <a:t>9:30-10:10	Traits and Challenges of Good PAs</a:t>
            </a:r>
            <a:endParaRPr sz="2000">
              <a:solidFill>
                <a:schemeClr val="dk1"/>
              </a:solidFill>
              <a:latin typeface="Calibri"/>
              <a:ea typeface="Calibri"/>
              <a:cs typeface="Calibri"/>
              <a:sym typeface="Calibri"/>
            </a:endParaRPr>
          </a:p>
          <a:p>
            <a:pPr marL="1600200" lvl="0" indent="228600" algn="l" rtl="0">
              <a:lnSpc>
                <a:spcPct val="100000"/>
              </a:lnSpc>
              <a:spcBef>
                <a:spcPts val="0"/>
              </a:spcBef>
              <a:spcAft>
                <a:spcPts val="0"/>
              </a:spcAft>
              <a:buClr>
                <a:schemeClr val="dk1"/>
              </a:buClr>
              <a:buSzPct val="55000"/>
              <a:buFont typeface="Arial"/>
              <a:buNone/>
            </a:pPr>
            <a:r>
              <a:rPr lang="en" sz="2000">
                <a:solidFill>
                  <a:schemeClr val="dk1"/>
                </a:solidFill>
                <a:latin typeface="Calibri"/>
                <a:ea typeface="Calibri"/>
                <a:cs typeface="Calibri"/>
                <a:sym typeface="Calibri"/>
              </a:rPr>
              <a:t>Why Bylaws Matter</a:t>
            </a:r>
            <a:endParaRPr sz="2000">
              <a:solidFill>
                <a:schemeClr val="dk1"/>
              </a:solidFill>
              <a:latin typeface="Calibri"/>
              <a:ea typeface="Calibri"/>
              <a:cs typeface="Calibri"/>
              <a:sym typeface="Calibri"/>
            </a:endParaRPr>
          </a:p>
          <a:p>
            <a:pPr marL="228600" lvl="0" indent="0" algn="l" rtl="0">
              <a:lnSpc>
                <a:spcPct val="100000"/>
              </a:lnSpc>
              <a:spcBef>
                <a:spcPts val="0"/>
              </a:spcBef>
              <a:spcAft>
                <a:spcPts val="0"/>
              </a:spcAft>
              <a:buClr>
                <a:schemeClr val="dk1"/>
              </a:buClr>
              <a:buSzPct val="55000"/>
              <a:buFont typeface="Arial"/>
              <a:buNone/>
            </a:pPr>
            <a:r>
              <a:rPr lang="en" sz="2000">
                <a:solidFill>
                  <a:schemeClr val="dk1"/>
                </a:solidFill>
                <a:latin typeface="Calibri"/>
                <a:ea typeface="Calibri"/>
                <a:cs typeface="Calibri"/>
                <a:sym typeface="Calibri"/>
              </a:rPr>
              <a:t>				Fundraising discussion</a:t>
            </a:r>
            <a:endParaRPr sz="2000">
              <a:solidFill>
                <a:schemeClr val="dk1"/>
              </a:solidFill>
              <a:latin typeface="Calibri"/>
              <a:ea typeface="Calibri"/>
              <a:cs typeface="Calibri"/>
              <a:sym typeface="Calibri"/>
            </a:endParaRPr>
          </a:p>
          <a:p>
            <a:pPr marL="228600" lvl="0" indent="0" algn="l" rtl="0">
              <a:lnSpc>
                <a:spcPct val="100000"/>
              </a:lnSpc>
              <a:spcBef>
                <a:spcPts val="0"/>
              </a:spcBef>
              <a:spcAft>
                <a:spcPts val="0"/>
              </a:spcAft>
              <a:buClr>
                <a:schemeClr val="dk1"/>
              </a:buClr>
              <a:buSzPct val="55000"/>
              <a:buFont typeface="Arial"/>
              <a:buNone/>
            </a:pPr>
            <a:r>
              <a:rPr lang="en" sz="2000">
                <a:solidFill>
                  <a:schemeClr val="dk1"/>
                </a:solidFill>
                <a:latin typeface="Calibri"/>
                <a:ea typeface="Calibri"/>
                <a:cs typeface="Calibri"/>
                <a:sym typeface="Calibri"/>
              </a:rPr>
              <a:t>				Keys to Effective Meetings and Decisions</a:t>
            </a:r>
            <a:endParaRPr sz="2000">
              <a:solidFill>
                <a:schemeClr val="dk1"/>
              </a:solidFill>
              <a:latin typeface="Calibri"/>
              <a:ea typeface="Calibri"/>
              <a:cs typeface="Calibri"/>
              <a:sym typeface="Calibri"/>
            </a:endParaRPr>
          </a:p>
          <a:p>
            <a:pPr marL="228600" lvl="0" indent="0" algn="l" rtl="0">
              <a:lnSpc>
                <a:spcPct val="100000"/>
              </a:lnSpc>
              <a:spcBef>
                <a:spcPts val="0"/>
              </a:spcBef>
              <a:spcAft>
                <a:spcPts val="0"/>
              </a:spcAft>
              <a:buClr>
                <a:schemeClr val="dk1"/>
              </a:buClr>
              <a:buSzPct val="55000"/>
              <a:buFont typeface="Arial"/>
              <a:buNone/>
            </a:pPr>
            <a:r>
              <a:rPr lang="en" sz="2000">
                <a:solidFill>
                  <a:schemeClr val="dk1"/>
                </a:solidFill>
                <a:latin typeface="Calibri"/>
                <a:ea typeface="Calibri"/>
                <a:cs typeface="Calibri"/>
                <a:sym typeface="Calibri"/>
              </a:rPr>
              <a:t>				PA’s role in DEIB discussions</a:t>
            </a:r>
            <a:endParaRPr sz="2000">
              <a:solidFill>
                <a:schemeClr val="dk1"/>
              </a:solidFill>
              <a:latin typeface="Calibri"/>
              <a:ea typeface="Calibri"/>
              <a:cs typeface="Calibri"/>
              <a:sym typeface="Calibri"/>
            </a:endParaRPr>
          </a:p>
          <a:p>
            <a:pPr marL="228600" lvl="0" indent="-180975" algn="l" rtl="0">
              <a:lnSpc>
                <a:spcPct val="100000"/>
              </a:lnSpc>
              <a:spcBef>
                <a:spcPts val="1000"/>
              </a:spcBef>
              <a:spcAft>
                <a:spcPts val="0"/>
              </a:spcAft>
              <a:buClr>
                <a:schemeClr val="dk1"/>
              </a:buClr>
              <a:buSzPct val="100000"/>
              <a:buChar char="•"/>
            </a:pPr>
            <a:r>
              <a:rPr lang="en" sz="2000">
                <a:solidFill>
                  <a:schemeClr val="dk1"/>
                </a:solidFill>
                <a:latin typeface="Calibri"/>
                <a:ea typeface="Calibri"/>
                <a:cs typeface="Calibri"/>
                <a:sym typeface="Calibri"/>
              </a:rPr>
              <a:t>10:10 – 10:20	Break</a:t>
            </a:r>
            <a:endParaRPr sz="2000">
              <a:solidFill>
                <a:schemeClr val="dk1"/>
              </a:solidFill>
              <a:latin typeface="Calibri"/>
              <a:ea typeface="Calibri"/>
              <a:cs typeface="Calibri"/>
              <a:sym typeface="Calibri"/>
            </a:endParaRPr>
          </a:p>
          <a:p>
            <a:pPr marL="228600" lvl="0" indent="-180975" algn="l" rtl="0">
              <a:lnSpc>
                <a:spcPct val="100000"/>
              </a:lnSpc>
              <a:spcBef>
                <a:spcPts val="1000"/>
              </a:spcBef>
              <a:spcAft>
                <a:spcPts val="0"/>
              </a:spcAft>
              <a:buClr>
                <a:schemeClr val="dk1"/>
              </a:buClr>
              <a:buSzPct val="100000"/>
              <a:buChar char="•"/>
            </a:pPr>
            <a:r>
              <a:rPr lang="en" sz="2000">
                <a:solidFill>
                  <a:schemeClr val="dk1"/>
                </a:solidFill>
                <a:latin typeface="Calibri"/>
                <a:ea typeface="Calibri"/>
                <a:cs typeface="Calibri"/>
                <a:sym typeface="Calibri"/>
              </a:rPr>
              <a:t>10:20-10:25	Words from our sponsor</a:t>
            </a:r>
            <a:endParaRPr sz="2000">
              <a:solidFill>
                <a:schemeClr val="dk1"/>
              </a:solidFill>
              <a:latin typeface="Calibri"/>
              <a:ea typeface="Calibri"/>
              <a:cs typeface="Calibri"/>
              <a:sym typeface="Calibri"/>
            </a:endParaRPr>
          </a:p>
          <a:p>
            <a:pPr marL="228600" lvl="0" indent="-180975" algn="l" rtl="0">
              <a:lnSpc>
                <a:spcPct val="100000"/>
              </a:lnSpc>
              <a:spcBef>
                <a:spcPts val="1000"/>
              </a:spcBef>
              <a:spcAft>
                <a:spcPts val="0"/>
              </a:spcAft>
              <a:buClr>
                <a:schemeClr val="dk1"/>
              </a:buClr>
              <a:buSzPct val="100000"/>
              <a:buChar char="•"/>
            </a:pPr>
            <a:r>
              <a:rPr lang="en" sz="2000">
                <a:solidFill>
                  <a:schemeClr val="dk1"/>
                </a:solidFill>
                <a:latin typeface="Calibri"/>
                <a:ea typeface="Calibri"/>
                <a:cs typeface="Calibri"/>
                <a:sym typeface="Calibri"/>
              </a:rPr>
              <a:t>10:25– 11:00	Case Studies</a:t>
            </a:r>
            <a:endParaRPr sz="2800">
              <a:solidFill>
                <a:schemeClr val="dk1"/>
              </a:solidFill>
              <a:latin typeface="Calibri"/>
              <a:ea typeface="Calibri"/>
              <a:cs typeface="Calibri"/>
              <a:sym typeface="Calibri"/>
            </a:endParaRPr>
          </a:p>
          <a:p>
            <a:pPr marL="228600" lvl="0" indent="-180975" algn="l" rtl="0">
              <a:lnSpc>
                <a:spcPct val="100000"/>
              </a:lnSpc>
              <a:spcBef>
                <a:spcPts val="1000"/>
              </a:spcBef>
              <a:spcAft>
                <a:spcPts val="0"/>
              </a:spcAft>
              <a:buClr>
                <a:schemeClr val="dk1"/>
              </a:buClr>
              <a:buSzPct val="100000"/>
              <a:buChar char="•"/>
            </a:pPr>
            <a:r>
              <a:rPr lang="en" sz="2000">
                <a:solidFill>
                  <a:schemeClr val="dk1"/>
                </a:solidFill>
                <a:latin typeface="Calibri"/>
                <a:ea typeface="Calibri"/>
                <a:cs typeface="Calibri"/>
                <a:sym typeface="Calibri"/>
              </a:rPr>
              <a:t>11:00 – 11:30 	Interest Group Discussions</a:t>
            </a:r>
            <a:endParaRPr sz="2800">
              <a:solidFill>
                <a:schemeClr val="dk1"/>
              </a:solidFill>
              <a:latin typeface="Calibri"/>
              <a:ea typeface="Calibri"/>
              <a:cs typeface="Calibri"/>
              <a:sym typeface="Calibri"/>
            </a:endParaRPr>
          </a:p>
          <a:p>
            <a:pPr marL="228600" lvl="0" indent="-180975" algn="l" rtl="0">
              <a:lnSpc>
                <a:spcPct val="100000"/>
              </a:lnSpc>
              <a:spcBef>
                <a:spcPts val="1000"/>
              </a:spcBef>
              <a:spcAft>
                <a:spcPts val="0"/>
              </a:spcAft>
              <a:buClr>
                <a:schemeClr val="dk1"/>
              </a:buClr>
              <a:buSzPct val="100000"/>
              <a:buChar char="•"/>
            </a:pPr>
            <a:r>
              <a:rPr lang="en" sz="2000">
                <a:solidFill>
                  <a:schemeClr val="dk1"/>
                </a:solidFill>
                <a:latin typeface="Calibri"/>
                <a:ea typeface="Calibri"/>
                <a:cs typeface="Calibri"/>
                <a:sym typeface="Calibri"/>
              </a:rPr>
              <a:t>11:30-12:00	Lunch </a:t>
            </a:r>
            <a:endParaRPr sz="2800">
              <a:solidFill>
                <a:schemeClr val="dk1"/>
              </a:solidFill>
              <a:latin typeface="Calibri"/>
              <a:ea typeface="Calibri"/>
              <a:cs typeface="Calibri"/>
              <a:sym typeface="Calibri"/>
            </a:endParaRPr>
          </a:p>
          <a:p>
            <a:pPr marL="228600" lvl="0" indent="-180975" algn="l" rtl="0">
              <a:lnSpc>
                <a:spcPct val="100000"/>
              </a:lnSpc>
              <a:spcBef>
                <a:spcPts val="1000"/>
              </a:spcBef>
              <a:spcAft>
                <a:spcPts val="0"/>
              </a:spcAft>
              <a:buClr>
                <a:schemeClr val="dk1"/>
              </a:buClr>
              <a:buSzPct val="100000"/>
              <a:buChar char="•"/>
            </a:pPr>
            <a:r>
              <a:rPr lang="en" sz="2000">
                <a:solidFill>
                  <a:schemeClr val="dk1"/>
                </a:solidFill>
                <a:latin typeface="Calibri"/>
                <a:ea typeface="Calibri"/>
                <a:cs typeface="Calibri"/>
                <a:sym typeface="Calibri"/>
              </a:rPr>
              <a:t>12:00 – 12:45	School-Based Discussions</a:t>
            </a:r>
            <a:endParaRPr sz="2800">
              <a:solidFill>
                <a:schemeClr val="dk1"/>
              </a:solidFill>
              <a:latin typeface="Calibri"/>
              <a:ea typeface="Calibri"/>
              <a:cs typeface="Calibri"/>
              <a:sym typeface="Calibri"/>
            </a:endParaRPr>
          </a:p>
          <a:p>
            <a:pPr marL="228600" lvl="0" indent="-180975" algn="l" rtl="0">
              <a:lnSpc>
                <a:spcPct val="100000"/>
              </a:lnSpc>
              <a:spcBef>
                <a:spcPts val="1000"/>
              </a:spcBef>
              <a:spcAft>
                <a:spcPts val="0"/>
              </a:spcAft>
              <a:buClr>
                <a:schemeClr val="dk1"/>
              </a:buClr>
              <a:buSzPct val="100000"/>
              <a:buChar char="•"/>
            </a:pPr>
            <a:r>
              <a:rPr lang="en" sz="2000">
                <a:solidFill>
                  <a:schemeClr val="dk1"/>
                </a:solidFill>
                <a:latin typeface="Calibri"/>
                <a:ea typeface="Calibri"/>
                <a:cs typeface="Calibri"/>
                <a:sym typeface="Calibri"/>
              </a:rPr>
              <a:t>12:45 – 1:00	Wrap Up and Takeaways</a:t>
            </a:r>
            <a:endParaRPr>
              <a:solidFill>
                <a:schemeClr val="dk1"/>
              </a:solidFill>
            </a:endParaRPr>
          </a:p>
        </p:txBody>
      </p:sp>
      <p:pic>
        <p:nvPicPr>
          <p:cNvPr id="77" name="Google Shape;77;p16"/>
          <p:cNvPicPr preferRelativeResize="0"/>
          <p:nvPr/>
        </p:nvPicPr>
        <p:blipFill>
          <a:blip r:embed="rId3">
            <a:alphaModFix/>
          </a:blip>
          <a:stretch>
            <a:fillRect/>
          </a:stretch>
        </p:blipFill>
        <p:spPr>
          <a:xfrm>
            <a:off x="4" y="4152022"/>
            <a:ext cx="1770301" cy="991475"/>
          </a:xfrm>
          <a:prstGeom prst="rect">
            <a:avLst/>
          </a:prstGeom>
          <a:noFill/>
          <a:ln>
            <a:noFill/>
          </a:ln>
        </p:spPr>
      </p:pic>
      <p:pic>
        <p:nvPicPr>
          <p:cNvPr id="78" name="Google Shape;78;p16" descr="Stopwatch"/>
          <p:cNvPicPr preferRelativeResize="0"/>
          <p:nvPr/>
        </p:nvPicPr>
        <p:blipFill rotWithShape="1">
          <a:blip r:embed="rId4">
            <a:alphaModFix/>
          </a:blip>
          <a:srcRect/>
          <a:stretch/>
        </p:blipFill>
        <p:spPr>
          <a:xfrm>
            <a:off x="447810" y="1017731"/>
            <a:ext cx="3425957" cy="3425957"/>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82"/>
        <p:cNvGrpSpPr/>
        <p:nvPr/>
      </p:nvGrpSpPr>
      <p:grpSpPr>
        <a:xfrm>
          <a:off x="0" y="0"/>
          <a:ext cx="0" cy="0"/>
          <a:chOff x="0" y="0"/>
          <a:chExt cx="0" cy="0"/>
        </a:xfrm>
      </p:grpSpPr>
      <p:sp>
        <p:nvSpPr>
          <p:cNvPr id="83" name="Google Shape;83;p17"/>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Welcome and Introductions</a:t>
            </a:r>
            <a:endParaRPr/>
          </a:p>
        </p:txBody>
      </p:sp>
      <p:sp>
        <p:nvSpPr>
          <p:cNvPr id="84" name="Google Shape;84;p17"/>
          <p:cNvSpPr txBox="1">
            <a:spLocks noGrp="1"/>
          </p:cNvSpPr>
          <p:nvPr>
            <p:ph type="body" idx="1"/>
          </p:nvPr>
        </p:nvSpPr>
        <p:spPr>
          <a:xfrm>
            <a:off x="311700" y="1152475"/>
            <a:ext cx="6105600" cy="2999400"/>
          </a:xfrm>
          <a:prstGeom prst="rect">
            <a:avLst/>
          </a:prstGeom>
        </p:spPr>
        <p:txBody>
          <a:bodyPr spcFirstLastPara="1" wrap="square" lIns="91425" tIns="91425" rIns="91425" bIns="91425" anchor="t" anchorCtr="0">
            <a:normAutofit fontScale="77500" lnSpcReduction="20000"/>
          </a:bodyPr>
          <a:lstStyle/>
          <a:p>
            <a:pPr marL="228600" lvl="0" indent="-194310" algn="l" rtl="0">
              <a:lnSpc>
                <a:spcPct val="90000"/>
              </a:lnSpc>
              <a:spcBef>
                <a:spcPts val="0"/>
              </a:spcBef>
              <a:spcAft>
                <a:spcPts val="0"/>
              </a:spcAft>
              <a:buClr>
                <a:schemeClr val="dk1"/>
              </a:buClr>
              <a:buSzPct val="100000"/>
              <a:buChar char="•"/>
            </a:pPr>
            <a:r>
              <a:rPr lang="en" sz="2400">
                <a:solidFill>
                  <a:schemeClr val="dk1"/>
                </a:solidFill>
                <a:latin typeface="Calibri"/>
                <a:ea typeface="Calibri"/>
                <a:cs typeface="Calibri"/>
                <a:sym typeface="Calibri"/>
              </a:rPr>
              <a:t>Housekeeping Items</a:t>
            </a:r>
            <a:endParaRPr sz="2800">
              <a:solidFill>
                <a:schemeClr val="dk1"/>
              </a:solidFill>
              <a:latin typeface="Calibri"/>
              <a:ea typeface="Calibri"/>
              <a:cs typeface="Calibri"/>
              <a:sym typeface="Calibri"/>
            </a:endParaRPr>
          </a:p>
          <a:p>
            <a:pPr marL="228600" lvl="0" indent="-194310" algn="l" rtl="0">
              <a:lnSpc>
                <a:spcPct val="90000"/>
              </a:lnSpc>
              <a:spcBef>
                <a:spcPts val="1000"/>
              </a:spcBef>
              <a:spcAft>
                <a:spcPts val="0"/>
              </a:spcAft>
              <a:buClr>
                <a:schemeClr val="dk1"/>
              </a:buClr>
              <a:buSzPct val="100000"/>
              <a:buChar char="•"/>
            </a:pPr>
            <a:r>
              <a:rPr lang="en" sz="2400">
                <a:solidFill>
                  <a:schemeClr val="dk1"/>
                </a:solidFill>
                <a:latin typeface="Calibri"/>
                <a:ea typeface="Calibri"/>
                <a:cs typeface="Calibri"/>
                <a:sym typeface="Calibri"/>
              </a:rPr>
              <a:t>School – to – School Introductions</a:t>
            </a:r>
            <a:endParaRPr sz="2800">
              <a:solidFill>
                <a:schemeClr val="dk1"/>
              </a:solidFill>
              <a:latin typeface="Calibri"/>
              <a:ea typeface="Calibri"/>
              <a:cs typeface="Calibri"/>
              <a:sym typeface="Calibri"/>
            </a:endParaRPr>
          </a:p>
          <a:p>
            <a:pPr marL="685800" lvl="1" indent="-194309" algn="l" rtl="0">
              <a:lnSpc>
                <a:spcPct val="90000"/>
              </a:lnSpc>
              <a:spcBef>
                <a:spcPts val="500"/>
              </a:spcBef>
              <a:spcAft>
                <a:spcPts val="0"/>
              </a:spcAft>
              <a:buClr>
                <a:schemeClr val="dk1"/>
              </a:buClr>
              <a:buSzPct val="100000"/>
              <a:buChar char="•"/>
            </a:pPr>
            <a:r>
              <a:rPr lang="en" sz="2400">
                <a:solidFill>
                  <a:schemeClr val="dk1"/>
                </a:solidFill>
                <a:latin typeface="Calibri"/>
                <a:ea typeface="Calibri"/>
                <a:cs typeface="Calibri"/>
                <a:sym typeface="Calibri"/>
              </a:rPr>
              <a:t>Each school should pair with another. Share:</a:t>
            </a:r>
            <a:endParaRPr sz="2400">
              <a:solidFill>
                <a:schemeClr val="dk1"/>
              </a:solidFill>
              <a:latin typeface="Calibri"/>
              <a:ea typeface="Calibri"/>
              <a:cs typeface="Calibri"/>
              <a:sym typeface="Calibri"/>
            </a:endParaRPr>
          </a:p>
          <a:p>
            <a:pPr marL="1143000" lvl="2" indent="-194310" algn="l" rtl="0">
              <a:lnSpc>
                <a:spcPct val="90000"/>
              </a:lnSpc>
              <a:spcBef>
                <a:spcPts val="500"/>
              </a:spcBef>
              <a:spcAft>
                <a:spcPts val="0"/>
              </a:spcAft>
              <a:buClr>
                <a:schemeClr val="dk1"/>
              </a:buClr>
              <a:buSzPct val="100000"/>
              <a:buChar char="•"/>
            </a:pPr>
            <a:r>
              <a:rPr lang="en" sz="2400">
                <a:solidFill>
                  <a:schemeClr val="dk1"/>
                </a:solidFill>
                <a:latin typeface="Calibri"/>
                <a:ea typeface="Calibri"/>
                <a:cs typeface="Calibri"/>
                <a:sym typeface="Calibri"/>
              </a:rPr>
              <a:t>School Name</a:t>
            </a:r>
            <a:endParaRPr sz="2000">
              <a:solidFill>
                <a:schemeClr val="dk1"/>
              </a:solidFill>
              <a:latin typeface="Calibri"/>
              <a:ea typeface="Calibri"/>
              <a:cs typeface="Calibri"/>
              <a:sym typeface="Calibri"/>
            </a:endParaRPr>
          </a:p>
          <a:p>
            <a:pPr marL="1143000" lvl="2" indent="-194310" algn="l" rtl="0">
              <a:lnSpc>
                <a:spcPct val="90000"/>
              </a:lnSpc>
              <a:spcBef>
                <a:spcPts val="500"/>
              </a:spcBef>
              <a:spcAft>
                <a:spcPts val="0"/>
              </a:spcAft>
              <a:buClr>
                <a:schemeClr val="dk1"/>
              </a:buClr>
              <a:buSzPct val="100000"/>
              <a:buChar char="•"/>
            </a:pPr>
            <a:r>
              <a:rPr lang="en" sz="2400">
                <a:solidFill>
                  <a:schemeClr val="dk1"/>
                </a:solidFill>
                <a:latin typeface="Calibri"/>
                <a:ea typeface="Calibri"/>
                <a:cs typeface="Calibri"/>
                <a:sym typeface="Calibri"/>
              </a:rPr>
              <a:t>Location</a:t>
            </a:r>
            <a:endParaRPr sz="2000">
              <a:solidFill>
                <a:schemeClr val="dk1"/>
              </a:solidFill>
              <a:latin typeface="Calibri"/>
              <a:ea typeface="Calibri"/>
              <a:cs typeface="Calibri"/>
              <a:sym typeface="Calibri"/>
            </a:endParaRPr>
          </a:p>
          <a:p>
            <a:pPr marL="1143000" lvl="2" indent="-194310" algn="l" rtl="0">
              <a:lnSpc>
                <a:spcPct val="90000"/>
              </a:lnSpc>
              <a:spcBef>
                <a:spcPts val="500"/>
              </a:spcBef>
              <a:spcAft>
                <a:spcPts val="0"/>
              </a:spcAft>
              <a:buClr>
                <a:schemeClr val="dk1"/>
              </a:buClr>
              <a:buSzPct val="100000"/>
              <a:buChar char="•"/>
            </a:pPr>
            <a:r>
              <a:rPr lang="en" sz="2400">
                <a:solidFill>
                  <a:schemeClr val="dk1"/>
                </a:solidFill>
                <a:latin typeface="Calibri"/>
                <a:ea typeface="Calibri"/>
                <a:cs typeface="Calibri"/>
                <a:sym typeface="Calibri"/>
              </a:rPr>
              <a:t>Grades</a:t>
            </a:r>
            <a:endParaRPr sz="2000">
              <a:solidFill>
                <a:schemeClr val="dk1"/>
              </a:solidFill>
              <a:latin typeface="Calibri"/>
              <a:ea typeface="Calibri"/>
              <a:cs typeface="Calibri"/>
              <a:sym typeface="Calibri"/>
            </a:endParaRPr>
          </a:p>
          <a:p>
            <a:pPr marL="1143000" lvl="2" indent="-194310" algn="l" rtl="0">
              <a:lnSpc>
                <a:spcPct val="90000"/>
              </a:lnSpc>
              <a:spcBef>
                <a:spcPts val="500"/>
              </a:spcBef>
              <a:spcAft>
                <a:spcPts val="0"/>
              </a:spcAft>
              <a:buClr>
                <a:schemeClr val="dk1"/>
              </a:buClr>
              <a:buSzPct val="100000"/>
              <a:buChar char="•"/>
            </a:pPr>
            <a:r>
              <a:rPr lang="en" sz="2400">
                <a:solidFill>
                  <a:schemeClr val="dk1"/>
                </a:solidFill>
                <a:latin typeface="Calibri"/>
                <a:ea typeface="Calibri"/>
                <a:cs typeface="Calibri"/>
                <a:sym typeface="Calibri"/>
              </a:rPr>
              <a:t>Size (number of students)</a:t>
            </a:r>
            <a:endParaRPr sz="2000">
              <a:solidFill>
                <a:schemeClr val="dk1"/>
              </a:solidFill>
              <a:latin typeface="Calibri"/>
              <a:ea typeface="Calibri"/>
              <a:cs typeface="Calibri"/>
              <a:sym typeface="Calibri"/>
            </a:endParaRPr>
          </a:p>
          <a:p>
            <a:pPr marL="1143000" lvl="2" indent="-194310" algn="l" rtl="0">
              <a:lnSpc>
                <a:spcPct val="90000"/>
              </a:lnSpc>
              <a:spcBef>
                <a:spcPts val="500"/>
              </a:spcBef>
              <a:spcAft>
                <a:spcPts val="0"/>
              </a:spcAft>
              <a:buClr>
                <a:schemeClr val="dk1"/>
              </a:buClr>
              <a:buSzPct val="100000"/>
              <a:buChar char="•"/>
            </a:pPr>
            <a:r>
              <a:rPr lang="en" sz="2400">
                <a:solidFill>
                  <a:schemeClr val="dk1"/>
                </a:solidFill>
                <a:latin typeface="Calibri"/>
                <a:ea typeface="Calibri"/>
                <a:cs typeface="Calibri"/>
                <a:sym typeface="Calibri"/>
              </a:rPr>
              <a:t>Participant names</a:t>
            </a:r>
            <a:endParaRPr sz="2000">
              <a:solidFill>
                <a:schemeClr val="dk1"/>
              </a:solidFill>
              <a:latin typeface="Calibri"/>
              <a:ea typeface="Calibri"/>
              <a:cs typeface="Calibri"/>
              <a:sym typeface="Calibri"/>
            </a:endParaRPr>
          </a:p>
          <a:p>
            <a:pPr marL="1143000" lvl="2" indent="-194310" algn="l" rtl="0">
              <a:lnSpc>
                <a:spcPct val="90000"/>
              </a:lnSpc>
              <a:spcBef>
                <a:spcPts val="500"/>
              </a:spcBef>
              <a:spcAft>
                <a:spcPts val="0"/>
              </a:spcAft>
              <a:buClr>
                <a:schemeClr val="dk1"/>
              </a:buClr>
              <a:buSzPct val="100000"/>
              <a:buChar char="•"/>
            </a:pPr>
            <a:r>
              <a:rPr lang="en" sz="2400">
                <a:solidFill>
                  <a:schemeClr val="dk1"/>
                </a:solidFill>
                <a:latin typeface="Calibri"/>
                <a:ea typeface="Calibri"/>
                <a:cs typeface="Calibri"/>
                <a:sym typeface="Calibri"/>
              </a:rPr>
              <a:t>What is the most important reason you are here?</a:t>
            </a:r>
            <a:endParaRPr sz="2000">
              <a:solidFill>
                <a:schemeClr val="dk1"/>
              </a:solidFill>
              <a:latin typeface="Calibri"/>
              <a:ea typeface="Calibri"/>
              <a:cs typeface="Calibri"/>
              <a:sym typeface="Calibri"/>
            </a:endParaRPr>
          </a:p>
          <a:p>
            <a:pPr marL="685800" lvl="1" indent="-194309" algn="l" rtl="0">
              <a:lnSpc>
                <a:spcPct val="90000"/>
              </a:lnSpc>
              <a:spcBef>
                <a:spcPts val="500"/>
              </a:spcBef>
              <a:spcAft>
                <a:spcPts val="0"/>
              </a:spcAft>
              <a:buClr>
                <a:schemeClr val="dk1"/>
              </a:buClr>
              <a:buSzPct val="100000"/>
              <a:buChar char="•"/>
            </a:pPr>
            <a:r>
              <a:rPr lang="en" sz="2400">
                <a:solidFill>
                  <a:schemeClr val="dk1"/>
                </a:solidFill>
                <a:latin typeface="Calibri"/>
                <a:ea typeface="Calibri"/>
                <a:cs typeface="Calibri"/>
                <a:sym typeface="Calibri"/>
              </a:rPr>
              <a:t>Share out</a:t>
            </a:r>
            <a:endParaRPr/>
          </a:p>
        </p:txBody>
      </p:sp>
      <p:pic>
        <p:nvPicPr>
          <p:cNvPr id="85" name="Google Shape;85;p17"/>
          <p:cNvPicPr preferRelativeResize="0"/>
          <p:nvPr/>
        </p:nvPicPr>
        <p:blipFill>
          <a:blip r:embed="rId3">
            <a:alphaModFix/>
          </a:blip>
          <a:stretch>
            <a:fillRect/>
          </a:stretch>
        </p:blipFill>
        <p:spPr>
          <a:xfrm>
            <a:off x="4" y="4152022"/>
            <a:ext cx="1770301" cy="991475"/>
          </a:xfrm>
          <a:prstGeom prst="rect">
            <a:avLst/>
          </a:prstGeom>
          <a:noFill/>
          <a:ln>
            <a:noFill/>
          </a:ln>
        </p:spPr>
      </p:pic>
      <p:pic>
        <p:nvPicPr>
          <p:cNvPr id="86" name="Google Shape;86;p17"/>
          <p:cNvPicPr preferRelativeResize="0"/>
          <p:nvPr/>
        </p:nvPicPr>
        <p:blipFill>
          <a:blip r:embed="rId4">
            <a:alphaModFix/>
          </a:blip>
          <a:stretch>
            <a:fillRect/>
          </a:stretch>
        </p:blipFill>
        <p:spPr>
          <a:xfrm>
            <a:off x="6569700" y="1170125"/>
            <a:ext cx="2421900" cy="1729929"/>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8"/>
          <p:cNvSpPr txBox="1">
            <a:spLocks noGrp="1"/>
          </p:cNvSpPr>
          <p:nvPr>
            <p:ph type="title"/>
          </p:nvPr>
        </p:nvSpPr>
        <p:spPr>
          <a:xfrm>
            <a:off x="471504" y="205375"/>
            <a:ext cx="7800000" cy="7458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What do your school leaders want you to know?</a:t>
            </a:r>
            <a:endParaRPr/>
          </a:p>
        </p:txBody>
      </p:sp>
      <p:sp>
        <p:nvSpPr>
          <p:cNvPr id="92" name="Google Shape;92;p18"/>
          <p:cNvSpPr txBox="1">
            <a:spLocks noGrp="1"/>
          </p:cNvSpPr>
          <p:nvPr>
            <p:ph type="body" idx="1"/>
          </p:nvPr>
        </p:nvSpPr>
        <p:spPr>
          <a:xfrm>
            <a:off x="628650" y="1369219"/>
            <a:ext cx="7886700" cy="2614800"/>
          </a:xfrm>
          <a:prstGeom prst="rect">
            <a:avLst/>
          </a:prstGeom>
        </p:spPr>
        <p:txBody>
          <a:bodyPr spcFirstLastPara="1" wrap="square" lIns="68575" tIns="34275" rIns="68575" bIns="34275" anchor="t" anchorCtr="0">
            <a:normAutofit lnSpcReduction="20000"/>
          </a:bodyPr>
          <a:lstStyle/>
          <a:p>
            <a:pPr marL="342900" lvl="0" indent="-254000" algn="l" rtl="0">
              <a:lnSpc>
                <a:spcPct val="100000"/>
              </a:lnSpc>
              <a:spcBef>
                <a:spcPts val="800"/>
              </a:spcBef>
              <a:spcAft>
                <a:spcPts val="0"/>
              </a:spcAft>
              <a:buSzPts val="1400"/>
              <a:buFont typeface="Calibri"/>
              <a:buChar char="●"/>
            </a:pPr>
            <a:r>
              <a:rPr lang="en">
                <a:latin typeface="Calibri"/>
                <a:ea typeface="Calibri"/>
                <a:cs typeface="Calibri"/>
                <a:sym typeface="Calibri"/>
              </a:rPr>
              <a:t>Community building is your most important role</a:t>
            </a:r>
            <a:endParaRPr>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a:latin typeface="Calibri"/>
                <a:ea typeface="Calibri"/>
                <a:cs typeface="Calibri"/>
                <a:sym typeface="Calibri"/>
              </a:rPr>
              <a:t>Communication between school administration and PA leaders is critical</a:t>
            </a:r>
            <a:endParaRPr>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a:latin typeface="Calibri"/>
                <a:ea typeface="Calibri"/>
                <a:cs typeface="Calibri"/>
                <a:sym typeface="Calibri"/>
              </a:rPr>
              <a:t>Clarity between role of the school and role of PA creates positive environments for each</a:t>
            </a:r>
            <a:endParaRPr>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a:latin typeface="Calibri"/>
                <a:ea typeface="Calibri"/>
                <a:cs typeface="Calibri"/>
                <a:sym typeface="Calibri"/>
              </a:rPr>
              <a:t>You’ve been outstanding at supporting and appreciating our faculty and staff</a:t>
            </a:r>
            <a:endParaRPr>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a:latin typeface="Calibri"/>
                <a:ea typeface="Calibri"/>
                <a:cs typeface="Calibri"/>
                <a:sym typeface="Calibri"/>
              </a:rPr>
              <a:t>We recognize COVID has required herculean efforts from PAs. Take some time to rethink and/or streamline</a:t>
            </a:r>
            <a:endParaRPr>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a:latin typeface="Calibri"/>
                <a:ea typeface="Calibri"/>
                <a:cs typeface="Calibri"/>
                <a:sym typeface="Calibri"/>
              </a:rPr>
              <a:t>It’s hard to say “no” to individual parent ideas/pet projects. Let us help you help folks understand the cycle of the school year</a:t>
            </a:r>
            <a:endParaRPr>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b="1">
                <a:latin typeface="Calibri"/>
                <a:ea typeface="Calibri"/>
                <a:cs typeface="Calibri"/>
                <a:sym typeface="Calibri"/>
              </a:rPr>
              <a:t>We APPRECIATE you and are GRATEFUL for your partnership/collaboration. THANK YOU!!!</a:t>
            </a:r>
            <a:endParaRPr b="1">
              <a:latin typeface="Calibri"/>
              <a:ea typeface="Calibri"/>
              <a:cs typeface="Calibri"/>
              <a:sym typeface="Calibri"/>
            </a:endParaRPr>
          </a:p>
        </p:txBody>
      </p:sp>
      <p:pic>
        <p:nvPicPr>
          <p:cNvPr id="93" name="Google Shape;93;p18"/>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19"/>
          <p:cNvSpPr txBox="1">
            <a:spLocks noGrp="1"/>
          </p:cNvSpPr>
          <p:nvPr>
            <p:ph type="title"/>
          </p:nvPr>
        </p:nvSpPr>
        <p:spPr>
          <a:xfrm>
            <a:off x="471500" y="205375"/>
            <a:ext cx="7886700" cy="745800"/>
          </a:xfrm>
          <a:prstGeom prst="rect">
            <a:avLst/>
          </a:prstGeom>
        </p:spPr>
        <p:txBody>
          <a:bodyPr spcFirstLastPara="1" wrap="square" lIns="68575" tIns="34275" rIns="68575" bIns="34275" anchor="ctr" anchorCtr="0">
            <a:normAutofit/>
          </a:bodyPr>
          <a:lstStyle/>
          <a:p>
            <a:pPr marL="0" lvl="0" indent="0" algn="l" rtl="0">
              <a:spcBef>
                <a:spcPts val="0"/>
              </a:spcBef>
              <a:spcAft>
                <a:spcPts val="0"/>
              </a:spcAft>
              <a:buNone/>
            </a:pPr>
            <a:r>
              <a:rPr lang="en"/>
              <a:t>What do your teachers want you to know?</a:t>
            </a:r>
            <a:endParaRPr/>
          </a:p>
        </p:txBody>
      </p:sp>
      <p:sp>
        <p:nvSpPr>
          <p:cNvPr id="99" name="Google Shape;99;p19"/>
          <p:cNvSpPr txBox="1">
            <a:spLocks noGrp="1"/>
          </p:cNvSpPr>
          <p:nvPr>
            <p:ph type="body" idx="1"/>
          </p:nvPr>
        </p:nvSpPr>
        <p:spPr>
          <a:xfrm>
            <a:off x="628650" y="1369219"/>
            <a:ext cx="7886700" cy="2646300"/>
          </a:xfrm>
          <a:prstGeom prst="rect">
            <a:avLst/>
          </a:prstGeom>
        </p:spPr>
        <p:txBody>
          <a:bodyPr spcFirstLastPara="1" wrap="square" lIns="68575" tIns="34275" rIns="68575" bIns="34275" anchor="t" anchorCtr="0">
            <a:normAutofit lnSpcReduction="10000"/>
          </a:bodyPr>
          <a:lstStyle/>
          <a:p>
            <a:pPr marL="342900" lvl="0" indent="-254000" algn="l" rtl="0">
              <a:lnSpc>
                <a:spcPct val="100000"/>
              </a:lnSpc>
              <a:spcBef>
                <a:spcPts val="800"/>
              </a:spcBef>
              <a:spcAft>
                <a:spcPts val="0"/>
              </a:spcAft>
              <a:buSzPts val="1400"/>
              <a:buFont typeface="Calibri"/>
              <a:buChar char="●"/>
            </a:pPr>
            <a:r>
              <a:rPr lang="en" b="1">
                <a:latin typeface="Calibri"/>
                <a:ea typeface="Calibri"/>
                <a:cs typeface="Calibri"/>
                <a:sym typeface="Calibri"/>
              </a:rPr>
              <a:t>Overwhelmingly, our teachers feel a tremendous amount of support and appreciation from ACIS PAs</a:t>
            </a:r>
            <a:endParaRPr b="1">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a:latin typeface="Calibri"/>
                <a:ea typeface="Calibri"/>
                <a:cs typeface="Calibri"/>
                <a:sym typeface="Calibri"/>
              </a:rPr>
              <a:t>Teachers report effective partnerships with Room Parents can really make a difference</a:t>
            </a:r>
            <a:endParaRPr>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a:latin typeface="Calibri"/>
                <a:ea typeface="Calibri"/>
                <a:cs typeface="Calibri"/>
                <a:sym typeface="Calibri"/>
              </a:rPr>
              <a:t>They love it when you cheer them on!</a:t>
            </a:r>
            <a:endParaRPr>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a:latin typeface="Calibri"/>
                <a:ea typeface="Calibri"/>
                <a:cs typeface="Calibri"/>
                <a:sym typeface="Calibri"/>
              </a:rPr>
              <a:t>Teachers are planners. They need understanding and advanced notice from PAs/Room Parents.</a:t>
            </a:r>
            <a:endParaRPr>
              <a:latin typeface="Calibri"/>
              <a:ea typeface="Calibri"/>
              <a:cs typeface="Calibri"/>
              <a:sym typeface="Calibri"/>
            </a:endParaRPr>
          </a:p>
          <a:p>
            <a:pPr marL="342900" lvl="0" indent="-254000" algn="l" rtl="0">
              <a:lnSpc>
                <a:spcPct val="100000"/>
              </a:lnSpc>
              <a:spcBef>
                <a:spcPts val="0"/>
              </a:spcBef>
              <a:spcAft>
                <a:spcPts val="0"/>
              </a:spcAft>
              <a:buSzPts val="1400"/>
              <a:buFont typeface="Calibri"/>
              <a:buChar char="●"/>
            </a:pPr>
            <a:r>
              <a:rPr lang="en">
                <a:latin typeface="Calibri"/>
                <a:ea typeface="Calibri"/>
                <a:cs typeface="Calibri"/>
                <a:sym typeface="Calibri"/>
              </a:rPr>
              <a:t>Differentiate your classroom approaches. Much like students who require different methodologies to learn best, teachers need different kinds of support. Have an open conversation with teachers to learn how best to support them.</a:t>
            </a:r>
            <a:endParaRPr>
              <a:latin typeface="Calibri"/>
              <a:ea typeface="Calibri"/>
              <a:cs typeface="Calibri"/>
              <a:sym typeface="Calibri"/>
            </a:endParaRPr>
          </a:p>
        </p:txBody>
      </p:sp>
      <p:pic>
        <p:nvPicPr>
          <p:cNvPr id="100" name="Google Shape;100;p19"/>
          <p:cNvPicPr preferRelativeResize="0"/>
          <p:nvPr/>
        </p:nvPicPr>
        <p:blipFill>
          <a:blip r:embed="rId3">
            <a:alphaModFix/>
          </a:blip>
          <a:stretch>
            <a:fillRect/>
          </a:stretch>
        </p:blipFill>
        <p:spPr>
          <a:xfrm>
            <a:off x="2" y="4149224"/>
            <a:ext cx="1775314" cy="994274"/>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None/>
            </a:pPr>
            <a:r>
              <a:rPr lang="en"/>
              <a:t>Introduction to Independent School Governance</a:t>
            </a:r>
            <a:endParaRPr/>
          </a:p>
        </p:txBody>
      </p:sp>
      <p:pic>
        <p:nvPicPr>
          <p:cNvPr id="106" name="Google Shape;106;p20"/>
          <p:cNvPicPr preferRelativeResize="0"/>
          <p:nvPr/>
        </p:nvPicPr>
        <p:blipFill>
          <a:blip r:embed="rId3">
            <a:alphaModFix/>
          </a:blip>
          <a:stretch>
            <a:fillRect/>
          </a:stretch>
        </p:blipFill>
        <p:spPr>
          <a:xfrm>
            <a:off x="2" y="4149224"/>
            <a:ext cx="1775314" cy="994274"/>
          </a:xfrm>
          <a:prstGeom prst="rect">
            <a:avLst/>
          </a:prstGeom>
          <a:noFill/>
          <a:ln>
            <a:noFill/>
          </a:ln>
        </p:spPr>
      </p:pic>
      <p:pic>
        <p:nvPicPr>
          <p:cNvPr id="107" name="Google Shape;107;p20"/>
          <p:cNvPicPr preferRelativeResize="0"/>
          <p:nvPr/>
        </p:nvPicPr>
        <p:blipFill>
          <a:blip r:embed="rId4">
            <a:alphaModFix/>
          </a:blip>
          <a:stretch>
            <a:fillRect/>
          </a:stretch>
        </p:blipFill>
        <p:spPr>
          <a:xfrm>
            <a:off x="406188" y="1096425"/>
            <a:ext cx="2234925" cy="1676199"/>
          </a:xfrm>
          <a:prstGeom prst="rect">
            <a:avLst/>
          </a:prstGeom>
          <a:noFill/>
          <a:ln>
            <a:noFill/>
          </a:ln>
        </p:spPr>
      </p:pic>
      <p:sp>
        <p:nvSpPr>
          <p:cNvPr id="108" name="Google Shape;108;p20"/>
          <p:cNvSpPr txBox="1"/>
          <p:nvPr/>
        </p:nvSpPr>
        <p:spPr>
          <a:xfrm>
            <a:off x="306350" y="2571750"/>
            <a:ext cx="3918000" cy="1575900"/>
          </a:xfrm>
          <a:prstGeom prst="rect">
            <a:avLst/>
          </a:prstGeom>
          <a:noFill/>
          <a:ln>
            <a:noFill/>
          </a:ln>
        </p:spPr>
        <p:txBody>
          <a:bodyPr spcFirstLastPara="1" wrap="square" lIns="91425" tIns="91425" rIns="91425" bIns="91425" anchor="t" anchorCtr="0">
            <a:spAutoFit/>
          </a:bodyPr>
          <a:lstStyle/>
          <a:p>
            <a:pPr marL="228600" lvl="1" indent="-184150" algn="l" rtl="0">
              <a:lnSpc>
                <a:spcPct val="90000"/>
              </a:lnSpc>
              <a:spcBef>
                <a:spcPts val="0"/>
              </a:spcBef>
              <a:spcAft>
                <a:spcPts val="0"/>
              </a:spcAft>
              <a:buClr>
                <a:schemeClr val="dk1"/>
              </a:buClr>
              <a:buSzPts val="1800"/>
              <a:buFont typeface="Calibri"/>
              <a:buChar char="•"/>
            </a:pPr>
            <a:r>
              <a:rPr lang="en" sz="1800">
                <a:solidFill>
                  <a:schemeClr val="dk1"/>
                </a:solidFill>
                <a:latin typeface="Calibri"/>
                <a:ea typeface="Calibri"/>
                <a:cs typeface="Calibri"/>
                <a:sym typeface="Calibri"/>
              </a:rPr>
              <a:t>Hold mission in trust for future generations</a:t>
            </a:r>
            <a:endParaRPr sz="1800">
              <a:solidFill>
                <a:schemeClr val="dk1"/>
              </a:solidFill>
              <a:latin typeface="Calibri"/>
              <a:ea typeface="Calibri"/>
              <a:cs typeface="Calibri"/>
              <a:sym typeface="Calibri"/>
            </a:endParaRPr>
          </a:p>
          <a:p>
            <a:pPr marL="228600" lvl="1" indent="-184150" algn="l" rtl="0">
              <a:lnSpc>
                <a:spcPct val="90000"/>
              </a:lnSpc>
              <a:spcBef>
                <a:spcPts val="375"/>
              </a:spcBef>
              <a:spcAft>
                <a:spcPts val="0"/>
              </a:spcAft>
              <a:buClr>
                <a:schemeClr val="dk1"/>
              </a:buClr>
              <a:buSzPts val="1800"/>
              <a:buFont typeface="Calibri"/>
              <a:buChar char="•"/>
            </a:pPr>
            <a:r>
              <a:rPr lang="en" sz="1800">
                <a:solidFill>
                  <a:schemeClr val="dk1"/>
                </a:solidFill>
                <a:latin typeface="Calibri"/>
                <a:ea typeface="Calibri"/>
                <a:cs typeface="Calibri"/>
                <a:sym typeface="Calibri"/>
              </a:rPr>
              <a:t>Fiduciary</a:t>
            </a:r>
            <a:endParaRPr sz="1800">
              <a:solidFill>
                <a:schemeClr val="dk1"/>
              </a:solidFill>
              <a:latin typeface="Calibri"/>
              <a:ea typeface="Calibri"/>
              <a:cs typeface="Calibri"/>
              <a:sym typeface="Calibri"/>
            </a:endParaRPr>
          </a:p>
          <a:p>
            <a:pPr marL="228600" lvl="1" indent="-184150" algn="l" rtl="0">
              <a:lnSpc>
                <a:spcPct val="90000"/>
              </a:lnSpc>
              <a:spcBef>
                <a:spcPts val="375"/>
              </a:spcBef>
              <a:spcAft>
                <a:spcPts val="0"/>
              </a:spcAft>
              <a:buClr>
                <a:schemeClr val="dk1"/>
              </a:buClr>
              <a:buSzPts val="1800"/>
              <a:buFont typeface="Calibri"/>
              <a:buChar char="•"/>
            </a:pPr>
            <a:r>
              <a:rPr lang="en" sz="1800">
                <a:solidFill>
                  <a:schemeClr val="dk1"/>
                </a:solidFill>
                <a:latin typeface="Calibri"/>
                <a:ea typeface="Calibri"/>
                <a:cs typeface="Calibri"/>
                <a:sym typeface="Calibri"/>
              </a:rPr>
              <a:t>Strategic</a:t>
            </a:r>
            <a:endParaRPr sz="1800">
              <a:solidFill>
                <a:schemeClr val="dk1"/>
              </a:solidFill>
              <a:latin typeface="Calibri"/>
              <a:ea typeface="Calibri"/>
              <a:cs typeface="Calibri"/>
              <a:sym typeface="Calibri"/>
            </a:endParaRPr>
          </a:p>
          <a:p>
            <a:pPr marL="228600" lvl="1" indent="-184150" algn="l" rtl="0">
              <a:lnSpc>
                <a:spcPct val="90000"/>
              </a:lnSpc>
              <a:spcBef>
                <a:spcPts val="375"/>
              </a:spcBef>
              <a:spcAft>
                <a:spcPts val="0"/>
              </a:spcAft>
              <a:buClr>
                <a:schemeClr val="dk1"/>
              </a:buClr>
              <a:buSzPts val="1800"/>
              <a:buFont typeface="Calibri"/>
              <a:buChar char="•"/>
            </a:pPr>
            <a:r>
              <a:rPr lang="en" sz="1800">
                <a:solidFill>
                  <a:schemeClr val="dk1"/>
                </a:solidFill>
                <a:latin typeface="Calibri"/>
                <a:ea typeface="Calibri"/>
                <a:cs typeface="Calibri"/>
                <a:sym typeface="Calibri"/>
              </a:rPr>
              <a:t>Head of School</a:t>
            </a:r>
            <a:endParaRPr sz="1800">
              <a:latin typeface="Calibri"/>
              <a:ea typeface="Calibri"/>
              <a:cs typeface="Calibri"/>
              <a:sym typeface="Calibri"/>
            </a:endParaRPr>
          </a:p>
        </p:txBody>
      </p:sp>
      <p:pic>
        <p:nvPicPr>
          <p:cNvPr id="109" name="Google Shape;109;p20"/>
          <p:cNvPicPr preferRelativeResize="0"/>
          <p:nvPr/>
        </p:nvPicPr>
        <p:blipFill>
          <a:blip r:embed="rId5">
            <a:alphaModFix/>
          </a:blip>
          <a:stretch>
            <a:fillRect/>
          </a:stretch>
        </p:blipFill>
        <p:spPr>
          <a:xfrm>
            <a:off x="5423562" y="1279013"/>
            <a:ext cx="2234925" cy="1311018"/>
          </a:xfrm>
          <a:prstGeom prst="rect">
            <a:avLst/>
          </a:prstGeom>
          <a:noFill/>
          <a:ln>
            <a:noFill/>
          </a:ln>
        </p:spPr>
      </p:pic>
      <p:sp>
        <p:nvSpPr>
          <p:cNvPr id="110" name="Google Shape;110;p20"/>
          <p:cNvSpPr txBox="1"/>
          <p:nvPr/>
        </p:nvSpPr>
        <p:spPr>
          <a:xfrm>
            <a:off x="4667075" y="2708025"/>
            <a:ext cx="3918000" cy="1326300"/>
          </a:xfrm>
          <a:prstGeom prst="rect">
            <a:avLst/>
          </a:prstGeom>
          <a:noFill/>
          <a:ln>
            <a:noFill/>
          </a:ln>
        </p:spPr>
        <p:txBody>
          <a:bodyPr spcFirstLastPara="1" wrap="square" lIns="91425" tIns="91425" rIns="91425" bIns="91425" anchor="t" anchorCtr="0">
            <a:spAutoFit/>
          </a:bodyPr>
          <a:lstStyle/>
          <a:p>
            <a:pPr marL="914400" lvl="1" indent="-342900" algn="l" rtl="0">
              <a:lnSpc>
                <a:spcPct val="90000"/>
              </a:lnSpc>
              <a:spcBef>
                <a:spcPts val="0"/>
              </a:spcBef>
              <a:spcAft>
                <a:spcPts val="0"/>
              </a:spcAft>
              <a:buClr>
                <a:schemeClr val="dk1"/>
              </a:buClr>
              <a:buSzPts val="1800"/>
              <a:buFont typeface="Calibri"/>
              <a:buChar char="•"/>
            </a:pPr>
            <a:r>
              <a:rPr lang="en" sz="1800">
                <a:solidFill>
                  <a:schemeClr val="dk1"/>
                </a:solidFill>
                <a:latin typeface="Calibri"/>
                <a:ea typeface="Calibri"/>
                <a:cs typeface="Calibri"/>
                <a:sym typeface="Calibri"/>
              </a:rPr>
              <a:t>Operations</a:t>
            </a:r>
            <a:endParaRPr sz="1800">
              <a:solidFill>
                <a:schemeClr val="dk1"/>
              </a:solidFill>
              <a:latin typeface="Calibri"/>
              <a:ea typeface="Calibri"/>
              <a:cs typeface="Calibri"/>
              <a:sym typeface="Calibri"/>
            </a:endParaRPr>
          </a:p>
          <a:p>
            <a:pPr marL="914400" lvl="1" indent="-342900" algn="l" rtl="0">
              <a:lnSpc>
                <a:spcPct val="90000"/>
              </a:lnSpc>
              <a:spcBef>
                <a:spcPts val="375"/>
              </a:spcBef>
              <a:spcAft>
                <a:spcPts val="0"/>
              </a:spcAft>
              <a:buClr>
                <a:schemeClr val="dk1"/>
              </a:buClr>
              <a:buSzPts val="1800"/>
              <a:buFont typeface="Calibri"/>
              <a:buChar char="•"/>
            </a:pPr>
            <a:r>
              <a:rPr lang="en" sz="1800">
                <a:solidFill>
                  <a:schemeClr val="dk1"/>
                </a:solidFill>
                <a:latin typeface="Calibri"/>
                <a:ea typeface="Calibri"/>
                <a:cs typeface="Calibri"/>
                <a:sym typeface="Calibri"/>
              </a:rPr>
              <a:t>Staffing</a:t>
            </a:r>
            <a:endParaRPr sz="1800">
              <a:solidFill>
                <a:schemeClr val="dk1"/>
              </a:solidFill>
              <a:latin typeface="Calibri"/>
              <a:ea typeface="Calibri"/>
              <a:cs typeface="Calibri"/>
              <a:sym typeface="Calibri"/>
            </a:endParaRPr>
          </a:p>
          <a:p>
            <a:pPr marL="914400" lvl="1" indent="-342900" algn="l" rtl="0">
              <a:lnSpc>
                <a:spcPct val="90000"/>
              </a:lnSpc>
              <a:spcBef>
                <a:spcPts val="375"/>
              </a:spcBef>
              <a:spcAft>
                <a:spcPts val="0"/>
              </a:spcAft>
              <a:buClr>
                <a:schemeClr val="dk1"/>
              </a:buClr>
              <a:buSzPts val="1800"/>
              <a:buFont typeface="Calibri"/>
              <a:buChar char="•"/>
            </a:pPr>
            <a:r>
              <a:rPr lang="en" sz="1800">
                <a:solidFill>
                  <a:schemeClr val="dk1"/>
                </a:solidFill>
                <a:latin typeface="Calibri"/>
                <a:ea typeface="Calibri"/>
                <a:cs typeface="Calibri"/>
                <a:sym typeface="Calibri"/>
              </a:rPr>
              <a:t>Program</a:t>
            </a:r>
            <a:endParaRPr sz="1800">
              <a:solidFill>
                <a:schemeClr val="dk1"/>
              </a:solidFill>
              <a:latin typeface="Calibri"/>
              <a:ea typeface="Calibri"/>
              <a:cs typeface="Calibri"/>
              <a:sym typeface="Calibri"/>
            </a:endParaRPr>
          </a:p>
          <a:p>
            <a:pPr marL="914400" lvl="1" indent="-342900" algn="l" rtl="0">
              <a:lnSpc>
                <a:spcPct val="90000"/>
              </a:lnSpc>
              <a:spcBef>
                <a:spcPts val="375"/>
              </a:spcBef>
              <a:spcAft>
                <a:spcPts val="0"/>
              </a:spcAft>
              <a:buClr>
                <a:schemeClr val="dk1"/>
              </a:buClr>
              <a:buSzPts val="1800"/>
              <a:buFont typeface="Calibri"/>
              <a:buChar char="•"/>
            </a:pPr>
            <a:r>
              <a:rPr lang="en" sz="1800">
                <a:solidFill>
                  <a:schemeClr val="dk1"/>
                </a:solidFill>
                <a:latin typeface="Calibri"/>
                <a:ea typeface="Calibri"/>
                <a:cs typeface="Calibri"/>
                <a:sym typeface="Calibri"/>
              </a:rPr>
              <a:t>Admission</a:t>
            </a:r>
            <a:endParaRPr sz="1800">
              <a:solidFill>
                <a:schemeClr val="dk1"/>
              </a:solidFill>
              <a:latin typeface="Calibri"/>
              <a:ea typeface="Calibri"/>
              <a:cs typeface="Calibri"/>
              <a:sym typeface="Calibri"/>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14"/>
        <p:cNvGrpSpPr/>
        <p:nvPr/>
      </p:nvGrpSpPr>
      <p:grpSpPr>
        <a:xfrm>
          <a:off x="0" y="0"/>
          <a:ext cx="0" cy="0"/>
          <a:chOff x="0" y="0"/>
          <a:chExt cx="0" cy="0"/>
        </a:xfrm>
      </p:grpSpPr>
      <p:sp>
        <p:nvSpPr>
          <p:cNvPr id="115" name="Google Shape;115;p21"/>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fontScale="90000"/>
          </a:bodyPr>
          <a:lstStyle/>
          <a:p>
            <a:pPr marL="0" lvl="0" indent="0" algn="l" rtl="0">
              <a:spcBef>
                <a:spcPts val="0"/>
              </a:spcBef>
              <a:spcAft>
                <a:spcPts val="0"/>
              </a:spcAft>
              <a:buClr>
                <a:schemeClr val="dk1"/>
              </a:buClr>
              <a:buSzPct val="39285"/>
              <a:buFont typeface="Arial"/>
              <a:buNone/>
            </a:pPr>
            <a:r>
              <a:rPr lang="en"/>
              <a:t>Introduction to Independent School Governance</a:t>
            </a:r>
            <a:endParaRPr/>
          </a:p>
          <a:p>
            <a:pPr marL="0" lvl="0" indent="0" algn="l" rtl="0">
              <a:spcBef>
                <a:spcPts val="0"/>
              </a:spcBef>
              <a:spcAft>
                <a:spcPts val="0"/>
              </a:spcAft>
              <a:buNone/>
            </a:pPr>
            <a:endParaRPr/>
          </a:p>
        </p:txBody>
      </p:sp>
      <p:sp>
        <p:nvSpPr>
          <p:cNvPr id="116" name="Google Shape;116;p21"/>
          <p:cNvSpPr txBox="1">
            <a:spLocks noGrp="1"/>
          </p:cNvSpPr>
          <p:nvPr>
            <p:ph type="body" idx="1"/>
          </p:nvPr>
        </p:nvSpPr>
        <p:spPr>
          <a:xfrm>
            <a:off x="311700" y="1152475"/>
            <a:ext cx="2945400" cy="34164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endParaRPr/>
          </a:p>
          <a:p>
            <a:pPr marL="0" lvl="0" indent="0" algn="l" rtl="0">
              <a:spcBef>
                <a:spcPts val="1200"/>
              </a:spcBef>
              <a:spcAft>
                <a:spcPts val="0"/>
              </a:spcAft>
              <a:buNone/>
            </a:pPr>
            <a:endParaRPr/>
          </a:p>
          <a:p>
            <a:pPr marL="228600" lvl="0" indent="-228600" algn="l" rtl="0">
              <a:lnSpc>
                <a:spcPct val="90000"/>
              </a:lnSpc>
              <a:spcBef>
                <a:spcPts val="1200"/>
              </a:spcBef>
              <a:spcAft>
                <a:spcPts val="0"/>
              </a:spcAft>
              <a:buClr>
                <a:schemeClr val="dk1"/>
              </a:buClr>
              <a:buSzPts val="1600"/>
              <a:buChar char="•"/>
            </a:pPr>
            <a:r>
              <a:rPr lang="en" sz="1600">
                <a:solidFill>
                  <a:schemeClr val="dk1"/>
                </a:solidFill>
                <a:latin typeface="Calibri"/>
                <a:ea typeface="Calibri"/>
                <a:cs typeface="Calibri"/>
                <a:sym typeface="Calibri"/>
              </a:rPr>
              <a:t>The area of partnership is rarely black and white</a:t>
            </a:r>
            <a:endParaRPr sz="2800">
              <a:solidFill>
                <a:schemeClr val="dk1"/>
              </a:solidFill>
              <a:latin typeface="Calibri"/>
              <a:ea typeface="Calibri"/>
              <a:cs typeface="Calibri"/>
              <a:sym typeface="Calibri"/>
            </a:endParaRPr>
          </a:p>
          <a:p>
            <a:pPr marL="228600" lvl="0" indent="-228600" algn="l" rtl="0">
              <a:lnSpc>
                <a:spcPct val="90000"/>
              </a:lnSpc>
              <a:spcBef>
                <a:spcPts val="1000"/>
              </a:spcBef>
              <a:spcAft>
                <a:spcPts val="0"/>
              </a:spcAft>
              <a:buClr>
                <a:schemeClr val="dk1"/>
              </a:buClr>
              <a:buSzPts val="1600"/>
              <a:buChar char="•"/>
            </a:pPr>
            <a:r>
              <a:rPr lang="en" sz="1600">
                <a:solidFill>
                  <a:schemeClr val="dk1"/>
                </a:solidFill>
                <a:latin typeface="Calibri"/>
                <a:ea typeface="Calibri"/>
                <a:cs typeface="Calibri"/>
                <a:sym typeface="Calibri"/>
              </a:rPr>
              <a:t>Good Board/Head relationships will survive the rough spots</a:t>
            </a:r>
            <a:endParaRPr/>
          </a:p>
        </p:txBody>
      </p:sp>
      <p:pic>
        <p:nvPicPr>
          <p:cNvPr id="117" name="Google Shape;117;p21"/>
          <p:cNvPicPr preferRelativeResize="0"/>
          <p:nvPr/>
        </p:nvPicPr>
        <p:blipFill>
          <a:blip r:embed="rId3">
            <a:alphaModFix/>
          </a:blip>
          <a:stretch>
            <a:fillRect/>
          </a:stretch>
        </p:blipFill>
        <p:spPr>
          <a:xfrm>
            <a:off x="2" y="4149224"/>
            <a:ext cx="1775314" cy="994274"/>
          </a:xfrm>
          <a:prstGeom prst="rect">
            <a:avLst/>
          </a:prstGeom>
          <a:noFill/>
          <a:ln>
            <a:noFill/>
          </a:ln>
        </p:spPr>
      </p:pic>
      <p:pic>
        <p:nvPicPr>
          <p:cNvPr id="118" name="Google Shape;118;p21"/>
          <p:cNvPicPr preferRelativeResize="0"/>
          <p:nvPr/>
        </p:nvPicPr>
        <p:blipFill rotWithShape="1">
          <a:blip r:embed="rId4">
            <a:alphaModFix/>
          </a:blip>
          <a:srcRect/>
          <a:stretch/>
        </p:blipFill>
        <p:spPr>
          <a:xfrm>
            <a:off x="3376375" y="1244578"/>
            <a:ext cx="5405353" cy="3324299"/>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pic>
        <p:nvPicPr>
          <p:cNvPr id="123" name="Google Shape;123;p22"/>
          <p:cNvPicPr preferRelativeResize="0"/>
          <p:nvPr/>
        </p:nvPicPr>
        <p:blipFill>
          <a:blip r:embed="rId3">
            <a:alphaModFix/>
          </a:blip>
          <a:stretch>
            <a:fillRect/>
          </a:stretch>
        </p:blipFill>
        <p:spPr>
          <a:xfrm>
            <a:off x="839387" y="161250"/>
            <a:ext cx="7465225" cy="4092050"/>
          </a:xfrm>
          <a:prstGeom prst="rect">
            <a:avLst/>
          </a:prstGeom>
          <a:noFill/>
          <a:ln>
            <a:noFill/>
          </a:ln>
        </p:spPr>
      </p:pic>
      <p:pic>
        <p:nvPicPr>
          <p:cNvPr id="124" name="Google Shape;124;p22"/>
          <p:cNvPicPr preferRelativeResize="0"/>
          <p:nvPr/>
        </p:nvPicPr>
        <p:blipFill>
          <a:blip r:embed="rId4">
            <a:alphaModFix/>
          </a:blip>
          <a:stretch>
            <a:fillRect/>
          </a:stretch>
        </p:blipFill>
        <p:spPr>
          <a:xfrm>
            <a:off x="2" y="4149224"/>
            <a:ext cx="1775314" cy="994274"/>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1887</Words>
  <Application>Microsoft Office PowerPoint</Application>
  <PresentationFormat>On-screen Show (16:9)</PresentationFormat>
  <Paragraphs>206</Paragraphs>
  <Slides>25</Slides>
  <Notes>25</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25</vt:i4>
      </vt:variant>
    </vt:vector>
  </HeadingPairs>
  <TitlesOfParts>
    <vt:vector size="28" baseType="lpstr">
      <vt:lpstr>Arial</vt:lpstr>
      <vt:lpstr>Calibri</vt:lpstr>
      <vt:lpstr>Simple Light</vt:lpstr>
      <vt:lpstr>Association of Colorado Independent Schools</vt:lpstr>
      <vt:lpstr>Thank you to our Workshop Sponsor</vt:lpstr>
      <vt:lpstr>Workshop Agenda</vt:lpstr>
      <vt:lpstr>Welcome and Introductions</vt:lpstr>
      <vt:lpstr>What do your school leaders want you to know?</vt:lpstr>
      <vt:lpstr>What do your teachers want you to know?</vt:lpstr>
      <vt:lpstr>Introduction to Independent School Governance</vt:lpstr>
      <vt:lpstr>Introduction to Independent School Governance </vt:lpstr>
      <vt:lpstr>PowerPoint Presentation</vt:lpstr>
      <vt:lpstr>PowerPoint Presentation</vt:lpstr>
      <vt:lpstr>Best Practices for Successful Parent Associations</vt:lpstr>
      <vt:lpstr>Common Parent Association Challenges</vt:lpstr>
      <vt:lpstr>Why Bylaws or Organizing Documents Matter</vt:lpstr>
      <vt:lpstr>To fundraise or not to fundraise –that is the question!</vt:lpstr>
      <vt:lpstr>Keys to effective meetings and decision making</vt:lpstr>
      <vt:lpstr>PA’s role in key school policies and/or hot topics</vt:lpstr>
      <vt:lpstr>Case Studies in Parent Association Leadership</vt:lpstr>
      <vt:lpstr>The Case of the Maligned Teachers</vt:lpstr>
      <vt:lpstr>The Case of the Inequitable Homerooms</vt:lpstr>
      <vt:lpstr>Books and Bans</vt:lpstr>
      <vt:lpstr>Lunch Discussions: An “Unconference” Experiment</vt:lpstr>
      <vt:lpstr>School-based Discussion Groups</vt:lpstr>
      <vt:lpstr>Key Takeaways</vt:lpstr>
      <vt:lpstr>Key Takeaways (continued)</vt:lpstr>
      <vt:lpstr>THANK YOU!!!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Association of Colorado Independent Schools</dc:title>
  <dc:creator>ACIS</dc:creator>
  <cp:lastModifiedBy>ACIS</cp:lastModifiedBy>
  <cp:revision>1</cp:revision>
  <dcterms:modified xsi:type="dcterms:W3CDTF">2022-12-01T21:23:34Z</dcterms:modified>
</cp:coreProperties>
</file>