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6" r:id="rId12"/>
    <p:sldId id="267" r:id="rId13"/>
    <p:sldId id="271" r:id="rId14"/>
    <p:sldId id="273" r:id="rId15"/>
    <p:sldId id="268" r:id="rId16"/>
    <p:sldId id="275" r:id="rId17"/>
    <p:sldId id="276" r:id="rId18"/>
    <p:sldId id="277" r:id="rId19"/>
    <p:sldId id="269" r:id="rId20"/>
  </p:sldIdLst>
  <p:sldSz cx="14630400" cy="82296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7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843" cy="351602"/>
          </a:xfrm>
          <a:prstGeom prst="rect">
            <a:avLst/>
          </a:prstGeom>
        </p:spPr>
        <p:txBody>
          <a:bodyPr vert="horz" lIns="65224" tIns="32612" rIns="65224" bIns="32612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0"/>
            <a:ext cx="4028843" cy="351602"/>
          </a:xfrm>
          <a:prstGeom prst="rect">
            <a:avLst/>
          </a:prstGeom>
        </p:spPr>
        <p:txBody>
          <a:bodyPr vert="horz" lIns="65224" tIns="32612" rIns="65224" bIns="32612" rtlCol="0"/>
          <a:lstStyle>
            <a:lvl1pPr algn="r">
              <a:defRPr sz="900"/>
            </a:lvl1pPr>
          </a:lstStyle>
          <a:p>
            <a:fld id="{D4BC6E69-0785-4026-BB49-3DC61825D08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224" tIns="32612" rIns="65224" bIns="326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44" y="3374026"/>
            <a:ext cx="7436313" cy="2760074"/>
          </a:xfrm>
          <a:prstGeom prst="rect">
            <a:avLst/>
          </a:prstGeom>
        </p:spPr>
        <p:txBody>
          <a:bodyPr vert="horz" lIns="65224" tIns="32612" rIns="65224" bIns="326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798"/>
            <a:ext cx="4028843" cy="351602"/>
          </a:xfrm>
          <a:prstGeom prst="rect">
            <a:avLst/>
          </a:prstGeom>
        </p:spPr>
        <p:txBody>
          <a:bodyPr vert="horz" lIns="65224" tIns="32612" rIns="65224" bIns="32612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658798"/>
            <a:ext cx="4028843" cy="351602"/>
          </a:xfrm>
          <a:prstGeom prst="rect">
            <a:avLst/>
          </a:prstGeom>
        </p:spPr>
        <p:txBody>
          <a:bodyPr vert="horz" lIns="65224" tIns="32612" rIns="65224" bIns="32612" rtlCol="0" anchor="b"/>
          <a:lstStyle>
            <a:lvl1pPr algn="r">
              <a:defRPr sz="900"/>
            </a:lvl1pPr>
          </a:lstStyle>
          <a:p>
            <a:fld id="{01C585E7-9B08-4D53-BF45-E07DB455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585E7-9B08-4D53-BF45-E07DB455B7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9452" y="2936748"/>
            <a:ext cx="6179820" cy="4531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50252" y="2936748"/>
            <a:ext cx="6179819" cy="4531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630400" cy="8016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8368" y="191319"/>
            <a:ext cx="1608792" cy="348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9905" y="1383233"/>
            <a:ext cx="11505564" cy="10578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6041" y="2697161"/>
            <a:ext cx="10276205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992479" y="7628890"/>
            <a:ext cx="293369" cy="22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2305" cy="8229600"/>
            <a:chOff x="0" y="0"/>
            <a:chExt cx="14632305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28875" cy="82295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2" y="0"/>
              <a:ext cx="14630400" cy="82296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332334" y="7790789"/>
            <a:ext cx="1876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 Plan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Sponsor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6131" y="477584"/>
            <a:ext cx="3277235" cy="781685"/>
            <a:chOff x="1056131" y="477584"/>
            <a:chExt cx="3277235" cy="7816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6814" y="508336"/>
              <a:ext cx="2705987" cy="7508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56131" y="477584"/>
              <a:ext cx="488950" cy="299720"/>
            </a:xfrm>
            <a:custGeom>
              <a:avLst/>
              <a:gdLst/>
              <a:ahLst/>
              <a:cxnLst/>
              <a:rect l="l" t="t" r="r" b="b"/>
              <a:pathLst>
                <a:path w="488950" h="299720">
                  <a:moveTo>
                    <a:pt x="365505" y="0"/>
                  </a:moveTo>
                  <a:lnTo>
                    <a:pt x="243656" y="64736"/>
                  </a:lnTo>
                  <a:lnTo>
                    <a:pt x="121832" y="0"/>
                  </a:lnTo>
                  <a:lnTo>
                    <a:pt x="0" y="64736"/>
                  </a:lnTo>
                  <a:lnTo>
                    <a:pt x="0" y="299376"/>
                  </a:lnTo>
                  <a:lnTo>
                    <a:pt x="121832" y="236276"/>
                  </a:lnTo>
                  <a:lnTo>
                    <a:pt x="243656" y="299376"/>
                  </a:lnTo>
                  <a:lnTo>
                    <a:pt x="365505" y="236277"/>
                  </a:lnTo>
                  <a:lnTo>
                    <a:pt x="488936" y="299376"/>
                  </a:lnTo>
                  <a:lnTo>
                    <a:pt x="488936" y="64737"/>
                  </a:lnTo>
                  <a:lnTo>
                    <a:pt x="36550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131" y="477584"/>
              <a:ext cx="488936" cy="29937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606041" y="2697161"/>
            <a:ext cx="10276205" cy="294824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en-US" dirty="0"/>
              <a:t>ACIS Member </a:t>
            </a:r>
            <a:r>
              <a:rPr spc="-10" dirty="0"/>
              <a:t>Webinar</a:t>
            </a:r>
          </a:p>
          <a:p>
            <a:pPr marL="698500" marR="5080" indent="-68580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•"/>
            </a:pPr>
            <a:r>
              <a:rPr sz="5400" dirty="0">
                <a:latin typeface="Arial Black"/>
                <a:cs typeface="Arial Black"/>
              </a:rPr>
              <a:t>SECURE</a:t>
            </a:r>
            <a:r>
              <a:rPr sz="5400" spc="-20" dirty="0">
                <a:latin typeface="Arial Black"/>
                <a:cs typeface="Arial Black"/>
              </a:rPr>
              <a:t> </a:t>
            </a:r>
            <a:r>
              <a:rPr sz="5400" dirty="0">
                <a:latin typeface="Arial Black"/>
                <a:cs typeface="Arial Black"/>
              </a:rPr>
              <a:t>2.0</a:t>
            </a:r>
            <a:r>
              <a:rPr sz="5400" spc="-15" dirty="0">
                <a:latin typeface="Arial Black"/>
                <a:cs typeface="Arial Black"/>
              </a:rPr>
              <a:t> </a:t>
            </a:r>
            <a:r>
              <a:rPr sz="5400" dirty="0">
                <a:latin typeface="Arial Black"/>
                <a:cs typeface="Arial Black"/>
              </a:rPr>
              <a:t>Act</a:t>
            </a:r>
            <a:endParaRPr lang="en-US" sz="5400" dirty="0">
              <a:latin typeface="Arial Black"/>
              <a:cs typeface="Arial Black"/>
            </a:endParaRPr>
          </a:p>
          <a:p>
            <a:pPr marL="698500" marR="5080" indent="-68580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•"/>
            </a:pPr>
            <a:r>
              <a:rPr lang="en-US" sz="5400" dirty="0">
                <a:latin typeface="Arial Black"/>
                <a:cs typeface="Arial Black"/>
              </a:rPr>
              <a:t>Fiduciary Plan Oversight</a:t>
            </a:r>
          </a:p>
          <a:p>
            <a:pPr marL="698500" marR="5080" indent="-68580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Arial Black"/>
                <a:cs typeface="Arial Black"/>
              </a:rPr>
              <a:t>Colorado </a:t>
            </a:r>
            <a:r>
              <a:rPr lang="en-US" sz="4000" dirty="0" err="1">
                <a:latin typeface="Arial Black"/>
                <a:cs typeface="Arial Black"/>
              </a:rPr>
              <a:t>SecureSavings</a:t>
            </a:r>
            <a:r>
              <a:rPr lang="en-US" sz="4000" dirty="0">
                <a:latin typeface="Arial Black"/>
                <a:cs typeface="Arial Black"/>
              </a:rPr>
              <a:t> Program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0580" y="6189979"/>
            <a:ext cx="189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April 18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DEE4BF-1A94-0CFC-2C55-D588C632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342741"/>
            <a:ext cx="5914036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10"/>
              </a:spcBef>
            </a:pPr>
            <a:r>
              <a:rPr sz="3350" spc="-10" dirty="0">
                <a:solidFill>
                  <a:srgbClr val="4E5052"/>
                </a:solidFill>
              </a:rPr>
              <a:t>Distributions</a:t>
            </a:r>
            <a:endParaRPr sz="3350" dirty="0"/>
          </a:p>
        </p:txBody>
      </p:sp>
      <p:grpSp>
        <p:nvGrpSpPr>
          <p:cNvPr id="3" name="object 3"/>
          <p:cNvGrpSpPr/>
          <p:nvPr/>
        </p:nvGrpSpPr>
        <p:grpSpPr>
          <a:xfrm>
            <a:off x="949452" y="1665732"/>
            <a:ext cx="853440" cy="855344"/>
            <a:chOff x="949452" y="1665732"/>
            <a:chExt cx="853440" cy="855344"/>
          </a:xfrm>
        </p:grpSpPr>
        <p:sp>
          <p:nvSpPr>
            <p:cNvPr id="4" name="object 4"/>
            <p:cNvSpPr/>
            <p:nvPr/>
          </p:nvSpPr>
          <p:spPr>
            <a:xfrm>
              <a:off x="949452" y="1665732"/>
              <a:ext cx="853440" cy="855344"/>
            </a:xfrm>
            <a:custGeom>
              <a:avLst/>
              <a:gdLst/>
              <a:ahLst/>
              <a:cxnLst/>
              <a:rect l="l" t="t" r="r" b="b"/>
              <a:pathLst>
                <a:path w="853439" h="855344">
                  <a:moveTo>
                    <a:pt x="426719" y="0"/>
                  </a:moveTo>
                  <a:lnTo>
                    <a:pt x="380223" y="2508"/>
                  </a:lnTo>
                  <a:lnTo>
                    <a:pt x="335177" y="9859"/>
                  </a:lnTo>
                  <a:lnTo>
                    <a:pt x="291842" y="21793"/>
                  </a:lnTo>
                  <a:lnTo>
                    <a:pt x="250478" y="38048"/>
                  </a:lnTo>
                  <a:lnTo>
                    <a:pt x="211344" y="58363"/>
                  </a:lnTo>
                  <a:lnTo>
                    <a:pt x="174703" y="82478"/>
                  </a:lnTo>
                  <a:lnTo>
                    <a:pt x="140813" y="110133"/>
                  </a:lnTo>
                  <a:lnTo>
                    <a:pt x="109936" y="141065"/>
                  </a:lnTo>
                  <a:lnTo>
                    <a:pt x="82331" y="175016"/>
                  </a:lnTo>
                  <a:lnTo>
                    <a:pt x="58259" y="211723"/>
                  </a:lnTo>
                  <a:lnTo>
                    <a:pt x="37979" y="250926"/>
                  </a:lnTo>
                  <a:lnTo>
                    <a:pt x="21754" y="292364"/>
                  </a:lnTo>
                  <a:lnTo>
                    <a:pt x="9842" y="335776"/>
                  </a:lnTo>
                  <a:lnTo>
                    <a:pt x="2503" y="380902"/>
                  </a:lnTo>
                  <a:lnTo>
                    <a:pt x="0" y="427482"/>
                  </a:lnTo>
                  <a:lnTo>
                    <a:pt x="2503" y="474061"/>
                  </a:lnTo>
                  <a:lnTo>
                    <a:pt x="9842" y="519187"/>
                  </a:lnTo>
                  <a:lnTo>
                    <a:pt x="21754" y="562599"/>
                  </a:lnTo>
                  <a:lnTo>
                    <a:pt x="37979" y="604037"/>
                  </a:lnTo>
                  <a:lnTo>
                    <a:pt x="58259" y="643240"/>
                  </a:lnTo>
                  <a:lnTo>
                    <a:pt x="82331" y="679947"/>
                  </a:lnTo>
                  <a:lnTo>
                    <a:pt x="109936" y="713898"/>
                  </a:lnTo>
                  <a:lnTo>
                    <a:pt x="140813" y="744830"/>
                  </a:lnTo>
                  <a:lnTo>
                    <a:pt x="174703" y="772485"/>
                  </a:lnTo>
                  <a:lnTo>
                    <a:pt x="211344" y="796600"/>
                  </a:lnTo>
                  <a:lnTo>
                    <a:pt x="250478" y="816915"/>
                  </a:lnTo>
                  <a:lnTo>
                    <a:pt x="291842" y="833170"/>
                  </a:lnTo>
                  <a:lnTo>
                    <a:pt x="335177" y="845104"/>
                  </a:lnTo>
                  <a:lnTo>
                    <a:pt x="380223" y="852455"/>
                  </a:lnTo>
                  <a:lnTo>
                    <a:pt x="426719" y="854964"/>
                  </a:lnTo>
                  <a:lnTo>
                    <a:pt x="473222" y="852455"/>
                  </a:lnTo>
                  <a:lnTo>
                    <a:pt x="518273" y="845104"/>
                  </a:lnTo>
                  <a:lnTo>
                    <a:pt x="561612" y="833170"/>
                  </a:lnTo>
                  <a:lnTo>
                    <a:pt x="602978" y="816915"/>
                  </a:lnTo>
                  <a:lnTo>
                    <a:pt x="642111" y="796600"/>
                  </a:lnTo>
                  <a:lnTo>
                    <a:pt x="678753" y="772485"/>
                  </a:lnTo>
                  <a:lnTo>
                    <a:pt x="712641" y="744830"/>
                  </a:lnTo>
                  <a:lnTo>
                    <a:pt x="743516" y="713898"/>
                  </a:lnTo>
                  <a:lnTo>
                    <a:pt x="771119" y="679947"/>
                  </a:lnTo>
                  <a:lnTo>
                    <a:pt x="795189" y="643240"/>
                  </a:lnTo>
                  <a:lnTo>
                    <a:pt x="815465" y="604037"/>
                  </a:lnTo>
                  <a:lnTo>
                    <a:pt x="831689" y="562599"/>
                  </a:lnTo>
                  <a:lnTo>
                    <a:pt x="843599" y="519187"/>
                  </a:lnTo>
                  <a:lnTo>
                    <a:pt x="850936" y="474061"/>
                  </a:lnTo>
                  <a:lnTo>
                    <a:pt x="853440" y="427482"/>
                  </a:lnTo>
                  <a:lnTo>
                    <a:pt x="850936" y="380902"/>
                  </a:lnTo>
                  <a:lnTo>
                    <a:pt x="843599" y="335776"/>
                  </a:lnTo>
                  <a:lnTo>
                    <a:pt x="831689" y="292364"/>
                  </a:lnTo>
                  <a:lnTo>
                    <a:pt x="815465" y="250926"/>
                  </a:lnTo>
                  <a:lnTo>
                    <a:pt x="795189" y="211723"/>
                  </a:lnTo>
                  <a:lnTo>
                    <a:pt x="771119" y="175016"/>
                  </a:lnTo>
                  <a:lnTo>
                    <a:pt x="743516" y="141065"/>
                  </a:lnTo>
                  <a:lnTo>
                    <a:pt x="712641" y="110133"/>
                  </a:lnTo>
                  <a:lnTo>
                    <a:pt x="678753" y="82478"/>
                  </a:lnTo>
                  <a:lnTo>
                    <a:pt x="642111" y="58363"/>
                  </a:lnTo>
                  <a:lnTo>
                    <a:pt x="602978" y="38048"/>
                  </a:lnTo>
                  <a:lnTo>
                    <a:pt x="561612" y="21793"/>
                  </a:lnTo>
                  <a:lnTo>
                    <a:pt x="518273" y="9859"/>
                  </a:lnTo>
                  <a:lnTo>
                    <a:pt x="473222" y="2508"/>
                  </a:lnTo>
                  <a:lnTo>
                    <a:pt x="426719" y="0"/>
                  </a:lnTo>
                  <a:close/>
                </a:path>
              </a:pathLst>
            </a:custGeom>
            <a:solidFill>
              <a:srgbClr val="777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40" y="1744980"/>
              <a:ext cx="758952" cy="75742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76884" y="2935223"/>
            <a:ext cx="12684760" cy="3792220"/>
          </a:xfrm>
          <a:custGeom>
            <a:avLst/>
            <a:gdLst/>
            <a:ahLst/>
            <a:cxnLst/>
            <a:rect l="l" t="t" r="r" b="b"/>
            <a:pathLst>
              <a:path w="12684760" h="3792220">
                <a:moveTo>
                  <a:pt x="12684252" y="0"/>
                </a:moveTo>
                <a:lnTo>
                  <a:pt x="0" y="0"/>
                </a:lnTo>
                <a:lnTo>
                  <a:pt x="0" y="822960"/>
                </a:lnTo>
                <a:lnTo>
                  <a:pt x="0" y="3791712"/>
                </a:lnTo>
                <a:lnTo>
                  <a:pt x="12684252" y="3791712"/>
                </a:lnTo>
                <a:lnTo>
                  <a:pt x="12684252" y="822960"/>
                </a:lnTo>
                <a:lnTo>
                  <a:pt x="12684252" y="0"/>
                </a:lnTo>
                <a:close/>
              </a:path>
            </a:pathLst>
          </a:custGeom>
          <a:solidFill>
            <a:srgbClr val="777EF7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353" y="3923182"/>
            <a:ext cx="4771390" cy="204735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4"/>
              </a:spcBef>
            </a:pP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Surviving</a:t>
            </a:r>
            <a:r>
              <a:rPr lang="en-US" sz="1600" b="1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Spouse</a:t>
            </a:r>
            <a:r>
              <a:rPr lang="en-US" sz="1600" b="1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RMD</a:t>
            </a:r>
            <a:r>
              <a:rPr lang="en-US"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lang="en-US" sz="1600" b="1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i="1" spc="-10" dirty="0">
                <a:solidFill>
                  <a:srgbClr val="4E5052"/>
                </a:solidFill>
                <a:latin typeface="Arial"/>
                <a:cs typeface="Arial"/>
              </a:rPr>
              <a:t>Required</a:t>
            </a:r>
            <a:endParaRPr lang="en-US" sz="1600" dirty="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0"/>
              </a:spcBef>
              <a:buChar char="•"/>
              <a:tabLst>
                <a:tab pos="286385" algn="l"/>
                <a:tab pos="287020" algn="l"/>
              </a:tabLst>
            </a:pP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Spouse</a:t>
            </a:r>
            <a:r>
              <a:rPr lang="en-US"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treated</a:t>
            </a:r>
            <a:r>
              <a:rPr lang="en-US"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as</a:t>
            </a:r>
            <a:r>
              <a:rPr lang="en-US"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4E5052"/>
                </a:solidFill>
                <a:latin typeface="Arial"/>
                <a:cs typeface="Arial"/>
              </a:rPr>
              <a:t>employee</a:t>
            </a:r>
            <a:endParaRPr lang="en-US" sz="1600" dirty="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86385" algn="l"/>
                <a:tab pos="287020" algn="l"/>
              </a:tabLst>
            </a:pP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Aligns</a:t>
            </a:r>
            <a:r>
              <a:rPr lang="en-US"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with</a:t>
            </a:r>
            <a:r>
              <a:rPr lang="en-US"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IRA</a:t>
            </a:r>
            <a:r>
              <a:rPr lang="en-US"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4E5052"/>
                </a:solidFill>
                <a:latin typeface="Arial"/>
                <a:cs typeface="Arial"/>
              </a:rPr>
              <a:t>treatment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600" b="1">
              <a:solidFill>
                <a:srgbClr val="4E5052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600" b="1">
                <a:solidFill>
                  <a:srgbClr val="4E5052"/>
                </a:solidFill>
                <a:latin typeface="Arial"/>
                <a:cs typeface="Arial"/>
              </a:rPr>
              <a:t>Mandatory</a:t>
            </a:r>
            <a:r>
              <a:rPr lang="en-US" sz="1600" b="1" spc="-15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spc="-20" dirty="0">
                <a:solidFill>
                  <a:srgbClr val="4E5052"/>
                </a:solidFill>
                <a:latin typeface="Arial"/>
                <a:cs typeface="Arial"/>
              </a:rPr>
              <a:t>cash-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outs</a:t>
            </a:r>
            <a:r>
              <a:rPr lang="en-US" sz="1600" b="1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lang="en-US" sz="1600" b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i="1" spc="-10" dirty="0">
                <a:solidFill>
                  <a:srgbClr val="4E5052"/>
                </a:solidFill>
                <a:latin typeface="Arial"/>
                <a:cs typeface="Arial"/>
              </a:rPr>
              <a:t>Required</a:t>
            </a:r>
            <a:endParaRPr lang="en-US" sz="1600" dirty="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86385" algn="l"/>
                <a:tab pos="287020" algn="l"/>
              </a:tabLst>
            </a:pP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Increases</a:t>
            </a:r>
            <a:r>
              <a:rPr lang="en-US"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IVD</a:t>
            </a:r>
            <a:r>
              <a:rPr lang="en-US"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threshold</a:t>
            </a:r>
            <a:r>
              <a:rPr lang="en-US"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lang="en-US"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4E5052"/>
                </a:solidFill>
                <a:latin typeface="Arial"/>
                <a:cs typeface="Arial"/>
              </a:rPr>
              <a:t>$7,000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E5052"/>
              </a:buClr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1254252" y="3169666"/>
            <a:ext cx="6731000" cy="33759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Changes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E5052"/>
                </a:solidFill>
                <a:latin typeface="Arial"/>
                <a:cs typeface="Arial"/>
              </a:rPr>
              <a:t>202</a:t>
            </a:r>
            <a:r>
              <a:rPr lang="en-US" sz="2000" b="1" spc="-20" dirty="0">
                <a:solidFill>
                  <a:srgbClr val="4E5052"/>
                </a:solidFill>
                <a:latin typeface="Arial"/>
                <a:cs typeface="Arial"/>
              </a:rPr>
              <a:t>4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Domestic</a:t>
            </a:r>
            <a:r>
              <a:rPr lang="en-US" sz="1600" b="1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Abuse</a:t>
            </a:r>
            <a:r>
              <a:rPr lang="en-US" sz="1600" b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Distributions</a:t>
            </a:r>
            <a:r>
              <a:rPr lang="en-US" sz="1600" b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lang="en-US" sz="1600" b="1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</a:t>
            </a:r>
            <a:endParaRPr lang="en-US" sz="1600" dirty="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86385" algn="l"/>
                <a:tab pos="287020" algn="l"/>
              </a:tabLst>
            </a:pP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Distributions</a:t>
            </a:r>
            <a:r>
              <a:rPr lang="en-US"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lang="en-US"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$10,000</a:t>
            </a:r>
            <a:r>
              <a:rPr lang="en-US"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or</a:t>
            </a:r>
            <a:r>
              <a:rPr lang="en-US"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50%</a:t>
            </a:r>
            <a:r>
              <a:rPr lang="en-US"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lang="en-US"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4E5052"/>
                </a:solidFill>
                <a:latin typeface="Arial"/>
                <a:cs typeface="Arial"/>
              </a:rPr>
              <a:t>participant’s</a:t>
            </a:r>
            <a:r>
              <a:rPr lang="en-US"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4E5052"/>
                </a:solidFill>
                <a:latin typeface="Arial"/>
                <a:cs typeface="Arial"/>
              </a:rPr>
              <a:t>account</a:t>
            </a:r>
            <a:endParaRPr lang="en-US" sz="1600" dirty="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86385" algn="l"/>
                <a:tab pos="287020" algn="l"/>
              </a:tabLst>
            </a:pP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Not</a:t>
            </a:r>
            <a:r>
              <a:rPr lang="en-US"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subject</a:t>
            </a:r>
            <a:r>
              <a:rPr lang="en-US"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lang="en-US"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10%</a:t>
            </a:r>
            <a:r>
              <a:rPr lang="en-US"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tax</a:t>
            </a:r>
            <a:r>
              <a:rPr lang="en-US"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on</a:t>
            </a:r>
            <a:r>
              <a:rPr lang="en-US"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early</a:t>
            </a:r>
            <a:r>
              <a:rPr lang="en-US"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4E5052"/>
                </a:solidFill>
                <a:latin typeface="Arial"/>
                <a:cs typeface="Arial"/>
              </a:rPr>
              <a:t>distributions</a:t>
            </a:r>
            <a:endParaRPr lang="en-US" sz="1600" dirty="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86385" algn="l"/>
                <a:tab pos="287020" algn="l"/>
              </a:tabLst>
            </a:pP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Participant</a:t>
            </a:r>
            <a:r>
              <a:rPr lang="en-US"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can</a:t>
            </a:r>
            <a:r>
              <a:rPr lang="en-US"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repay</a:t>
            </a:r>
            <a:r>
              <a:rPr lang="en-US"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over</a:t>
            </a:r>
            <a:r>
              <a:rPr lang="en-US"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3</a:t>
            </a:r>
            <a:r>
              <a:rPr lang="en-US"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spc="-20" dirty="0">
                <a:solidFill>
                  <a:srgbClr val="4E5052"/>
                </a:solidFill>
                <a:latin typeface="Arial"/>
                <a:cs typeface="Arial"/>
              </a:rPr>
              <a:t>years</a:t>
            </a:r>
            <a:endParaRPr lang="en-US" sz="1600" dirty="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86385" algn="l"/>
                <a:tab pos="287020" algn="l"/>
              </a:tabLst>
            </a:pPr>
            <a:r>
              <a:rPr lang="en-US" sz="1600" spc="-10" dirty="0">
                <a:solidFill>
                  <a:srgbClr val="4E5052"/>
                </a:solidFill>
                <a:latin typeface="Arial"/>
                <a:cs typeface="Arial"/>
              </a:rPr>
              <a:t>Self-certification</a:t>
            </a:r>
            <a:r>
              <a:rPr lang="en-US"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lang="en-US"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domestic</a:t>
            </a:r>
            <a:r>
              <a:rPr lang="en-US"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4E5052"/>
                </a:solidFill>
                <a:latin typeface="Arial"/>
                <a:cs typeface="Arial"/>
              </a:rPr>
              <a:t>abuse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E5052"/>
              </a:buClr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Elimination</a:t>
            </a:r>
            <a:r>
              <a:rPr lang="en-US" sz="1600" b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lang="en-US"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spc="-10" dirty="0">
                <a:solidFill>
                  <a:srgbClr val="4E5052"/>
                </a:solidFill>
                <a:latin typeface="Arial"/>
                <a:cs typeface="Arial"/>
              </a:rPr>
              <a:t>Pre-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Death</a:t>
            </a:r>
            <a:r>
              <a:rPr lang="en-US" sz="1600" b="1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RMD</a:t>
            </a:r>
            <a:r>
              <a:rPr lang="en-US" sz="1600" b="1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from</a:t>
            </a:r>
            <a:r>
              <a:rPr lang="en-US"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Designated</a:t>
            </a:r>
            <a:r>
              <a:rPr lang="en-US"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Roth</a:t>
            </a:r>
            <a:r>
              <a:rPr lang="en-US" sz="1600" b="1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4E5052"/>
                </a:solidFill>
                <a:latin typeface="Arial"/>
                <a:cs typeface="Arial"/>
              </a:rPr>
              <a:t>Accounts</a:t>
            </a:r>
            <a:r>
              <a:rPr lang="en-US" sz="1600" b="1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spc="-50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lang="en-US" sz="1600" b="1" i="1" dirty="0">
                <a:solidFill>
                  <a:srgbClr val="4E5052"/>
                </a:solidFill>
                <a:latin typeface="Arial"/>
                <a:cs typeface="Arial"/>
              </a:rPr>
              <a:t>Required</a:t>
            </a:r>
            <a:r>
              <a:rPr lang="en-US" sz="1600" b="1" i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lang="en-US" sz="1600" b="1" i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4E5052"/>
                </a:solidFill>
                <a:latin typeface="Arial"/>
                <a:cs typeface="Arial"/>
              </a:rPr>
              <a:t>plans</a:t>
            </a:r>
            <a:r>
              <a:rPr lang="en-US" sz="1600" b="1" i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4E5052"/>
                </a:solidFill>
                <a:latin typeface="Arial"/>
                <a:cs typeface="Arial"/>
              </a:rPr>
              <a:t>with</a:t>
            </a:r>
            <a:r>
              <a:rPr lang="en-US" sz="1600" b="1" i="1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i="1" dirty="0">
                <a:solidFill>
                  <a:srgbClr val="4E5052"/>
                </a:solidFill>
                <a:latin typeface="Arial"/>
                <a:cs typeface="Arial"/>
              </a:rPr>
              <a:t>Roth</a:t>
            </a:r>
            <a:r>
              <a:rPr lang="en-US" sz="1600" b="1" i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b="1" i="1" spc="-10" dirty="0">
                <a:solidFill>
                  <a:srgbClr val="4E5052"/>
                </a:solidFill>
                <a:latin typeface="Arial"/>
                <a:cs typeface="Arial"/>
              </a:rPr>
              <a:t>accounts</a:t>
            </a:r>
            <a:endParaRPr lang="en-US" sz="1600" dirty="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86385" algn="l"/>
                <a:tab pos="287020" algn="l"/>
              </a:tabLst>
            </a:pP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Aligns</a:t>
            </a:r>
            <a:r>
              <a:rPr lang="en-US"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with</a:t>
            </a:r>
            <a:r>
              <a:rPr lang="en-US"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treatment</a:t>
            </a:r>
            <a:r>
              <a:rPr lang="en-US" sz="1600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lang="en-US"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4E5052"/>
                </a:solidFill>
                <a:latin typeface="Arial"/>
                <a:cs typeface="Arial"/>
              </a:rPr>
              <a:t>Roth</a:t>
            </a:r>
            <a:r>
              <a:rPr lang="en-US"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lang="en-US" sz="1600" spc="-20" dirty="0">
                <a:solidFill>
                  <a:srgbClr val="4E5052"/>
                </a:solidFill>
                <a:latin typeface="Arial"/>
                <a:cs typeface="Arial"/>
              </a:rPr>
              <a:t>IRAs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65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solidFill>
                  <a:srgbClr val="4E5052"/>
                </a:solidFill>
              </a:rPr>
              <a:t>Plan</a:t>
            </a:r>
            <a:r>
              <a:rPr sz="3350" spc="-15" dirty="0">
                <a:solidFill>
                  <a:srgbClr val="4E5052"/>
                </a:solidFill>
              </a:rPr>
              <a:t> </a:t>
            </a:r>
            <a:r>
              <a:rPr sz="3350" spc="-10" dirty="0">
                <a:solidFill>
                  <a:srgbClr val="4E5052"/>
                </a:solidFill>
              </a:rPr>
              <a:t>Administration</a:t>
            </a:r>
            <a:endParaRPr sz="3350" dirty="0"/>
          </a:p>
        </p:txBody>
      </p:sp>
      <p:sp>
        <p:nvSpPr>
          <p:cNvPr id="3" name="object 3"/>
          <p:cNvSpPr txBox="1"/>
          <p:nvPr/>
        </p:nvSpPr>
        <p:spPr>
          <a:xfrm>
            <a:off x="7350252" y="2935223"/>
            <a:ext cx="6179820" cy="3819525"/>
          </a:xfrm>
          <a:prstGeom prst="rect">
            <a:avLst/>
          </a:prstGeom>
          <a:solidFill>
            <a:srgbClr val="2E83C5">
              <a:alpha val="25489"/>
            </a:srgbClr>
          </a:solidFill>
        </p:spPr>
        <p:txBody>
          <a:bodyPr vert="horz" wrap="square" lIns="0" tIns="23495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850"/>
              </a:spcBef>
            </a:pP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Later</a:t>
            </a:r>
            <a:r>
              <a:rPr sz="2000" b="1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E5052"/>
                </a:solidFill>
                <a:latin typeface="Arial"/>
                <a:cs typeface="Arial"/>
              </a:rPr>
              <a:t>changes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306070">
              <a:lnSpc>
                <a:spcPct val="100000"/>
              </a:lnSpc>
              <a:spcBef>
                <a:spcPts val="1945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Revision</a:t>
            </a:r>
            <a:r>
              <a:rPr sz="1600" b="1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b="1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EPCRS</a:t>
            </a:r>
            <a:endParaRPr sz="1600" dirty="0">
              <a:latin typeface="Arial"/>
              <a:cs typeface="Arial"/>
            </a:endParaRPr>
          </a:p>
          <a:p>
            <a:pPr marL="593090" indent="-287655">
              <a:lnSpc>
                <a:spcPct val="100000"/>
              </a:lnSpc>
              <a:spcBef>
                <a:spcPts val="384"/>
              </a:spcBef>
              <a:buChar char="•"/>
              <a:tabLst>
                <a:tab pos="593090" algn="l"/>
                <a:tab pos="593725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Allows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most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loan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error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corrected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through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SCP</a:t>
            </a:r>
            <a:endParaRPr sz="1600" dirty="0">
              <a:latin typeface="Arial"/>
              <a:cs typeface="Arial"/>
            </a:endParaRPr>
          </a:p>
          <a:p>
            <a:pPr marL="593090" indent="-287655">
              <a:lnSpc>
                <a:spcPct val="100000"/>
              </a:lnSpc>
              <a:spcBef>
                <a:spcPts val="380"/>
              </a:spcBef>
              <a:buChar char="•"/>
              <a:tabLst>
                <a:tab pos="593090" algn="l"/>
                <a:tab pos="593725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EPCRS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updated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end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2025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E5052"/>
              </a:buClr>
              <a:buFont typeface="Arial"/>
              <a:buChar char="•"/>
            </a:pPr>
            <a:endParaRPr sz="2300" dirty="0">
              <a:latin typeface="Arial"/>
              <a:cs typeface="Arial"/>
            </a:endParaRPr>
          </a:p>
          <a:p>
            <a:pPr marL="306070">
              <a:lnSpc>
                <a:spcPct val="100000"/>
              </a:lnSpc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Missing</a:t>
            </a:r>
            <a:r>
              <a:rPr sz="1600" b="1" spc="-9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Participant/Employer</a:t>
            </a:r>
            <a:r>
              <a:rPr sz="1600" b="1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Database</a:t>
            </a:r>
            <a:endParaRPr sz="1600" dirty="0">
              <a:latin typeface="Arial"/>
              <a:cs typeface="Arial"/>
            </a:endParaRPr>
          </a:p>
          <a:p>
            <a:pPr marL="593090" indent="-287655">
              <a:lnSpc>
                <a:spcPct val="100000"/>
              </a:lnSpc>
              <a:spcBef>
                <a:spcPts val="385"/>
              </a:spcBef>
              <a:buChar char="•"/>
              <a:tabLst>
                <a:tab pos="593090" algn="l"/>
                <a:tab pos="593725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DOL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create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national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database</a:t>
            </a:r>
            <a:endParaRPr sz="1600" dirty="0">
              <a:latin typeface="Arial"/>
              <a:cs typeface="Arial"/>
            </a:endParaRPr>
          </a:p>
          <a:p>
            <a:pPr marL="593090" indent="-287655">
              <a:lnSpc>
                <a:spcPct val="100000"/>
              </a:lnSpc>
              <a:spcBef>
                <a:spcPts val="385"/>
              </a:spcBef>
              <a:buChar char="•"/>
              <a:tabLst>
                <a:tab pos="593090" algn="l"/>
                <a:tab pos="593725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Searchable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“lost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and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found”</a:t>
            </a:r>
            <a:endParaRPr sz="1600" dirty="0">
              <a:latin typeface="Arial"/>
              <a:cs typeface="Arial"/>
            </a:endParaRPr>
          </a:p>
          <a:p>
            <a:pPr marL="593090" indent="-287655">
              <a:lnSpc>
                <a:spcPct val="100000"/>
              </a:lnSpc>
              <a:spcBef>
                <a:spcPts val="385"/>
              </a:spcBef>
              <a:buChar char="•"/>
              <a:tabLst>
                <a:tab pos="593090" algn="l"/>
                <a:tab pos="593725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Database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created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no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later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than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2025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452" y="2935223"/>
            <a:ext cx="6179820" cy="3819525"/>
          </a:xfrm>
          <a:prstGeom prst="rect">
            <a:avLst/>
          </a:prstGeom>
          <a:solidFill>
            <a:srgbClr val="2E83C5">
              <a:alpha val="25489"/>
            </a:srgbClr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Changes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E5052"/>
                </a:solidFill>
                <a:latin typeface="Arial"/>
                <a:cs typeface="Arial"/>
              </a:rPr>
              <a:t>2023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 marL="307340">
              <a:lnSpc>
                <a:spcPct val="100000"/>
              </a:lnSpc>
              <a:spcBef>
                <a:spcPts val="1745"/>
              </a:spcBef>
            </a:pP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Self-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Certification</a:t>
            </a:r>
            <a:r>
              <a:rPr sz="16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all</a:t>
            </a:r>
            <a:r>
              <a:rPr sz="1600" b="1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Hardship</a:t>
            </a:r>
            <a:r>
              <a:rPr sz="1600" b="1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Distributions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endParaRPr sz="1600" dirty="0">
              <a:latin typeface="Arial"/>
              <a:cs typeface="Arial"/>
            </a:endParaRPr>
          </a:p>
          <a:p>
            <a:pPr marL="307340">
              <a:lnSpc>
                <a:spcPct val="100000"/>
              </a:lnSpc>
              <a:spcBef>
                <a:spcPts val="385"/>
              </a:spcBef>
            </a:pP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307340">
              <a:lnSpc>
                <a:spcPct val="100000"/>
              </a:lnSpc>
              <a:spcBef>
                <a:spcPts val="1090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Recoupment</a:t>
            </a:r>
            <a:r>
              <a:rPr sz="1600" b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b="1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Overpayments</a:t>
            </a:r>
            <a:r>
              <a:rPr sz="1600" b="1" spc="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</a:t>
            </a:r>
            <a:endParaRPr sz="1600" dirty="0">
              <a:latin typeface="Arial"/>
              <a:cs typeface="Arial"/>
            </a:endParaRPr>
          </a:p>
          <a:p>
            <a:pPr marL="593725" indent="-286385">
              <a:lnSpc>
                <a:spcPct val="100000"/>
              </a:lnSpc>
              <a:spcBef>
                <a:spcPts val="384"/>
              </a:spcBef>
              <a:buChar char="•"/>
              <a:tabLst>
                <a:tab pos="593725" algn="l"/>
                <a:tab pos="59436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fiduciaries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have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discretion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recover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overpayments</a:t>
            </a:r>
            <a:endParaRPr sz="1600" dirty="0">
              <a:latin typeface="Arial"/>
              <a:cs typeface="Arial"/>
            </a:endParaRPr>
          </a:p>
          <a:p>
            <a:pPr marL="593725" indent="-286385">
              <a:lnSpc>
                <a:spcPct val="100000"/>
              </a:lnSpc>
              <a:spcBef>
                <a:spcPts val="380"/>
              </a:spcBef>
              <a:buChar char="•"/>
              <a:tabLst>
                <a:tab pos="593725" algn="l"/>
                <a:tab pos="59436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Rollovers</a:t>
            </a:r>
            <a:r>
              <a:rPr sz="1600" spc="-8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overpayments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remain</a:t>
            </a:r>
            <a:r>
              <a:rPr sz="1600" spc="-7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valid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9452" y="1665732"/>
            <a:ext cx="853440" cy="855344"/>
            <a:chOff x="949452" y="1665732"/>
            <a:chExt cx="853440" cy="855344"/>
          </a:xfrm>
        </p:grpSpPr>
        <p:sp>
          <p:nvSpPr>
            <p:cNvPr id="6" name="object 6"/>
            <p:cNvSpPr/>
            <p:nvPr/>
          </p:nvSpPr>
          <p:spPr>
            <a:xfrm>
              <a:off x="949452" y="1665732"/>
              <a:ext cx="853440" cy="855344"/>
            </a:xfrm>
            <a:custGeom>
              <a:avLst/>
              <a:gdLst/>
              <a:ahLst/>
              <a:cxnLst/>
              <a:rect l="l" t="t" r="r" b="b"/>
              <a:pathLst>
                <a:path w="853439" h="855344">
                  <a:moveTo>
                    <a:pt x="426719" y="0"/>
                  </a:moveTo>
                  <a:lnTo>
                    <a:pt x="380223" y="2508"/>
                  </a:lnTo>
                  <a:lnTo>
                    <a:pt x="335177" y="9859"/>
                  </a:lnTo>
                  <a:lnTo>
                    <a:pt x="291842" y="21793"/>
                  </a:lnTo>
                  <a:lnTo>
                    <a:pt x="250478" y="38048"/>
                  </a:lnTo>
                  <a:lnTo>
                    <a:pt x="211344" y="58363"/>
                  </a:lnTo>
                  <a:lnTo>
                    <a:pt x="174703" y="82478"/>
                  </a:lnTo>
                  <a:lnTo>
                    <a:pt x="140813" y="110133"/>
                  </a:lnTo>
                  <a:lnTo>
                    <a:pt x="109936" y="141065"/>
                  </a:lnTo>
                  <a:lnTo>
                    <a:pt x="82331" y="175016"/>
                  </a:lnTo>
                  <a:lnTo>
                    <a:pt x="58259" y="211723"/>
                  </a:lnTo>
                  <a:lnTo>
                    <a:pt x="37979" y="250926"/>
                  </a:lnTo>
                  <a:lnTo>
                    <a:pt x="21754" y="292364"/>
                  </a:lnTo>
                  <a:lnTo>
                    <a:pt x="9842" y="335776"/>
                  </a:lnTo>
                  <a:lnTo>
                    <a:pt x="2503" y="380902"/>
                  </a:lnTo>
                  <a:lnTo>
                    <a:pt x="0" y="427482"/>
                  </a:lnTo>
                  <a:lnTo>
                    <a:pt x="2503" y="474061"/>
                  </a:lnTo>
                  <a:lnTo>
                    <a:pt x="9842" y="519187"/>
                  </a:lnTo>
                  <a:lnTo>
                    <a:pt x="21754" y="562599"/>
                  </a:lnTo>
                  <a:lnTo>
                    <a:pt x="37979" y="604037"/>
                  </a:lnTo>
                  <a:lnTo>
                    <a:pt x="58259" y="643240"/>
                  </a:lnTo>
                  <a:lnTo>
                    <a:pt x="82331" y="679947"/>
                  </a:lnTo>
                  <a:lnTo>
                    <a:pt x="109936" y="713898"/>
                  </a:lnTo>
                  <a:lnTo>
                    <a:pt x="140813" y="744830"/>
                  </a:lnTo>
                  <a:lnTo>
                    <a:pt x="174703" y="772485"/>
                  </a:lnTo>
                  <a:lnTo>
                    <a:pt x="211344" y="796600"/>
                  </a:lnTo>
                  <a:lnTo>
                    <a:pt x="250478" y="816915"/>
                  </a:lnTo>
                  <a:lnTo>
                    <a:pt x="291842" y="833170"/>
                  </a:lnTo>
                  <a:lnTo>
                    <a:pt x="335177" y="845104"/>
                  </a:lnTo>
                  <a:lnTo>
                    <a:pt x="380223" y="852455"/>
                  </a:lnTo>
                  <a:lnTo>
                    <a:pt x="426719" y="854964"/>
                  </a:lnTo>
                  <a:lnTo>
                    <a:pt x="473222" y="852455"/>
                  </a:lnTo>
                  <a:lnTo>
                    <a:pt x="518273" y="845104"/>
                  </a:lnTo>
                  <a:lnTo>
                    <a:pt x="561612" y="833170"/>
                  </a:lnTo>
                  <a:lnTo>
                    <a:pt x="602978" y="816915"/>
                  </a:lnTo>
                  <a:lnTo>
                    <a:pt x="642111" y="796600"/>
                  </a:lnTo>
                  <a:lnTo>
                    <a:pt x="678753" y="772485"/>
                  </a:lnTo>
                  <a:lnTo>
                    <a:pt x="712641" y="744830"/>
                  </a:lnTo>
                  <a:lnTo>
                    <a:pt x="743516" y="713898"/>
                  </a:lnTo>
                  <a:lnTo>
                    <a:pt x="771119" y="679947"/>
                  </a:lnTo>
                  <a:lnTo>
                    <a:pt x="795189" y="643240"/>
                  </a:lnTo>
                  <a:lnTo>
                    <a:pt x="815465" y="604037"/>
                  </a:lnTo>
                  <a:lnTo>
                    <a:pt x="831689" y="562599"/>
                  </a:lnTo>
                  <a:lnTo>
                    <a:pt x="843599" y="519187"/>
                  </a:lnTo>
                  <a:lnTo>
                    <a:pt x="850936" y="474061"/>
                  </a:lnTo>
                  <a:lnTo>
                    <a:pt x="853440" y="427482"/>
                  </a:lnTo>
                  <a:lnTo>
                    <a:pt x="850936" y="380902"/>
                  </a:lnTo>
                  <a:lnTo>
                    <a:pt x="843599" y="335776"/>
                  </a:lnTo>
                  <a:lnTo>
                    <a:pt x="831689" y="292364"/>
                  </a:lnTo>
                  <a:lnTo>
                    <a:pt x="815465" y="250926"/>
                  </a:lnTo>
                  <a:lnTo>
                    <a:pt x="795189" y="211723"/>
                  </a:lnTo>
                  <a:lnTo>
                    <a:pt x="771119" y="175016"/>
                  </a:lnTo>
                  <a:lnTo>
                    <a:pt x="743516" y="141065"/>
                  </a:lnTo>
                  <a:lnTo>
                    <a:pt x="712641" y="110133"/>
                  </a:lnTo>
                  <a:lnTo>
                    <a:pt x="678753" y="82478"/>
                  </a:lnTo>
                  <a:lnTo>
                    <a:pt x="642111" y="58363"/>
                  </a:lnTo>
                  <a:lnTo>
                    <a:pt x="602978" y="38048"/>
                  </a:lnTo>
                  <a:lnTo>
                    <a:pt x="561612" y="21793"/>
                  </a:lnTo>
                  <a:lnTo>
                    <a:pt x="518273" y="9859"/>
                  </a:lnTo>
                  <a:lnTo>
                    <a:pt x="473222" y="2508"/>
                  </a:lnTo>
                  <a:lnTo>
                    <a:pt x="426719" y="0"/>
                  </a:lnTo>
                  <a:close/>
                </a:path>
              </a:pathLst>
            </a:custGeom>
            <a:solidFill>
              <a:srgbClr val="2E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604" y="1758696"/>
              <a:ext cx="707135" cy="7071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898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4E5052"/>
                </a:solidFill>
              </a:rPr>
              <a:t>What</a:t>
            </a:r>
            <a:r>
              <a:rPr sz="4000" spc="-110" dirty="0">
                <a:solidFill>
                  <a:srgbClr val="4E5052"/>
                </a:solidFill>
              </a:rPr>
              <a:t> </a:t>
            </a:r>
            <a:r>
              <a:rPr lang="en-US" sz="4000" dirty="0">
                <a:solidFill>
                  <a:srgbClr val="4E5052"/>
                </a:solidFill>
              </a:rPr>
              <a:t>you should expect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5867400" y="3035807"/>
            <a:ext cx="2895600" cy="3671570"/>
          </a:xfrm>
          <a:custGeom>
            <a:avLst/>
            <a:gdLst/>
            <a:ahLst/>
            <a:cxnLst/>
            <a:rect l="l" t="t" r="r" b="b"/>
            <a:pathLst>
              <a:path w="2895600" h="3671570">
                <a:moveTo>
                  <a:pt x="2895600" y="0"/>
                </a:moveTo>
                <a:lnTo>
                  <a:pt x="0" y="0"/>
                </a:lnTo>
                <a:lnTo>
                  <a:pt x="0" y="3671316"/>
                </a:lnTo>
                <a:lnTo>
                  <a:pt x="2895600" y="3671316"/>
                </a:lnTo>
                <a:lnTo>
                  <a:pt x="2895600" y="0"/>
                </a:lnTo>
                <a:close/>
              </a:path>
            </a:pathLst>
          </a:custGeom>
          <a:solidFill>
            <a:srgbClr val="FF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67400" y="3035807"/>
            <a:ext cx="2895600" cy="367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182370" marR="497205" indent="-67691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Amendments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SPDs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7507" y="3035807"/>
            <a:ext cx="2895600" cy="3671570"/>
          </a:xfrm>
          <a:custGeom>
            <a:avLst/>
            <a:gdLst/>
            <a:ahLst/>
            <a:cxnLst/>
            <a:rect l="l" t="t" r="r" b="b"/>
            <a:pathLst>
              <a:path w="2895600" h="3671570">
                <a:moveTo>
                  <a:pt x="2895600" y="0"/>
                </a:moveTo>
                <a:lnTo>
                  <a:pt x="0" y="0"/>
                </a:lnTo>
                <a:lnTo>
                  <a:pt x="0" y="3671316"/>
                </a:lnTo>
                <a:lnTo>
                  <a:pt x="2895600" y="3671316"/>
                </a:lnTo>
                <a:lnTo>
                  <a:pt x="2895600" y="0"/>
                </a:lnTo>
                <a:close/>
              </a:path>
            </a:pathLst>
          </a:custGeom>
          <a:solidFill>
            <a:srgbClr val="2E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507" y="3035807"/>
            <a:ext cx="2895600" cy="367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imes New Roman"/>
              <a:cs typeface="Times New Roman"/>
            </a:endParaRPr>
          </a:p>
          <a:p>
            <a:pPr marL="287655" marR="280670" indent="667385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Additional communications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FAQs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6543" y="3537203"/>
            <a:ext cx="1556003" cy="155600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717292" y="3035807"/>
            <a:ext cx="2895600" cy="3671570"/>
          </a:xfrm>
          <a:custGeom>
            <a:avLst/>
            <a:gdLst/>
            <a:ahLst/>
            <a:cxnLst/>
            <a:rect l="l" t="t" r="r" b="b"/>
            <a:pathLst>
              <a:path w="2895600" h="3671570">
                <a:moveTo>
                  <a:pt x="2895600" y="0"/>
                </a:moveTo>
                <a:lnTo>
                  <a:pt x="0" y="0"/>
                </a:lnTo>
                <a:lnTo>
                  <a:pt x="0" y="3671316"/>
                </a:lnTo>
                <a:lnTo>
                  <a:pt x="2895600" y="3671316"/>
                </a:lnTo>
                <a:lnTo>
                  <a:pt x="2895600" y="0"/>
                </a:lnTo>
                <a:close/>
              </a:path>
            </a:pathLst>
          </a:custGeom>
          <a:solidFill>
            <a:srgbClr val="46C3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17292" y="3035807"/>
            <a:ext cx="2895600" cy="367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495300" marR="452120" indent="32004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regulatory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guidance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2884" y="3439667"/>
            <a:ext cx="1840991" cy="184099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4808" y="3491484"/>
            <a:ext cx="1700784" cy="17007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905" y="1383233"/>
            <a:ext cx="11505564" cy="978395"/>
          </a:xfrm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110"/>
              </a:spcBef>
            </a:pPr>
            <a:r>
              <a:rPr lang="en-US" sz="3350" spc="-10" dirty="0">
                <a:solidFill>
                  <a:srgbClr val="4E5052"/>
                </a:solidFill>
              </a:rPr>
              <a:t>Fiduciary Plan Oversight</a:t>
            </a:r>
            <a:endParaRPr sz="3350" dirty="0"/>
          </a:p>
        </p:txBody>
      </p:sp>
      <p:sp>
        <p:nvSpPr>
          <p:cNvPr id="3" name="object 3"/>
          <p:cNvSpPr txBox="1"/>
          <p:nvPr/>
        </p:nvSpPr>
        <p:spPr>
          <a:xfrm>
            <a:off x="2028825" y="2556154"/>
            <a:ext cx="5839460" cy="45889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lvl="0" indent="-287020" defTabSz="91440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E5052"/>
                </a:solidFill>
                <a:effectLst/>
                <a:uLnTx/>
                <a:uFillTx/>
                <a:latin typeface="Arial"/>
                <a:cs typeface="Arial"/>
              </a:rPr>
              <a:t>What is a Fiduciary:</a:t>
            </a:r>
          </a:p>
          <a:p>
            <a:pPr marL="299085" marR="5080" lvl="0" indent="-287020" defTabSz="91440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  <a:tab pos="299720" algn="l"/>
              </a:tabLst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E50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065" marR="5080" lvl="0" defTabSz="91440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299085" algn="l"/>
                <a:tab pos="299720" algn="l"/>
              </a:tabLst>
              <a:defRPr/>
            </a:pPr>
            <a:r>
              <a:rPr lang="en-US" sz="1600" b="0" i="0" dirty="0">
                <a:solidFill>
                  <a:srgbClr val="4949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fiduciary is a person or entity with the discretionary authority to control and manage the operation and administration of a benefit plan covered by the Employee Retirement Income Security Act (ERISA). 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E505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 lvl="1" indent="-28702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4E505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5080" lvl="1" indent="-28702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5080" lvl="1" indent="-28702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Those that may be a 401(k) / 401(a) / 403(b) Plan Fiduciary:</a:t>
            </a:r>
          </a:p>
          <a:p>
            <a:pPr marL="299085" marR="5080" lvl="1" indent="-28702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065" marR="5080" lvl="1">
              <a:lnSpc>
                <a:spcPct val="13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US" sz="1600" dirty="0">
                <a:latin typeface="Arial"/>
                <a:cs typeface="Arial"/>
              </a:rPr>
              <a:t>Headmaster </a:t>
            </a:r>
          </a:p>
          <a:p>
            <a:pPr marL="12065" marR="5080" lvl="1">
              <a:lnSpc>
                <a:spcPct val="13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US" sz="1600" dirty="0">
                <a:latin typeface="Arial"/>
                <a:cs typeface="Arial"/>
              </a:rPr>
              <a:t>CFO </a:t>
            </a:r>
          </a:p>
          <a:p>
            <a:pPr marL="12065" marR="5080" lvl="1">
              <a:lnSpc>
                <a:spcPct val="13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US" sz="1600" dirty="0">
                <a:latin typeface="Arial"/>
                <a:cs typeface="Arial"/>
              </a:rPr>
              <a:t>Plan Committee </a:t>
            </a:r>
          </a:p>
          <a:p>
            <a:pPr marL="12065" marR="5080" lvl="1">
              <a:lnSpc>
                <a:spcPct val="13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US" sz="1600" dirty="0">
                <a:latin typeface="Arial"/>
                <a:cs typeface="Arial"/>
              </a:rPr>
              <a:t>Finance Committee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44150" y="3334892"/>
            <a:ext cx="9931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4E505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0975" y="1665732"/>
            <a:ext cx="853440" cy="855344"/>
            <a:chOff x="950975" y="1665732"/>
            <a:chExt cx="853440" cy="855344"/>
          </a:xfrm>
        </p:grpSpPr>
        <p:sp>
          <p:nvSpPr>
            <p:cNvPr id="29" name="object 29"/>
            <p:cNvSpPr/>
            <p:nvPr/>
          </p:nvSpPr>
          <p:spPr>
            <a:xfrm>
              <a:off x="950975" y="1665732"/>
              <a:ext cx="853440" cy="855344"/>
            </a:xfrm>
            <a:custGeom>
              <a:avLst/>
              <a:gdLst/>
              <a:ahLst/>
              <a:cxnLst/>
              <a:rect l="l" t="t" r="r" b="b"/>
              <a:pathLst>
                <a:path w="853439" h="855344">
                  <a:moveTo>
                    <a:pt x="426720" y="0"/>
                  </a:moveTo>
                  <a:lnTo>
                    <a:pt x="380223" y="2508"/>
                  </a:lnTo>
                  <a:lnTo>
                    <a:pt x="335177" y="9859"/>
                  </a:lnTo>
                  <a:lnTo>
                    <a:pt x="291842" y="21793"/>
                  </a:lnTo>
                  <a:lnTo>
                    <a:pt x="250478" y="38048"/>
                  </a:lnTo>
                  <a:lnTo>
                    <a:pt x="211344" y="58363"/>
                  </a:lnTo>
                  <a:lnTo>
                    <a:pt x="174703" y="82478"/>
                  </a:lnTo>
                  <a:lnTo>
                    <a:pt x="140813" y="110133"/>
                  </a:lnTo>
                  <a:lnTo>
                    <a:pt x="109936" y="141065"/>
                  </a:lnTo>
                  <a:lnTo>
                    <a:pt x="82331" y="175016"/>
                  </a:lnTo>
                  <a:lnTo>
                    <a:pt x="58259" y="211723"/>
                  </a:lnTo>
                  <a:lnTo>
                    <a:pt x="37979" y="250926"/>
                  </a:lnTo>
                  <a:lnTo>
                    <a:pt x="21754" y="292364"/>
                  </a:lnTo>
                  <a:lnTo>
                    <a:pt x="9842" y="335776"/>
                  </a:lnTo>
                  <a:lnTo>
                    <a:pt x="2503" y="380902"/>
                  </a:lnTo>
                  <a:lnTo>
                    <a:pt x="0" y="427482"/>
                  </a:lnTo>
                  <a:lnTo>
                    <a:pt x="2503" y="474061"/>
                  </a:lnTo>
                  <a:lnTo>
                    <a:pt x="9842" y="519187"/>
                  </a:lnTo>
                  <a:lnTo>
                    <a:pt x="21754" y="562599"/>
                  </a:lnTo>
                  <a:lnTo>
                    <a:pt x="37979" y="604037"/>
                  </a:lnTo>
                  <a:lnTo>
                    <a:pt x="58259" y="643240"/>
                  </a:lnTo>
                  <a:lnTo>
                    <a:pt x="82331" y="679947"/>
                  </a:lnTo>
                  <a:lnTo>
                    <a:pt x="109936" y="713898"/>
                  </a:lnTo>
                  <a:lnTo>
                    <a:pt x="140813" y="744830"/>
                  </a:lnTo>
                  <a:lnTo>
                    <a:pt x="174703" y="772485"/>
                  </a:lnTo>
                  <a:lnTo>
                    <a:pt x="211344" y="796600"/>
                  </a:lnTo>
                  <a:lnTo>
                    <a:pt x="250478" y="816915"/>
                  </a:lnTo>
                  <a:lnTo>
                    <a:pt x="291842" y="833170"/>
                  </a:lnTo>
                  <a:lnTo>
                    <a:pt x="335177" y="845104"/>
                  </a:lnTo>
                  <a:lnTo>
                    <a:pt x="380223" y="852455"/>
                  </a:lnTo>
                  <a:lnTo>
                    <a:pt x="426720" y="854964"/>
                  </a:lnTo>
                  <a:lnTo>
                    <a:pt x="473222" y="852455"/>
                  </a:lnTo>
                  <a:lnTo>
                    <a:pt x="518273" y="845104"/>
                  </a:lnTo>
                  <a:lnTo>
                    <a:pt x="561612" y="833170"/>
                  </a:lnTo>
                  <a:lnTo>
                    <a:pt x="602978" y="816915"/>
                  </a:lnTo>
                  <a:lnTo>
                    <a:pt x="642111" y="796600"/>
                  </a:lnTo>
                  <a:lnTo>
                    <a:pt x="678753" y="772485"/>
                  </a:lnTo>
                  <a:lnTo>
                    <a:pt x="712641" y="744830"/>
                  </a:lnTo>
                  <a:lnTo>
                    <a:pt x="743516" y="713898"/>
                  </a:lnTo>
                  <a:lnTo>
                    <a:pt x="771119" y="679947"/>
                  </a:lnTo>
                  <a:lnTo>
                    <a:pt x="795189" y="643240"/>
                  </a:lnTo>
                  <a:lnTo>
                    <a:pt x="815465" y="604037"/>
                  </a:lnTo>
                  <a:lnTo>
                    <a:pt x="831689" y="562599"/>
                  </a:lnTo>
                  <a:lnTo>
                    <a:pt x="843599" y="519187"/>
                  </a:lnTo>
                  <a:lnTo>
                    <a:pt x="850936" y="474061"/>
                  </a:lnTo>
                  <a:lnTo>
                    <a:pt x="853440" y="427482"/>
                  </a:lnTo>
                  <a:lnTo>
                    <a:pt x="850936" y="380902"/>
                  </a:lnTo>
                  <a:lnTo>
                    <a:pt x="843599" y="335776"/>
                  </a:lnTo>
                  <a:lnTo>
                    <a:pt x="831689" y="292364"/>
                  </a:lnTo>
                  <a:lnTo>
                    <a:pt x="815465" y="250926"/>
                  </a:lnTo>
                  <a:lnTo>
                    <a:pt x="795189" y="211723"/>
                  </a:lnTo>
                  <a:lnTo>
                    <a:pt x="771119" y="175016"/>
                  </a:lnTo>
                  <a:lnTo>
                    <a:pt x="743516" y="141065"/>
                  </a:lnTo>
                  <a:lnTo>
                    <a:pt x="712641" y="110133"/>
                  </a:lnTo>
                  <a:lnTo>
                    <a:pt x="678753" y="82478"/>
                  </a:lnTo>
                  <a:lnTo>
                    <a:pt x="642112" y="58363"/>
                  </a:lnTo>
                  <a:lnTo>
                    <a:pt x="602978" y="38048"/>
                  </a:lnTo>
                  <a:lnTo>
                    <a:pt x="561612" y="21793"/>
                  </a:lnTo>
                  <a:lnTo>
                    <a:pt x="518273" y="9859"/>
                  </a:lnTo>
                  <a:lnTo>
                    <a:pt x="473222" y="2508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46C3C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127" y="1740408"/>
              <a:ext cx="707135" cy="707136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ts val="1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50" b="0" i="0" u="none" strike="noStrike" kern="0" cap="none" spc="-2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</a:rPr>
              <a:pPr marL="38100" marR="0" lvl="0" indent="0" defTabSz="914400" eaLnBrk="1" fontAlgn="auto" latinLnBrk="0" hangingPunct="1">
                <a:lnSpc>
                  <a:spcPts val="16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50" b="0" i="0" u="none" strike="noStrike" kern="0" cap="none" spc="-25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7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905" y="1383233"/>
            <a:ext cx="11505564" cy="978395"/>
          </a:xfrm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10"/>
              </a:spcBef>
            </a:pPr>
            <a:r>
              <a:rPr lang="en-US" sz="3350" dirty="0">
                <a:solidFill>
                  <a:srgbClr val="4E5052"/>
                </a:solidFill>
              </a:rPr>
              <a:t>Investment Fiduciary</a:t>
            </a:r>
            <a:endParaRPr sz="3350" dirty="0"/>
          </a:p>
        </p:txBody>
      </p:sp>
      <p:sp>
        <p:nvSpPr>
          <p:cNvPr id="3" name="object 3"/>
          <p:cNvSpPr txBox="1"/>
          <p:nvPr/>
        </p:nvSpPr>
        <p:spPr>
          <a:xfrm>
            <a:off x="7350251" y="2935223"/>
            <a:ext cx="6935597" cy="4384534"/>
          </a:xfrm>
          <a:prstGeom prst="rect">
            <a:avLst/>
          </a:prstGeom>
          <a:solidFill>
            <a:srgbClr val="2E83C5">
              <a:alpha val="25489"/>
            </a:srgbClr>
          </a:solidFill>
        </p:spPr>
        <p:txBody>
          <a:bodyPr vert="horz" wrap="square" lIns="0" tIns="23495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850"/>
              </a:spcBef>
            </a:pPr>
            <a:r>
              <a:rPr lang="en-US" sz="2000" b="1" dirty="0">
                <a:solidFill>
                  <a:srgbClr val="4E5052"/>
                </a:solidFill>
                <a:latin typeface="Arial"/>
                <a:cs typeface="Arial"/>
              </a:rPr>
              <a:t>3(38) Investment Manager</a:t>
            </a:r>
          </a:p>
          <a:p>
            <a:pPr marL="304800">
              <a:lnSpc>
                <a:spcPct val="100000"/>
              </a:lnSpc>
              <a:spcBef>
                <a:spcPts val="1850"/>
              </a:spcBef>
            </a:pP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3(38) of ERISA applies to a fiduciary with discretionary controls of the plan's assets. This means that a 3(38) can select, monitor and replace investments for the plan.</a:t>
            </a:r>
          </a:p>
          <a:p>
            <a:pPr marL="304800">
              <a:lnSpc>
                <a:spcPct val="100000"/>
              </a:lnSpc>
              <a:spcBef>
                <a:spcPts val="1850"/>
              </a:spcBef>
            </a:pPr>
            <a:endParaRPr lang="en-US" sz="2000" b="0" i="0" dirty="0">
              <a:solidFill>
                <a:srgbClr val="4D51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53737"/>
                </a:solidFill>
                <a:effectLst/>
                <a:latin typeface="Lato" panose="020F0502020204030203" pitchFamily="34" charset="0"/>
              </a:rPr>
              <a:t>  Make decisions with fiduciary discretionary authority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53737"/>
                </a:solidFill>
                <a:effectLst/>
                <a:latin typeface="Lato" panose="020F0502020204030203" pitchFamily="34" charset="0"/>
              </a:rPr>
              <a:t>  </a:t>
            </a:r>
            <a:r>
              <a:rPr lang="en-US" sz="2000" dirty="0">
                <a:solidFill>
                  <a:srgbClr val="353737"/>
                </a:solidFill>
                <a:latin typeface="Lato" panose="020F0502020204030203" pitchFamily="34" charset="0"/>
              </a:rPr>
              <a:t>D</a:t>
            </a:r>
            <a:r>
              <a:rPr lang="en-US" sz="2000" b="0" i="0" dirty="0">
                <a:solidFill>
                  <a:srgbClr val="353737"/>
                </a:solidFill>
                <a:effectLst/>
                <a:latin typeface="Lato" panose="020F0502020204030203" pitchFamily="34" charset="0"/>
              </a:rPr>
              <a:t>iscretion in selecting, monitoring and replacing funds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53737"/>
                </a:solidFill>
                <a:effectLst/>
                <a:latin typeface="Lato" panose="020F0502020204030203" pitchFamily="34" charset="0"/>
              </a:rPr>
              <a:t>  Relieve the plan sponsor of fiduciary duties</a:t>
            </a:r>
          </a:p>
          <a:p>
            <a:pPr marL="304800">
              <a:lnSpc>
                <a:spcPct val="100000"/>
              </a:lnSpc>
              <a:spcBef>
                <a:spcPts val="1850"/>
              </a:spcBef>
            </a:pPr>
            <a:r>
              <a:rPr lang="en-US" sz="20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it for me”</a:t>
            </a:r>
            <a:endParaRPr lang="en-US"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452" y="2935223"/>
            <a:ext cx="6179820" cy="4921219"/>
          </a:xfrm>
          <a:prstGeom prst="rect">
            <a:avLst/>
          </a:prstGeom>
          <a:solidFill>
            <a:srgbClr val="2E83C5">
              <a:alpha val="25489"/>
            </a:srgbClr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lang="en-US" sz="2000" b="1" dirty="0">
                <a:solidFill>
                  <a:srgbClr val="4E5052"/>
                </a:solidFill>
                <a:latin typeface="Arial"/>
                <a:cs typeface="Arial"/>
              </a:rPr>
              <a:t>3(21) Investment Advisor</a:t>
            </a:r>
          </a:p>
          <a:p>
            <a:pPr marL="304800">
              <a:lnSpc>
                <a:spcPct val="100000"/>
              </a:lnSpc>
            </a:pPr>
            <a:endParaRPr lang="en-US" sz="2000" b="1" dirty="0">
              <a:solidFill>
                <a:srgbClr val="4E5052"/>
              </a:solidFill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lang="en-US" sz="2000" b="0" i="0" dirty="0">
                <a:solidFill>
                  <a:srgbClr val="3537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3(21) investment adviser is a co-fiduciary role, whereby an adviser provides advice to an employer with respect to funds on a 401(k) / 403(b) investment menu, and the employer retains the discretion to accept or reject the advice</a:t>
            </a:r>
          </a:p>
          <a:p>
            <a:pPr marL="304800">
              <a:lnSpc>
                <a:spcPct val="100000"/>
              </a:lnSpc>
            </a:pPr>
            <a:endParaRPr lang="en-US" sz="2000" dirty="0">
              <a:solidFill>
                <a:srgbClr val="35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53737"/>
                </a:solidFill>
                <a:effectLst/>
                <a:latin typeface="Lato" panose="020F0502020204030203" pitchFamily="34" charset="0"/>
              </a:rPr>
              <a:t>  Recommending investments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53737"/>
                </a:solidFill>
                <a:effectLst/>
                <a:latin typeface="Lato" panose="020F0502020204030203" pitchFamily="34" charset="0"/>
              </a:rPr>
              <a:t>  Monitoring investments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353737"/>
                </a:solidFill>
                <a:effectLst/>
                <a:latin typeface="Lato" panose="020F0502020204030203" pitchFamily="34" charset="0"/>
              </a:rPr>
              <a:t>  Suggesting replacements</a:t>
            </a:r>
          </a:p>
          <a:p>
            <a:pPr algn="l"/>
            <a:endParaRPr lang="en-US" sz="2000" b="0" i="0" dirty="0">
              <a:solidFill>
                <a:srgbClr val="4D51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00">
              <a:lnSpc>
                <a:spcPct val="100000"/>
              </a:lnSpc>
            </a:pPr>
            <a:endParaRPr lang="en-US" sz="2000" dirty="0">
              <a:solidFill>
                <a:srgbClr val="4D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800">
              <a:lnSpc>
                <a:spcPct val="100000"/>
              </a:lnSpc>
            </a:pPr>
            <a:r>
              <a:rPr lang="en-US" sz="2000" dirty="0">
                <a:solidFill>
                  <a:srgbClr val="4D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it with me”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latin typeface="Arial"/>
                <a:cs typeface="Arial"/>
              </a:rPr>
              <a:t>  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9452" y="1665732"/>
            <a:ext cx="853440" cy="855344"/>
            <a:chOff x="949452" y="1665732"/>
            <a:chExt cx="853440" cy="855344"/>
          </a:xfrm>
        </p:grpSpPr>
        <p:sp>
          <p:nvSpPr>
            <p:cNvPr id="6" name="object 6"/>
            <p:cNvSpPr/>
            <p:nvPr/>
          </p:nvSpPr>
          <p:spPr>
            <a:xfrm>
              <a:off x="949452" y="1665732"/>
              <a:ext cx="853440" cy="855344"/>
            </a:xfrm>
            <a:custGeom>
              <a:avLst/>
              <a:gdLst/>
              <a:ahLst/>
              <a:cxnLst/>
              <a:rect l="l" t="t" r="r" b="b"/>
              <a:pathLst>
                <a:path w="853439" h="855344">
                  <a:moveTo>
                    <a:pt x="426719" y="0"/>
                  </a:moveTo>
                  <a:lnTo>
                    <a:pt x="380223" y="2508"/>
                  </a:lnTo>
                  <a:lnTo>
                    <a:pt x="335177" y="9859"/>
                  </a:lnTo>
                  <a:lnTo>
                    <a:pt x="291842" y="21793"/>
                  </a:lnTo>
                  <a:lnTo>
                    <a:pt x="250478" y="38048"/>
                  </a:lnTo>
                  <a:lnTo>
                    <a:pt x="211344" y="58363"/>
                  </a:lnTo>
                  <a:lnTo>
                    <a:pt x="174703" y="82478"/>
                  </a:lnTo>
                  <a:lnTo>
                    <a:pt x="140813" y="110133"/>
                  </a:lnTo>
                  <a:lnTo>
                    <a:pt x="109936" y="141065"/>
                  </a:lnTo>
                  <a:lnTo>
                    <a:pt x="82331" y="175016"/>
                  </a:lnTo>
                  <a:lnTo>
                    <a:pt x="58259" y="211723"/>
                  </a:lnTo>
                  <a:lnTo>
                    <a:pt x="37979" y="250926"/>
                  </a:lnTo>
                  <a:lnTo>
                    <a:pt x="21754" y="292364"/>
                  </a:lnTo>
                  <a:lnTo>
                    <a:pt x="9842" y="335776"/>
                  </a:lnTo>
                  <a:lnTo>
                    <a:pt x="2503" y="380902"/>
                  </a:lnTo>
                  <a:lnTo>
                    <a:pt x="0" y="427482"/>
                  </a:lnTo>
                  <a:lnTo>
                    <a:pt x="2503" y="474061"/>
                  </a:lnTo>
                  <a:lnTo>
                    <a:pt x="9842" y="519187"/>
                  </a:lnTo>
                  <a:lnTo>
                    <a:pt x="21754" y="562599"/>
                  </a:lnTo>
                  <a:lnTo>
                    <a:pt x="37979" y="604037"/>
                  </a:lnTo>
                  <a:lnTo>
                    <a:pt x="58259" y="643240"/>
                  </a:lnTo>
                  <a:lnTo>
                    <a:pt x="82331" y="679947"/>
                  </a:lnTo>
                  <a:lnTo>
                    <a:pt x="109936" y="713898"/>
                  </a:lnTo>
                  <a:lnTo>
                    <a:pt x="140813" y="744830"/>
                  </a:lnTo>
                  <a:lnTo>
                    <a:pt x="174703" y="772485"/>
                  </a:lnTo>
                  <a:lnTo>
                    <a:pt x="211344" y="796600"/>
                  </a:lnTo>
                  <a:lnTo>
                    <a:pt x="250478" y="816915"/>
                  </a:lnTo>
                  <a:lnTo>
                    <a:pt x="291842" y="833170"/>
                  </a:lnTo>
                  <a:lnTo>
                    <a:pt x="335177" y="845104"/>
                  </a:lnTo>
                  <a:lnTo>
                    <a:pt x="380223" y="852455"/>
                  </a:lnTo>
                  <a:lnTo>
                    <a:pt x="426719" y="854964"/>
                  </a:lnTo>
                  <a:lnTo>
                    <a:pt x="473222" y="852455"/>
                  </a:lnTo>
                  <a:lnTo>
                    <a:pt x="518273" y="845104"/>
                  </a:lnTo>
                  <a:lnTo>
                    <a:pt x="561612" y="833170"/>
                  </a:lnTo>
                  <a:lnTo>
                    <a:pt x="602978" y="816915"/>
                  </a:lnTo>
                  <a:lnTo>
                    <a:pt x="642111" y="796600"/>
                  </a:lnTo>
                  <a:lnTo>
                    <a:pt x="678753" y="772485"/>
                  </a:lnTo>
                  <a:lnTo>
                    <a:pt x="712641" y="744830"/>
                  </a:lnTo>
                  <a:lnTo>
                    <a:pt x="743516" y="713898"/>
                  </a:lnTo>
                  <a:lnTo>
                    <a:pt x="771119" y="679947"/>
                  </a:lnTo>
                  <a:lnTo>
                    <a:pt x="795189" y="643240"/>
                  </a:lnTo>
                  <a:lnTo>
                    <a:pt x="815465" y="604037"/>
                  </a:lnTo>
                  <a:lnTo>
                    <a:pt x="831689" y="562599"/>
                  </a:lnTo>
                  <a:lnTo>
                    <a:pt x="843599" y="519187"/>
                  </a:lnTo>
                  <a:lnTo>
                    <a:pt x="850936" y="474061"/>
                  </a:lnTo>
                  <a:lnTo>
                    <a:pt x="853440" y="427482"/>
                  </a:lnTo>
                  <a:lnTo>
                    <a:pt x="850936" y="380902"/>
                  </a:lnTo>
                  <a:lnTo>
                    <a:pt x="843599" y="335776"/>
                  </a:lnTo>
                  <a:lnTo>
                    <a:pt x="831689" y="292364"/>
                  </a:lnTo>
                  <a:lnTo>
                    <a:pt x="815465" y="250926"/>
                  </a:lnTo>
                  <a:lnTo>
                    <a:pt x="795189" y="211723"/>
                  </a:lnTo>
                  <a:lnTo>
                    <a:pt x="771119" y="175016"/>
                  </a:lnTo>
                  <a:lnTo>
                    <a:pt x="743516" y="141065"/>
                  </a:lnTo>
                  <a:lnTo>
                    <a:pt x="712641" y="110133"/>
                  </a:lnTo>
                  <a:lnTo>
                    <a:pt x="678753" y="82478"/>
                  </a:lnTo>
                  <a:lnTo>
                    <a:pt x="642111" y="58363"/>
                  </a:lnTo>
                  <a:lnTo>
                    <a:pt x="602978" y="38048"/>
                  </a:lnTo>
                  <a:lnTo>
                    <a:pt x="561612" y="21793"/>
                  </a:lnTo>
                  <a:lnTo>
                    <a:pt x="518273" y="9859"/>
                  </a:lnTo>
                  <a:lnTo>
                    <a:pt x="473222" y="2508"/>
                  </a:lnTo>
                  <a:lnTo>
                    <a:pt x="426719" y="0"/>
                  </a:lnTo>
                  <a:close/>
                </a:path>
              </a:pathLst>
            </a:custGeom>
            <a:solidFill>
              <a:srgbClr val="2E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604" y="1758696"/>
              <a:ext cx="707135" cy="70713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5730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48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4E5052"/>
                </a:solidFill>
              </a:rPr>
              <a:t>Fiduciary Reminders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88161" y="2876499"/>
            <a:ext cx="8387715" cy="3627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Do you have an Investment Policy Statement?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Make sure you are meeting with your provider / investment professional at least annually to review the investments offered under the plan?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Are you operating the plan in accordance with your plan document?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Are you monitoring your plan for Audit purposes?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Bonding Requirement – You must maintain a bond (Fidelity Bond). 10% of plan assets not to exceed $500,000 in coverage.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905" y="1383233"/>
            <a:ext cx="11505564" cy="1547141"/>
          </a:xfrm>
          <a:prstGeom prst="rect">
            <a:avLst/>
          </a:prstGeom>
        </p:spPr>
        <p:txBody>
          <a:bodyPr vert="horz" wrap="square" lIns="0" tIns="4348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4E5052"/>
                </a:solidFill>
              </a:rPr>
              <a:t>Colorado Secure Savings</a:t>
            </a:r>
            <a:br>
              <a:rPr lang="en-US" sz="4000" dirty="0">
                <a:solidFill>
                  <a:srgbClr val="4E5052"/>
                </a:solidFill>
              </a:rPr>
            </a:br>
            <a:r>
              <a:rPr lang="en-US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Colorado employers who have been in business for at least 2 years, have 5 or more employees, and don’t offer a qualified retirement plan for their employees are required by law to facilitate Colorado </a:t>
            </a:r>
            <a:r>
              <a:rPr lang="en-US" sz="16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SecureSavings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88161" y="2876499"/>
            <a:ext cx="8387715" cy="913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AC5D7-D1F6-6CF1-49D0-3F19ABA6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01" y="3200400"/>
            <a:ext cx="1158511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9905" y="1383233"/>
            <a:ext cx="11505564" cy="1300919"/>
          </a:xfrm>
          <a:prstGeom prst="rect">
            <a:avLst/>
          </a:prstGeom>
        </p:spPr>
        <p:txBody>
          <a:bodyPr vert="horz" wrap="square" lIns="0" tIns="4348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4E5052"/>
                </a:solidFill>
              </a:rPr>
              <a:t>Colorado Secure Savings</a:t>
            </a:r>
            <a:br>
              <a:rPr lang="en-US" sz="4000" dirty="0">
                <a:solidFill>
                  <a:srgbClr val="4E5052"/>
                </a:solidFill>
              </a:rPr>
            </a:b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88161" y="2876499"/>
            <a:ext cx="8387715" cy="913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lang="en-US"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+mj-lt"/>
              <a:buAutoNum type="arabicPeriod"/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775CB-4108-1257-3EB2-B7B0D29EB6CA}"/>
              </a:ext>
            </a:extLst>
          </p:cNvPr>
          <p:cNvSpPr txBox="1"/>
          <p:nvPr/>
        </p:nvSpPr>
        <p:spPr>
          <a:xfrm>
            <a:off x="1279905" y="2683639"/>
            <a:ext cx="96928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12121"/>
                </a:solidFill>
                <a:effectLst/>
                <a:latin typeface="Sarabun"/>
              </a:rPr>
              <a:t>You are eligible to participate in the Colorado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arabun"/>
              </a:rPr>
              <a:t>SecureSavings</a:t>
            </a:r>
            <a:r>
              <a:rPr lang="en-US" b="0" i="0" dirty="0">
                <a:solidFill>
                  <a:srgbClr val="212121"/>
                </a:solidFill>
                <a:effectLst/>
                <a:latin typeface="Sarabun"/>
              </a:rPr>
              <a:t> Retirement Savings Program if:</a:t>
            </a:r>
          </a:p>
          <a:p>
            <a:pPr algn="l"/>
            <a:endParaRPr lang="en-US" b="0" i="0" dirty="0">
              <a:solidFill>
                <a:srgbClr val="212121"/>
              </a:solidFill>
              <a:effectLst/>
              <a:latin typeface="Sarabun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var(--font-minor)"/>
              </a:rPr>
              <a:t>Your business is registered to conduct business in the state of Colorado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var(--font-minor)"/>
              </a:rPr>
              <a:t>You have at least five W-2 employees who have worked for you for at least 180 days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var(--font-minor)"/>
              </a:rPr>
              <a:t>You have been in business for two or more years;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var(--font-minor)"/>
              </a:rPr>
              <a:t>You don’t currently offer a qualified retirement savings program to your employees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12121"/>
              </a:solidFill>
              <a:effectLst/>
              <a:latin typeface="var(--font-minor)"/>
            </a:endParaRPr>
          </a:p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Sarabun"/>
              </a:rPr>
              <a:t>*If your business already offers a qualified retirement plan to your employees, you are not eligible to participate in Colorado </a:t>
            </a:r>
            <a:r>
              <a:rPr lang="en-US" b="1" i="0" dirty="0" err="1">
                <a:solidFill>
                  <a:srgbClr val="212121"/>
                </a:solidFill>
                <a:effectLst/>
                <a:latin typeface="Sarabun"/>
              </a:rPr>
              <a:t>SecureSavings</a:t>
            </a:r>
            <a:r>
              <a:rPr lang="en-US" b="1" i="0" dirty="0">
                <a:solidFill>
                  <a:srgbClr val="212121"/>
                </a:solidFill>
                <a:effectLst/>
                <a:latin typeface="Sarabun"/>
              </a:rPr>
              <a:t>.</a:t>
            </a:r>
          </a:p>
          <a:p>
            <a:pPr algn="l"/>
            <a:endParaRPr lang="en-US" b="1" dirty="0">
              <a:solidFill>
                <a:srgbClr val="212121"/>
              </a:solidFill>
              <a:latin typeface="Sarabu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Sarabun"/>
              </a:rPr>
              <a:t>The default savings rate for a Colorado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arabun"/>
              </a:rPr>
              <a:t>SecureSavings</a:t>
            </a:r>
            <a:r>
              <a:rPr lang="en-US" b="0" i="0" dirty="0">
                <a:solidFill>
                  <a:srgbClr val="212121"/>
                </a:solidFill>
                <a:effectLst/>
                <a:latin typeface="Sarabun"/>
              </a:rPr>
              <a:t> account is 5% of your gross pay. This contribution amount is then deducted from your paycheck after taxes have been taken out and contributed into your account — a Roth Individual Retirement Account (IRA). The program is facilitated by your employer but is totally under your control.</a:t>
            </a:r>
            <a:endParaRPr lang="en-US" b="1" i="0" dirty="0">
              <a:solidFill>
                <a:srgbClr val="212121"/>
              </a:solidFill>
              <a:effectLst/>
              <a:latin typeface="Sarabun"/>
            </a:endParaRPr>
          </a:p>
        </p:txBody>
      </p:sp>
    </p:spTree>
    <p:extLst>
      <p:ext uri="{BB962C8B-B14F-4D97-AF65-F5344CB8AC3E}">
        <p14:creationId xmlns:p14="http://schemas.microsoft.com/office/powerpoint/2010/main" val="239848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539" y="1289684"/>
            <a:ext cx="4785995" cy="5296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3350" dirty="0">
                <a:solidFill>
                  <a:srgbClr val="4E5052"/>
                </a:solidFill>
              </a:rPr>
              <a:t>Questions???</a:t>
            </a:r>
            <a:endParaRPr sz="3350" dirty="0"/>
          </a:p>
        </p:txBody>
      </p:sp>
      <p:sp>
        <p:nvSpPr>
          <p:cNvPr id="4" name="object 4"/>
          <p:cNvSpPr txBox="1"/>
          <p:nvPr/>
        </p:nvSpPr>
        <p:spPr>
          <a:xfrm>
            <a:off x="2561335" y="5116195"/>
            <a:ext cx="21630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092"/>
                </a:solidFill>
                <a:latin typeface="Arial"/>
                <a:cs typeface="Arial"/>
              </a:rPr>
              <a:t>Scot McMorris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005092"/>
                </a:solidFill>
                <a:latin typeface="Arial"/>
                <a:cs typeface="Arial"/>
              </a:rPr>
              <a:t>Speaker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5660" y="5971413"/>
            <a:ext cx="3304540" cy="1597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3590" marR="5080" indent="-771525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solidFill>
                <a:srgbClr val="4E5052"/>
              </a:solidFill>
              <a:latin typeface="Arial"/>
              <a:cs typeface="Arial"/>
            </a:endParaRPr>
          </a:p>
          <a:p>
            <a:pPr marL="783590" marR="5080" indent="-771525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    Mutual of America Financial Group              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Vice President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6400 S Fiddlers Green Circle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Greenwood Village, CO 80111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(720) 795-7590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Scot.mcmorris@mutualofamerica.com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75FA7A-6DD0-C907-9215-C641CA965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80" y="2133600"/>
            <a:ext cx="283464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94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28875" cy="82295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86"/>
              <a:ext cx="14630396" cy="82113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332334" y="7790789"/>
            <a:ext cx="1876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 Plan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Sponsor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30"/>
              </a:spcBef>
            </a:pPr>
            <a:r>
              <a:rPr dirty="0"/>
              <a:t>Thank</a:t>
            </a:r>
            <a:r>
              <a:rPr spc="165" dirty="0"/>
              <a:t> </a:t>
            </a:r>
            <a:r>
              <a:rPr spc="-20" dirty="0"/>
              <a:t>you.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63210" y="5104638"/>
            <a:ext cx="6153150" cy="120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Mutual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1600">
              <a:latin typeface="Arial"/>
              <a:cs typeface="Arial"/>
            </a:endParaRPr>
          </a:p>
          <a:p>
            <a:pPr marL="12700" marR="2592070">
              <a:lnSpc>
                <a:spcPts val="151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320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Park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Avenue,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York,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NY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10022-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6839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mutualofamerica.com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800.468.3785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11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Securities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offered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Mutual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Securities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LLC,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FINRA/SIPC.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issued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Mutual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Company.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6131" y="5063300"/>
            <a:ext cx="3277235" cy="781685"/>
            <a:chOff x="1056131" y="5063300"/>
            <a:chExt cx="3277235" cy="7816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6814" y="5094052"/>
              <a:ext cx="2705987" cy="7508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56131" y="5063300"/>
              <a:ext cx="488950" cy="299720"/>
            </a:xfrm>
            <a:custGeom>
              <a:avLst/>
              <a:gdLst/>
              <a:ahLst/>
              <a:cxnLst/>
              <a:rect l="l" t="t" r="r" b="b"/>
              <a:pathLst>
                <a:path w="488950" h="299720">
                  <a:moveTo>
                    <a:pt x="365505" y="0"/>
                  </a:moveTo>
                  <a:lnTo>
                    <a:pt x="243656" y="64736"/>
                  </a:lnTo>
                  <a:lnTo>
                    <a:pt x="121832" y="0"/>
                  </a:lnTo>
                  <a:lnTo>
                    <a:pt x="0" y="64736"/>
                  </a:lnTo>
                  <a:lnTo>
                    <a:pt x="0" y="299376"/>
                  </a:lnTo>
                  <a:lnTo>
                    <a:pt x="121832" y="236276"/>
                  </a:lnTo>
                  <a:lnTo>
                    <a:pt x="243656" y="299376"/>
                  </a:lnTo>
                  <a:lnTo>
                    <a:pt x="365505" y="236276"/>
                  </a:lnTo>
                  <a:lnTo>
                    <a:pt x="488936" y="299376"/>
                  </a:lnTo>
                  <a:lnTo>
                    <a:pt x="488936" y="64736"/>
                  </a:lnTo>
                  <a:lnTo>
                    <a:pt x="36550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131" y="5063300"/>
              <a:ext cx="488936" cy="299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539" y="1289684"/>
            <a:ext cx="478599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solidFill>
                  <a:srgbClr val="4E5052"/>
                </a:solidFill>
              </a:rPr>
              <a:t>Featured</a:t>
            </a:r>
            <a:r>
              <a:rPr sz="3350" spc="-40" dirty="0">
                <a:solidFill>
                  <a:srgbClr val="4E5052"/>
                </a:solidFill>
              </a:rPr>
              <a:t> </a:t>
            </a:r>
            <a:r>
              <a:rPr sz="3350" spc="-10" dirty="0">
                <a:solidFill>
                  <a:srgbClr val="4E5052"/>
                </a:solidFill>
              </a:rPr>
              <a:t>Presenters</a:t>
            </a:r>
            <a:endParaRPr sz="3350"/>
          </a:p>
        </p:txBody>
      </p:sp>
      <p:sp>
        <p:nvSpPr>
          <p:cNvPr id="4" name="object 4"/>
          <p:cNvSpPr txBox="1"/>
          <p:nvPr/>
        </p:nvSpPr>
        <p:spPr>
          <a:xfrm>
            <a:off x="2561335" y="5116195"/>
            <a:ext cx="21630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solidFill>
                  <a:srgbClr val="005092"/>
                </a:solidFill>
                <a:latin typeface="Arial"/>
                <a:cs typeface="Arial"/>
              </a:rPr>
              <a:t>Scot McMorris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600" b="1" spc="-10" dirty="0">
                <a:solidFill>
                  <a:srgbClr val="005092"/>
                </a:solidFill>
                <a:latin typeface="Arial"/>
                <a:cs typeface="Arial"/>
              </a:rPr>
              <a:t>Speaker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5660" y="5971413"/>
            <a:ext cx="3304540" cy="1597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3590" marR="5080" indent="-771525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solidFill>
                <a:srgbClr val="4E5052"/>
              </a:solidFill>
              <a:latin typeface="Arial"/>
              <a:cs typeface="Arial"/>
            </a:endParaRPr>
          </a:p>
          <a:p>
            <a:pPr marL="783590" marR="5080" indent="-771525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    Mutual of America Financial Group              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Vice President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6400 S Fiddlers Green Circle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Greenwood Village, CO 80111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(720) 795-7590</a:t>
            </a:r>
          </a:p>
          <a:p>
            <a:pPr marL="783590" marR="5080" indent="-771525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4E5052"/>
                </a:solidFill>
                <a:latin typeface="Arial"/>
                <a:cs typeface="Arial"/>
              </a:rPr>
              <a:t>Scot.mcmorris@mutualofamerica.com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75FA7A-6DD0-C907-9215-C641CA965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80" y="2133600"/>
            <a:ext cx="2834640" cy="2834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825" y="1822780"/>
            <a:ext cx="849312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900170" algn="l"/>
              </a:tabLst>
            </a:pPr>
            <a:r>
              <a:rPr sz="3350" dirty="0">
                <a:solidFill>
                  <a:srgbClr val="4E5052"/>
                </a:solidFill>
              </a:rPr>
              <a:t>SECURE</a:t>
            </a:r>
            <a:r>
              <a:rPr sz="3350" spc="-15" dirty="0">
                <a:solidFill>
                  <a:srgbClr val="4E5052"/>
                </a:solidFill>
              </a:rPr>
              <a:t> </a:t>
            </a:r>
            <a:r>
              <a:rPr sz="3350" dirty="0">
                <a:solidFill>
                  <a:srgbClr val="4E5052"/>
                </a:solidFill>
              </a:rPr>
              <a:t>2.0</a:t>
            </a:r>
            <a:r>
              <a:rPr sz="3350" spc="-15" dirty="0">
                <a:solidFill>
                  <a:srgbClr val="4E5052"/>
                </a:solidFill>
              </a:rPr>
              <a:t> </a:t>
            </a:r>
            <a:r>
              <a:rPr sz="3350" spc="-25" dirty="0">
                <a:solidFill>
                  <a:srgbClr val="4E5052"/>
                </a:solidFill>
              </a:rPr>
              <a:t>Act</a:t>
            </a:r>
            <a:r>
              <a:rPr sz="3350" dirty="0">
                <a:solidFill>
                  <a:srgbClr val="4E5052"/>
                </a:solidFill>
              </a:rPr>
              <a:t>	–</a:t>
            </a:r>
            <a:r>
              <a:rPr sz="3350" spc="-5" dirty="0">
                <a:solidFill>
                  <a:srgbClr val="4E5052"/>
                </a:solidFill>
              </a:rPr>
              <a:t> </a:t>
            </a:r>
            <a:r>
              <a:rPr sz="3350" dirty="0">
                <a:solidFill>
                  <a:srgbClr val="4E5052"/>
                </a:solidFill>
              </a:rPr>
              <a:t>Webinar </a:t>
            </a:r>
            <a:r>
              <a:rPr sz="3350" spc="-10" dirty="0">
                <a:solidFill>
                  <a:srgbClr val="4E5052"/>
                </a:solidFill>
              </a:rPr>
              <a:t>Roadmap</a:t>
            </a:r>
            <a:endParaRPr sz="3350" dirty="0"/>
          </a:p>
        </p:txBody>
      </p:sp>
      <p:grpSp>
        <p:nvGrpSpPr>
          <p:cNvPr id="3" name="object 3"/>
          <p:cNvGrpSpPr/>
          <p:nvPr/>
        </p:nvGrpSpPr>
        <p:grpSpPr>
          <a:xfrm>
            <a:off x="950975" y="1665732"/>
            <a:ext cx="853440" cy="855344"/>
            <a:chOff x="950975" y="1665732"/>
            <a:chExt cx="853440" cy="855344"/>
          </a:xfrm>
        </p:grpSpPr>
        <p:sp>
          <p:nvSpPr>
            <p:cNvPr id="4" name="object 4"/>
            <p:cNvSpPr/>
            <p:nvPr/>
          </p:nvSpPr>
          <p:spPr>
            <a:xfrm>
              <a:off x="950975" y="1665732"/>
              <a:ext cx="853440" cy="855344"/>
            </a:xfrm>
            <a:custGeom>
              <a:avLst/>
              <a:gdLst/>
              <a:ahLst/>
              <a:cxnLst/>
              <a:rect l="l" t="t" r="r" b="b"/>
              <a:pathLst>
                <a:path w="853439" h="855344">
                  <a:moveTo>
                    <a:pt x="426720" y="0"/>
                  </a:moveTo>
                  <a:lnTo>
                    <a:pt x="380223" y="2508"/>
                  </a:lnTo>
                  <a:lnTo>
                    <a:pt x="335177" y="9859"/>
                  </a:lnTo>
                  <a:lnTo>
                    <a:pt x="291842" y="21793"/>
                  </a:lnTo>
                  <a:lnTo>
                    <a:pt x="250478" y="38048"/>
                  </a:lnTo>
                  <a:lnTo>
                    <a:pt x="211344" y="58363"/>
                  </a:lnTo>
                  <a:lnTo>
                    <a:pt x="174703" y="82478"/>
                  </a:lnTo>
                  <a:lnTo>
                    <a:pt x="140813" y="110133"/>
                  </a:lnTo>
                  <a:lnTo>
                    <a:pt x="109936" y="141065"/>
                  </a:lnTo>
                  <a:lnTo>
                    <a:pt x="82331" y="175016"/>
                  </a:lnTo>
                  <a:lnTo>
                    <a:pt x="58259" y="211723"/>
                  </a:lnTo>
                  <a:lnTo>
                    <a:pt x="37979" y="250926"/>
                  </a:lnTo>
                  <a:lnTo>
                    <a:pt x="21754" y="292364"/>
                  </a:lnTo>
                  <a:lnTo>
                    <a:pt x="9842" y="335776"/>
                  </a:lnTo>
                  <a:lnTo>
                    <a:pt x="2503" y="380902"/>
                  </a:lnTo>
                  <a:lnTo>
                    <a:pt x="0" y="427482"/>
                  </a:lnTo>
                  <a:lnTo>
                    <a:pt x="2503" y="474061"/>
                  </a:lnTo>
                  <a:lnTo>
                    <a:pt x="9842" y="519187"/>
                  </a:lnTo>
                  <a:lnTo>
                    <a:pt x="21754" y="562599"/>
                  </a:lnTo>
                  <a:lnTo>
                    <a:pt x="37979" y="604037"/>
                  </a:lnTo>
                  <a:lnTo>
                    <a:pt x="58259" y="643240"/>
                  </a:lnTo>
                  <a:lnTo>
                    <a:pt x="82331" y="679947"/>
                  </a:lnTo>
                  <a:lnTo>
                    <a:pt x="109936" y="713898"/>
                  </a:lnTo>
                  <a:lnTo>
                    <a:pt x="140813" y="744830"/>
                  </a:lnTo>
                  <a:lnTo>
                    <a:pt x="174703" y="772485"/>
                  </a:lnTo>
                  <a:lnTo>
                    <a:pt x="211344" y="796600"/>
                  </a:lnTo>
                  <a:lnTo>
                    <a:pt x="250478" y="816915"/>
                  </a:lnTo>
                  <a:lnTo>
                    <a:pt x="291842" y="833170"/>
                  </a:lnTo>
                  <a:lnTo>
                    <a:pt x="335177" y="845104"/>
                  </a:lnTo>
                  <a:lnTo>
                    <a:pt x="380223" y="852455"/>
                  </a:lnTo>
                  <a:lnTo>
                    <a:pt x="426720" y="854964"/>
                  </a:lnTo>
                  <a:lnTo>
                    <a:pt x="473222" y="852455"/>
                  </a:lnTo>
                  <a:lnTo>
                    <a:pt x="518273" y="845104"/>
                  </a:lnTo>
                  <a:lnTo>
                    <a:pt x="561612" y="833170"/>
                  </a:lnTo>
                  <a:lnTo>
                    <a:pt x="602978" y="816915"/>
                  </a:lnTo>
                  <a:lnTo>
                    <a:pt x="642111" y="796600"/>
                  </a:lnTo>
                  <a:lnTo>
                    <a:pt x="678753" y="772485"/>
                  </a:lnTo>
                  <a:lnTo>
                    <a:pt x="712641" y="744830"/>
                  </a:lnTo>
                  <a:lnTo>
                    <a:pt x="743516" y="713898"/>
                  </a:lnTo>
                  <a:lnTo>
                    <a:pt x="771119" y="679947"/>
                  </a:lnTo>
                  <a:lnTo>
                    <a:pt x="795189" y="643240"/>
                  </a:lnTo>
                  <a:lnTo>
                    <a:pt x="815465" y="604037"/>
                  </a:lnTo>
                  <a:lnTo>
                    <a:pt x="831689" y="562599"/>
                  </a:lnTo>
                  <a:lnTo>
                    <a:pt x="843599" y="519187"/>
                  </a:lnTo>
                  <a:lnTo>
                    <a:pt x="850936" y="474061"/>
                  </a:lnTo>
                  <a:lnTo>
                    <a:pt x="853440" y="427482"/>
                  </a:lnTo>
                  <a:lnTo>
                    <a:pt x="850936" y="380902"/>
                  </a:lnTo>
                  <a:lnTo>
                    <a:pt x="843599" y="335776"/>
                  </a:lnTo>
                  <a:lnTo>
                    <a:pt x="831689" y="292364"/>
                  </a:lnTo>
                  <a:lnTo>
                    <a:pt x="815465" y="250926"/>
                  </a:lnTo>
                  <a:lnTo>
                    <a:pt x="795189" y="211723"/>
                  </a:lnTo>
                  <a:lnTo>
                    <a:pt x="771119" y="175016"/>
                  </a:lnTo>
                  <a:lnTo>
                    <a:pt x="743516" y="141065"/>
                  </a:lnTo>
                  <a:lnTo>
                    <a:pt x="712641" y="110133"/>
                  </a:lnTo>
                  <a:lnTo>
                    <a:pt x="678753" y="82478"/>
                  </a:lnTo>
                  <a:lnTo>
                    <a:pt x="642112" y="58363"/>
                  </a:lnTo>
                  <a:lnTo>
                    <a:pt x="602978" y="38048"/>
                  </a:lnTo>
                  <a:lnTo>
                    <a:pt x="561612" y="21793"/>
                  </a:lnTo>
                  <a:lnTo>
                    <a:pt x="518273" y="9859"/>
                  </a:lnTo>
                  <a:lnTo>
                    <a:pt x="473222" y="2508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777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131" y="1790700"/>
              <a:ext cx="641604" cy="64160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4767" y="3797808"/>
            <a:ext cx="492252" cy="495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28825" y="2935630"/>
            <a:ext cx="4102100" cy="3495829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SECURE</a:t>
            </a:r>
            <a:r>
              <a:rPr sz="1600" b="1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2.0</a:t>
            </a:r>
            <a:r>
              <a:rPr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Act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 Background</a:t>
            </a:r>
            <a:endParaRPr sz="16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Spotlight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on</a:t>
            </a:r>
            <a:r>
              <a:rPr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2023</a:t>
            </a:r>
            <a:r>
              <a:rPr sz="1600" b="1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and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beyond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E5052"/>
              </a:buClr>
              <a:buFont typeface="Arial"/>
              <a:buChar char="•"/>
            </a:pPr>
            <a:endParaRPr sz="1500" dirty="0">
              <a:latin typeface="Arial"/>
              <a:cs typeface="Arial"/>
            </a:endParaRPr>
          </a:p>
          <a:p>
            <a:pPr marL="94805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Coverage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and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Participation</a:t>
            </a:r>
            <a:endParaRPr sz="1600" dirty="0">
              <a:latin typeface="Arial"/>
              <a:cs typeface="Arial"/>
            </a:endParaRPr>
          </a:p>
          <a:p>
            <a:pPr marL="948055" marR="1950085">
              <a:lnSpc>
                <a:spcPct val="250000"/>
              </a:lnSpc>
            </a:pP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Contributions Distributions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948055">
              <a:lnSpc>
                <a:spcPct val="100000"/>
              </a:lnSpc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Administration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45435" y="4395215"/>
            <a:ext cx="492759" cy="494030"/>
            <a:chOff x="2345435" y="4395215"/>
            <a:chExt cx="492759" cy="494030"/>
          </a:xfrm>
        </p:grpSpPr>
        <p:sp>
          <p:nvSpPr>
            <p:cNvPr id="9" name="object 9"/>
            <p:cNvSpPr/>
            <p:nvPr/>
          </p:nvSpPr>
          <p:spPr>
            <a:xfrm>
              <a:off x="2345435" y="4395215"/>
              <a:ext cx="492759" cy="494030"/>
            </a:xfrm>
            <a:custGeom>
              <a:avLst/>
              <a:gdLst/>
              <a:ahLst/>
              <a:cxnLst/>
              <a:rect l="l" t="t" r="r" b="b"/>
              <a:pathLst>
                <a:path w="492760" h="494029">
                  <a:moveTo>
                    <a:pt x="246125" y="0"/>
                  </a:moveTo>
                  <a:lnTo>
                    <a:pt x="196534" y="5014"/>
                  </a:lnTo>
                  <a:lnTo>
                    <a:pt x="150340" y="19395"/>
                  </a:lnTo>
                  <a:lnTo>
                    <a:pt x="108532" y="42152"/>
                  </a:lnTo>
                  <a:lnTo>
                    <a:pt x="72104" y="72294"/>
                  </a:lnTo>
                  <a:lnTo>
                    <a:pt x="42045" y="108830"/>
                  </a:lnTo>
                  <a:lnTo>
                    <a:pt x="19347" y="150768"/>
                  </a:lnTo>
                  <a:lnTo>
                    <a:pt x="5002" y="197118"/>
                  </a:lnTo>
                  <a:lnTo>
                    <a:pt x="0" y="246887"/>
                  </a:lnTo>
                  <a:lnTo>
                    <a:pt x="5002" y="296657"/>
                  </a:lnTo>
                  <a:lnTo>
                    <a:pt x="19347" y="343007"/>
                  </a:lnTo>
                  <a:lnTo>
                    <a:pt x="42045" y="384945"/>
                  </a:lnTo>
                  <a:lnTo>
                    <a:pt x="72104" y="421481"/>
                  </a:lnTo>
                  <a:lnTo>
                    <a:pt x="108532" y="451623"/>
                  </a:lnTo>
                  <a:lnTo>
                    <a:pt x="150340" y="474380"/>
                  </a:lnTo>
                  <a:lnTo>
                    <a:pt x="196534" y="488761"/>
                  </a:lnTo>
                  <a:lnTo>
                    <a:pt x="246125" y="493775"/>
                  </a:lnTo>
                  <a:lnTo>
                    <a:pt x="295717" y="488761"/>
                  </a:lnTo>
                  <a:lnTo>
                    <a:pt x="341911" y="474380"/>
                  </a:lnTo>
                  <a:lnTo>
                    <a:pt x="383719" y="451623"/>
                  </a:lnTo>
                  <a:lnTo>
                    <a:pt x="420147" y="421481"/>
                  </a:lnTo>
                  <a:lnTo>
                    <a:pt x="450206" y="384945"/>
                  </a:lnTo>
                  <a:lnTo>
                    <a:pt x="472904" y="343007"/>
                  </a:lnTo>
                  <a:lnTo>
                    <a:pt x="487249" y="296657"/>
                  </a:lnTo>
                  <a:lnTo>
                    <a:pt x="492251" y="246887"/>
                  </a:lnTo>
                  <a:lnTo>
                    <a:pt x="487249" y="197118"/>
                  </a:lnTo>
                  <a:lnTo>
                    <a:pt x="472904" y="150768"/>
                  </a:lnTo>
                  <a:lnTo>
                    <a:pt x="450206" y="108830"/>
                  </a:lnTo>
                  <a:lnTo>
                    <a:pt x="420147" y="72294"/>
                  </a:lnTo>
                  <a:lnTo>
                    <a:pt x="383719" y="42152"/>
                  </a:lnTo>
                  <a:lnTo>
                    <a:pt x="341911" y="19395"/>
                  </a:lnTo>
                  <a:lnTo>
                    <a:pt x="295717" y="5014"/>
                  </a:lnTo>
                  <a:lnTo>
                    <a:pt x="246125" y="0"/>
                  </a:lnTo>
                  <a:close/>
                </a:path>
              </a:pathLst>
            </a:custGeom>
            <a:solidFill>
              <a:srgbClr val="46C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3827" y="4472939"/>
              <a:ext cx="336804" cy="33832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4767" y="4991100"/>
            <a:ext cx="492251" cy="49377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27148" y="5588508"/>
            <a:ext cx="494030" cy="494030"/>
            <a:chOff x="2327148" y="5588508"/>
            <a:chExt cx="494030" cy="494030"/>
          </a:xfrm>
        </p:grpSpPr>
        <p:sp>
          <p:nvSpPr>
            <p:cNvPr id="13" name="object 13"/>
            <p:cNvSpPr/>
            <p:nvPr/>
          </p:nvSpPr>
          <p:spPr>
            <a:xfrm>
              <a:off x="2327148" y="5588508"/>
              <a:ext cx="494030" cy="494030"/>
            </a:xfrm>
            <a:custGeom>
              <a:avLst/>
              <a:gdLst/>
              <a:ahLst/>
              <a:cxnLst/>
              <a:rect l="l" t="t" r="r" b="b"/>
              <a:pathLst>
                <a:path w="494030" h="494029">
                  <a:moveTo>
                    <a:pt x="246887" y="0"/>
                  </a:moveTo>
                  <a:lnTo>
                    <a:pt x="197118" y="5014"/>
                  </a:lnTo>
                  <a:lnTo>
                    <a:pt x="150768" y="19395"/>
                  </a:lnTo>
                  <a:lnTo>
                    <a:pt x="108830" y="42152"/>
                  </a:lnTo>
                  <a:lnTo>
                    <a:pt x="72294" y="72294"/>
                  </a:lnTo>
                  <a:lnTo>
                    <a:pt x="42152" y="108830"/>
                  </a:lnTo>
                  <a:lnTo>
                    <a:pt x="19395" y="150768"/>
                  </a:lnTo>
                  <a:lnTo>
                    <a:pt x="5014" y="197118"/>
                  </a:lnTo>
                  <a:lnTo>
                    <a:pt x="0" y="246888"/>
                  </a:lnTo>
                  <a:lnTo>
                    <a:pt x="5014" y="296657"/>
                  </a:lnTo>
                  <a:lnTo>
                    <a:pt x="19395" y="343007"/>
                  </a:lnTo>
                  <a:lnTo>
                    <a:pt x="42152" y="384945"/>
                  </a:lnTo>
                  <a:lnTo>
                    <a:pt x="72294" y="421481"/>
                  </a:lnTo>
                  <a:lnTo>
                    <a:pt x="108830" y="451623"/>
                  </a:lnTo>
                  <a:lnTo>
                    <a:pt x="150768" y="474380"/>
                  </a:lnTo>
                  <a:lnTo>
                    <a:pt x="197118" y="488761"/>
                  </a:lnTo>
                  <a:lnTo>
                    <a:pt x="246887" y="493776"/>
                  </a:lnTo>
                  <a:lnTo>
                    <a:pt x="296657" y="488761"/>
                  </a:lnTo>
                  <a:lnTo>
                    <a:pt x="343007" y="474380"/>
                  </a:lnTo>
                  <a:lnTo>
                    <a:pt x="384945" y="451623"/>
                  </a:lnTo>
                  <a:lnTo>
                    <a:pt x="421481" y="421481"/>
                  </a:lnTo>
                  <a:lnTo>
                    <a:pt x="451623" y="384945"/>
                  </a:lnTo>
                  <a:lnTo>
                    <a:pt x="474380" y="343007"/>
                  </a:lnTo>
                  <a:lnTo>
                    <a:pt x="488761" y="296657"/>
                  </a:lnTo>
                  <a:lnTo>
                    <a:pt x="493775" y="246888"/>
                  </a:lnTo>
                  <a:lnTo>
                    <a:pt x="488761" y="197118"/>
                  </a:lnTo>
                  <a:lnTo>
                    <a:pt x="474380" y="150768"/>
                  </a:lnTo>
                  <a:lnTo>
                    <a:pt x="451623" y="108830"/>
                  </a:lnTo>
                  <a:lnTo>
                    <a:pt x="421481" y="72294"/>
                  </a:lnTo>
                  <a:lnTo>
                    <a:pt x="384945" y="42152"/>
                  </a:lnTo>
                  <a:lnTo>
                    <a:pt x="343007" y="19395"/>
                  </a:lnTo>
                  <a:lnTo>
                    <a:pt x="296657" y="5014"/>
                  </a:lnTo>
                  <a:lnTo>
                    <a:pt x="246887" y="0"/>
                  </a:lnTo>
                  <a:close/>
                </a:path>
              </a:pathLst>
            </a:custGeom>
            <a:solidFill>
              <a:srgbClr val="2E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9820" y="5641848"/>
              <a:ext cx="408431" cy="40843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110"/>
              </a:spcBef>
            </a:pPr>
            <a:r>
              <a:rPr sz="3350" spc="-10" dirty="0">
                <a:solidFill>
                  <a:srgbClr val="4E5052"/>
                </a:solidFill>
              </a:rPr>
              <a:t>Background</a:t>
            </a:r>
            <a:endParaRPr sz="3350"/>
          </a:p>
        </p:txBody>
      </p:sp>
      <p:sp>
        <p:nvSpPr>
          <p:cNvPr id="3" name="object 3"/>
          <p:cNvSpPr txBox="1"/>
          <p:nvPr/>
        </p:nvSpPr>
        <p:spPr>
          <a:xfrm>
            <a:off x="2028825" y="2556154"/>
            <a:ext cx="583946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12/29/22</a:t>
            </a:r>
            <a:r>
              <a:rPr sz="1600" b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=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SECURE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2.0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Act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signed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into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law;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broad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bipartisan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support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Congress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8825" y="3506521"/>
            <a:ext cx="5415915" cy="6604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90+</a:t>
            </a:r>
            <a:r>
              <a:rPr sz="1600" b="1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=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Provisions</a:t>
            </a:r>
            <a:r>
              <a:rPr sz="1600" spc="-8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impacting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retirement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plans,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participants</a:t>
            </a:r>
            <a:endParaRPr sz="16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580"/>
              </a:spcBef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IRAs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6025" y="4141367"/>
            <a:ext cx="532003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06070" indent="-28702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Employers:</a:t>
            </a:r>
            <a:r>
              <a:rPr sz="1600" b="1" spc="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Opportunities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expand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coverage,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simplify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rules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administration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3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Employees:</a:t>
            </a:r>
            <a:r>
              <a:rPr sz="1600" b="1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Aimed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at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helping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more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individuals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save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for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retirement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8825" y="5726709"/>
            <a:ext cx="551878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Caution:</a:t>
            </a:r>
            <a:r>
              <a:rPr sz="16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Most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provisions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subject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further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clarification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by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regulatory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agencies</a:t>
            </a:r>
            <a:r>
              <a:rPr sz="1600" spc="-9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(DOL/IRS)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8825" y="6677659"/>
            <a:ext cx="581342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Good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news:</a:t>
            </a:r>
            <a:r>
              <a:rPr sz="1600" b="1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No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immediate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need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amendments;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most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provisions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effective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at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future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date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49283" y="3136392"/>
            <a:ext cx="1138555" cy="646430"/>
          </a:xfrm>
          <a:custGeom>
            <a:avLst/>
            <a:gdLst/>
            <a:ahLst/>
            <a:cxnLst/>
            <a:rect l="l" t="t" r="r" b="b"/>
            <a:pathLst>
              <a:path w="1138554" h="646429">
                <a:moveTo>
                  <a:pt x="1030732" y="0"/>
                </a:moveTo>
                <a:lnTo>
                  <a:pt x="107696" y="0"/>
                </a:lnTo>
                <a:lnTo>
                  <a:pt x="65793" y="8469"/>
                </a:lnTo>
                <a:lnTo>
                  <a:pt x="31559" y="31559"/>
                </a:lnTo>
                <a:lnTo>
                  <a:pt x="8469" y="65793"/>
                </a:lnTo>
                <a:lnTo>
                  <a:pt x="0" y="107696"/>
                </a:lnTo>
                <a:lnTo>
                  <a:pt x="0" y="538480"/>
                </a:lnTo>
                <a:lnTo>
                  <a:pt x="8469" y="580382"/>
                </a:lnTo>
                <a:lnTo>
                  <a:pt x="31559" y="614616"/>
                </a:lnTo>
                <a:lnTo>
                  <a:pt x="65793" y="637706"/>
                </a:lnTo>
                <a:lnTo>
                  <a:pt x="107696" y="646176"/>
                </a:lnTo>
                <a:lnTo>
                  <a:pt x="1030732" y="646176"/>
                </a:lnTo>
                <a:lnTo>
                  <a:pt x="1072634" y="637706"/>
                </a:lnTo>
                <a:lnTo>
                  <a:pt x="1106868" y="614616"/>
                </a:lnTo>
                <a:lnTo>
                  <a:pt x="1129958" y="580382"/>
                </a:lnTo>
                <a:lnTo>
                  <a:pt x="1138427" y="538480"/>
                </a:lnTo>
                <a:lnTo>
                  <a:pt x="1138427" y="107696"/>
                </a:lnTo>
                <a:lnTo>
                  <a:pt x="1129958" y="65793"/>
                </a:lnTo>
                <a:lnTo>
                  <a:pt x="1106868" y="31559"/>
                </a:lnTo>
                <a:lnTo>
                  <a:pt x="1072634" y="8469"/>
                </a:lnTo>
                <a:lnTo>
                  <a:pt x="1030732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52306" y="3334892"/>
            <a:ext cx="5314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4E5052"/>
                </a:solidFill>
                <a:latin typeface="Arial"/>
                <a:cs typeface="Arial"/>
              </a:rPr>
              <a:t>RMDs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797283" y="3136392"/>
            <a:ext cx="1490980" cy="646430"/>
          </a:xfrm>
          <a:custGeom>
            <a:avLst/>
            <a:gdLst/>
            <a:ahLst/>
            <a:cxnLst/>
            <a:rect l="l" t="t" r="r" b="b"/>
            <a:pathLst>
              <a:path w="1490980" h="646429">
                <a:moveTo>
                  <a:pt x="1382776" y="0"/>
                </a:moveTo>
                <a:lnTo>
                  <a:pt x="107696" y="0"/>
                </a:lnTo>
                <a:lnTo>
                  <a:pt x="65793" y="8469"/>
                </a:lnTo>
                <a:lnTo>
                  <a:pt x="31559" y="31559"/>
                </a:lnTo>
                <a:lnTo>
                  <a:pt x="8469" y="65793"/>
                </a:lnTo>
                <a:lnTo>
                  <a:pt x="0" y="107696"/>
                </a:lnTo>
                <a:lnTo>
                  <a:pt x="0" y="538480"/>
                </a:lnTo>
                <a:lnTo>
                  <a:pt x="8469" y="580382"/>
                </a:lnTo>
                <a:lnTo>
                  <a:pt x="31559" y="614616"/>
                </a:lnTo>
                <a:lnTo>
                  <a:pt x="65793" y="637706"/>
                </a:lnTo>
                <a:lnTo>
                  <a:pt x="107696" y="646176"/>
                </a:lnTo>
                <a:lnTo>
                  <a:pt x="1382776" y="646176"/>
                </a:lnTo>
                <a:lnTo>
                  <a:pt x="1424678" y="637706"/>
                </a:lnTo>
                <a:lnTo>
                  <a:pt x="1458912" y="614616"/>
                </a:lnTo>
                <a:lnTo>
                  <a:pt x="1482002" y="580382"/>
                </a:lnTo>
                <a:lnTo>
                  <a:pt x="1490472" y="538480"/>
                </a:lnTo>
                <a:lnTo>
                  <a:pt x="1490472" y="107696"/>
                </a:lnTo>
                <a:lnTo>
                  <a:pt x="1482002" y="65793"/>
                </a:lnTo>
                <a:lnTo>
                  <a:pt x="1458912" y="31559"/>
                </a:lnTo>
                <a:lnTo>
                  <a:pt x="1424678" y="8469"/>
                </a:lnTo>
                <a:lnTo>
                  <a:pt x="1382776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052172" y="3334638"/>
            <a:ext cx="9829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E5052"/>
                </a:solidFill>
                <a:latin typeface="Arial"/>
                <a:cs typeface="Arial"/>
              </a:rPr>
              <a:t>Auto</a:t>
            </a:r>
            <a:r>
              <a:rPr sz="1400" b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E5052"/>
                </a:solidFill>
                <a:latin typeface="Arial"/>
                <a:cs typeface="Arial"/>
              </a:rPr>
              <a:t>Enroll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06583" y="3136392"/>
            <a:ext cx="1667510" cy="646430"/>
          </a:xfrm>
          <a:custGeom>
            <a:avLst/>
            <a:gdLst/>
            <a:ahLst/>
            <a:cxnLst/>
            <a:rect l="l" t="t" r="r" b="b"/>
            <a:pathLst>
              <a:path w="1667509" h="646429">
                <a:moveTo>
                  <a:pt x="1559560" y="0"/>
                </a:moveTo>
                <a:lnTo>
                  <a:pt x="107696" y="0"/>
                </a:lnTo>
                <a:lnTo>
                  <a:pt x="65793" y="8469"/>
                </a:lnTo>
                <a:lnTo>
                  <a:pt x="31559" y="31559"/>
                </a:lnTo>
                <a:lnTo>
                  <a:pt x="8469" y="65793"/>
                </a:lnTo>
                <a:lnTo>
                  <a:pt x="0" y="107696"/>
                </a:lnTo>
                <a:lnTo>
                  <a:pt x="0" y="538480"/>
                </a:lnTo>
                <a:lnTo>
                  <a:pt x="8469" y="580382"/>
                </a:lnTo>
                <a:lnTo>
                  <a:pt x="31559" y="614616"/>
                </a:lnTo>
                <a:lnTo>
                  <a:pt x="65793" y="637706"/>
                </a:lnTo>
                <a:lnTo>
                  <a:pt x="107696" y="646176"/>
                </a:lnTo>
                <a:lnTo>
                  <a:pt x="1559560" y="646176"/>
                </a:lnTo>
                <a:lnTo>
                  <a:pt x="1601462" y="637706"/>
                </a:lnTo>
                <a:lnTo>
                  <a:pt x="1635696" y="614616"/>
                </a:lnTo>
                <a:lnTo>
                  <a:pt x="1658786" y="580382"/>
                </a:lnTo>
                <a:lnTo>
                  <a:pt x="1667256" y="538480"/>
                </a:lnTo>
                <a:lnTo>
                  <a:pt x="1667256" y="107696"/>
                </a:lnTo>
                <a:lnTo>
                  <a:pt x="1658786" y="65793"/>
                </a:lnTo>
                <a:lnTo>
                  <a:pt x="1635696" y="31559"/>
                </a:lnTo>
                <a:lnTo>
                  <a:pt x="1601462" y="8469"/>
                </a:lnTo>
                <a:lnTo>
                  <a:pt x="1559560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44150" y="3334892"/>
            <a:ext cx="993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E5052"/>
                </a:solidFill>
                <a:latin typeface="Arial"/>
                <a:cs typeface="Arial"/>
              </a:rPr>
              <a:t>Tax</a:t>
            </a:r>
            <a:r>
              <a:rPr sz="1400" b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E5052"/>
                </a:solidFill>
                <a:latin typeface="Arial"/>
                <a:cs typeface="Arial"/>
              </a:rPr>
              <a:t>Credits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795004" y="3909059"/>
            <a:ext cx="1667510" cy="646430"/>
          </a:xfrm>
          <a:custGeom>
            <a:avLst/>
            <a:gdLst/>
            <a:ahLst/>
            <a:cxnLst/>
            <a:rect l="l" t="t" r="r" b="b"/>
            <a:pathLst>
              <a:path w="1667509" h="646429">
                <a:moveTo>
                  <a:pt x="1559560" y="0"/>
                </a:moveTo>
                <a:lnTo>
                  <a:pt x="107696" y="0"/>
                </a:lnTo>
                <a:lnTo>
                  <a:pt x="65793" y="8469"/>
                </a:lnTo>
                <a:lnTo>
                  <a:pt x="31559" y="31559"/>
                </a:lnTo>
                <a:lnTo>
                  <a:pt x="8469" y="65793"/>
                </a:lnTo>
                <a:lnTo>
                  <a:pt x="0" y="107695"/>
                </a:lnTo>
                <a:lnTo>
                  <a:pt x="0" y="538479"/>
                </a:lnTo>
                <a:lnTo>
                  <a:pt x="8469" y="580382"/>
                </a:lnTo>
                <a:lnTo>
                  <a:pt x="31559" y="614616"/>
                </a:lnTo>
                <a:lnTo>
                  <a:pt x="65793" y="637706"/>
                </a:lnTo>
                <a:lnTo>
                  <a:pt x="107696" y="646176"/>
                </a:lnTo>
                <a:lnTo>
                  <a:pt x="1559560" y="646176"/>
                </a:lnTo>
                <a:lnTo>
                  <a:pt x="1601462" y="637706"/>
                </a:lnTo>
                <a:lnTo>
                  <a:pt x="1635696" y="614616"/>
                </a:lnTo>
                <a:lnTo>
                  <a:pt x="1658786" y="580382"/>
                </a:lnTo>
                <a:lnTo>
                  <a:pt x="1667255" y="538479"/>
                </a:lnTo>
                <a:lnTo>
                  <a:pt x="1667255" y="107695"/>
                </a:lnTo>
                <a:lnTo>
                  <a:pt x="1658786" y="65793"/>
                </a:lnTo>
                <a:lnTo>
                  <a:pt x="1635696" y="31559"/>
                </a:lnTo>
                <a:lnTo>
                  <a:pt x="1601462" y="8469"/>
                </a:lnTo>
                <a:lnTo>
                  <a:pt x="1559560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91930" y="4107256"/>
            <a:ext cx="10756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E5052"/>
                </a:solidFill>
                <a:latin typeface="Arial"/>
                <a:cs typeface="Arial"/>
              </a:rPr>
              <a:t>Withdrawals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76559" y="3910584"/>
            <a:ext cx="2665730" cy="646430"/>
          </a:xfrm>
          <a:custGeom>
            <a:avLst/>
            <a:gdLst/>
            <a:ahLst/>
            <a:cxnLst/>
            <a:rect l="l" t="t" r="r" b="b"/>
            <a:pathLst>
              <a:path w="2665730" h="646429">
                <a:moveTo>
                  <a:pt x="2557780" y="0"/>
                </a:moveTo>
                <a:lnTo>
                  <a:pt x="107696" y="0"/>
                </a:lnTo>
                <a:lnTo>
                  <a:pt x="65793" y="8469"/>
                </a:lnTo>
                <a:lnTo>
                  <a:pt x="31559" y="31559"/>
                </a:lnTo>
                <a:lnTo>
                  <a:pt x="8469" y="65793"/>
                </a:lnTo>
                <a:lnTo>
                  <a:pt x="0" y="107695"/>
                </a:lnTo>
                <a:lnTo>
                  <a:pt x="0" y="538479"/>
                </a:lnTo>
                <a:lnTo>
                  <a:pt x="8469" y="580382"/>
                </a:lnTo>
                <a:lnTo>
                  <a:pt x="31559" y="614616"/>
                </a:lnTo>
                <a:lnTo>
                  <a:pt x="65793" y="637706"/>
                </a:lnTo>
                <a:lnTo>
                  <a:pt x="107696" y="646176"/>
                </a:lnTo>
                <a:lnTo>
                  <a:pt x="2557780" y="646176"/>
                </a:lnTo>
                <a:lnTo>
                  <a:pt x="2599682" y="637706"/>
                </a:lnTo>
                <a:lnTo>
                  <a:pt x="2633916" y="614616"/>
                </a:lnTo>
                <a:lnTo>
                  <a:pt x="2657006" y="580382"/>
                </a:lnTo>
                <a:lnTo>
                  <a:pt x="2665476" y="538479"/>
                </a:lnTo>
                <a:lnTo>
                  <a:pt x="2665476" y="107695"/>
                </a:lnTo>
                <a:lnTo>
                  <a:pt x="2657006" y="65793"/>
                </a:lnTo>
                <a:lnTo>
                  <a:pt x="2633916" y="31559"/>
                </a:lnTo>
                <a:lnTo>
                  <a:pt x="2599682" y="8469"/>
                </a:lnTo>
                <a:lnTo>
                  <a:pt x="2557780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054333" y="4109084"/>
            <a:ext cx="17125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E5052"/>
                </a:solidFill>
                <a:latin typeface="Arial"/>
                <a:cs typeface="Arial"/>
              </a:rPr>
              <a:t>Emergency</a:t>
            </a:r>
            <a:r>
              <a:rPr sz="1400" b="1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E5052"/>
                </a:solidFill>
                <a:latin typeface="Arial"/>
                <a:cs typeface="Arial"/>
              </a:rPr>
              <a:t>Savings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369295" y="4689347"/>
            <a:ext cx="1103630" cy="645160"/>
          </a:xfrm>
          <a:custGeom>
            <a:avLst/>
            <a:gdLst/>
            <a:ahLst/>
            <a:cxnLst/>
            <a:rect l="l" t="t" r="r" b="b"/>
            <a:pathLst>
              <a:path w="1103629" h="645160">
                <a:moveTo>
                  <a:pt x="995933" y="0"/>
                </a:moveTo>
                <a:lnTo>
                  <a:pt x="107442" y="0"/>
                </a:ln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1"/>
                </a:lnTo>
                <a:lnTo>
                  <a:pt x="0" y="537209"/>
                </a:lnTo>
                <a:lnTo>
                  <a:pt x="8447" y="579018"/>
                </a:lnTo>
                <a:lnTo>
                  <a:pt x="31480" y="613171"/>
                </a:lnTo>
                <a:lnTo>
                  <a:pt x="65633" y="636204"/>
                </a:lnTo>
                <a:lnTo>
                  <a:pt x="107442" y="644651"/>
                </a:lnTo>
                <a:lnTo>
                  <a:pt x="995933" y="644651"/>
                </a:lnTo>
                <a:lnTo>
                  <a:pt x="1037742" y="636204"/>
                </a:lnTo>
                <a:lnTo>
                  <a:pt x="1071895" y="613171"/>
                </a:lnTo>
                <a:lnTo>
                  <a:pt x="1094928" y="579018"/>
                </a:lnTo>
                <a:lnTo>
                  <a:pt x="1103376" y="537209"/>
                </a:lnTo>
                <a:lnTo>
                  <a:pt x="1103376" y="107441"/>
                </a:lnTo>
                <a:lnTo>
                  <a:pt x="1094928" y="65633"/>
                </a:lnTo>
                <a:lnTo>
                  <a:pt x="1071895" y="31480"/>
                </a:lnTo>
                <a:lnTo>
                  <a:pt x="1037742" y="8447"/>
                </a:lnTo>
                <a:lnTo>
                  <a:pt x="995933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707369" y="4886959"/>
            <a:ext cx="430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4E5052"/>
                </a:solidFill>
                <a:latin typeface="Arial"/>
                <a:cs typeface="Arial"/>
              </a:rPr>
              <a:t>Roth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606783" y="4689347"/>
            <a:ext cx="1964689" cy="645160"/>
          </a:xfrm>
          <a:custGeom>
            <a:avLst/>
            <a:gdLst/>
            <a:ahLst/>
            <a:cxnLst/>
            <a:rect l="l" t="t" r="r" b="b"/>
            <a:pathLst>
              <a:path w="1964690" h="645160">
                <a:moveTo>
                  <a:pt x="1856994" y="0"/>
                </a:moveTo>
                <a:lnTo>
                  <a:pt x="107442" y="0"/>
                </a:ln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1"/>
                </a:lnTo>
                <a:lnTo>
                  <a:pt x="0" y="537209"/>
                </a:lnTo>
                <a:lnTo>
                  <a:pt x="8447" y="579018"/>
                </a:lnTo>
                <a:lnTo>
                  <a:pt x="31480" y="613171"/>
                </a:lnTo>
                <a:lnTo>
                  <a:pt x="65633" y="636204"/>
                </a:lnTo>
                <a:lnTo>
                  <a:pt x="107442" y="644651"/>
                </a:lnTo>
                <a:lnTo>
                  <a:pt x="1856994" y="644651"/>
                </a:lnTo>
                <a:lnTo>
                  <a:pt x="1898802" y="636204"/>
                </a:lnTo>
                <a:lnTo>
                  <a:pt x="1932955" y="613171"/>
                </a:lnTo>
                <a:lnTo>
                  <a:pt x="1955988" y="579018"/>
                </a:lnTo>
                <a:lnTo>
                  <a:pt x="1964435" y="537209"/>
                </a:lnTo>
                <a:lnTo>
                  <a:pt x="1964435" y="107441"/>
                </a:lnTo>
                <a:lnTo>
                  <a:pt x="1955988" y="65633"/>
                </a:lnTo>
                <a:lnTo>
                  <a:pt x="1932955" y="31480"/>
                </a:lnTo>
                <a:lnTo>
                  <a:pt x="1898802" y="8447"/>
                </a:lnTo>
                <a:lnTo>
                  <a:pt x="1856994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906757" y="4886959"/>
            <a:ext cx="1367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E5052"/>
                </a:solidFill>
                <a:latin typeface="Arial"/>
                <a:cs typeface="Arial"/>
              </a:rPr>
              <a:t>Catch-</a:t>
            </a:r>
            <a:r>
              <a:rPr sz="1400" b="1" dirty="0">
                <a:solidFill>
                  <a:srgbClr val="4E5052"/>
                </a:solidFill>
                <a:latin typeface="Arial"/>
                <a:cs typeface="Arial"/>
              </a:rPr>
              <a:t>up</a:t>
            </a:r>
            <a:r>
              <a:rPr sz="14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E5052"/>
                </a:solidFill>
                <a:latin typeface="Arial"/>
                <a:cs typeface="Arial"/>
              </a:rPr>
              <a:t>Limits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65819" y="4672584"/>
            <a:ext cx="1774189" cy="646430"/>
          </a:xfrm>
          <a:custGeom>
            <a:avLst/>
            <a:gdLst/>
            <a:ahLst/>
            <a:cxnLst/>
            <a:rect l="l" t="t" r="r" b="b"/>
            <a:pathLst>
              <a:path w="1774190" h="646429">
                <a:moveTo>
                  <a:pt x="1666239" y="0"/>
                </a:moveTo>
                <a:lnTo>
                  <a:pt x="107696" y="0"/>
                </a:lnTo>
                <a:lnTo>
                  <a:pt x="65793" y="8469"/>
                </a:lnTo>
                <a:lnTo>
                  <a:pt x="31559" y="31559"/>
                </a:lnTo>
                <a:lnTo>
                  <a:pt x="8469" y="65793"/>
                </a:lnTo>
                <a:lnTo>
                  <a:pt x="0" y="107695"/>
                </a:lnTo>
                <a:lnTo>
                  <a:pt x="0" y="538479"/>
                </a:lnTo>
                <a:lnTo>
                  <a:pt x="8469" y="580382"/>
                </a:lnTo>
                <a:lnTo>
                  <a:pt x="31559" y="614616"/>
                </a:lnTo>
                <a:lnTo>
                  <a:pt x="65793" y="637706"/>
                </a:lnTo>
                <a:lnTo>
                  <a:pt x="107696" y="646176"/>
                </a:lnTo>
                <a:lnTo>
                  <a:pt x="1666239" y="646176"/>
                </a:lnTo>
                <a:lnTo>
                  <a:pt x="1708142" y="637706"/>
                </a:lnTo>
                <a:lnTo>
                  <a:pt x="1742376" y="614616"/>
                </a:lnTo>
                <a:lnTo>
                  <a:pt x="1765466" y="580382"/>
                </a:lnTo>
                <a:lnTo>
                  <a:pt x="1773935" y="538479"/>
                </a:lnTo>
                <a:lnTo>
                  <a:pt x="1773935" y="107695"/>
                </a:lnTo>
                <a:lnTo>
                  <a:pt x="1765466" y="65793"/>
                </a:lnTo>
                <a:lnTo>
                  <a:pt x="1742376" y="31559"/>
                </a:lnTo>
                <a:lnTo>
                  <a:pt x="1708142" y="8469"/>
                </a:lnTo>
                <a:lnTo>
                  <a:pt x="1666239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16085" y="4870830"/>
            <a:ext cx="1073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E5052"/>
                </a:solidFill>
                <a:latin typeface="Arial"/>
                <a:cs typeface="Arial"/>
              </a:rPr>
              <a:t>P-</a:t>
            </a:r>
            <a:r>
              <a:rPr sz="1400" b="1" dirty="0">
                <a:solidFill>
                  <a:srgbClr val="4E5052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E5052"/>
                </a:solidFill>
                <a:latin typeface="Arial"/>
                <a:cs typeface="Arial"/>
              </a:rPr>
              <a:t>Workers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79052" y="5445252"/>
            <a:ext cx="1774189" cy="645160"/>
          </a:xfrm>
          <a:custGeom>
            <a:avLst/>
            <a:gdLst/>
            <a:ahLst/>
            <a:cxnLst/>
            <a:rect l="l" t="t" r="r" b="b"/>
            <a:pathLst>
              <a:path w="1774190" h="645160">
                <a:moveTo>
                  <a:pt x="1666494" y="0"/>
                </a:moveTo>
                <a:lnTo>
                  <a:pt x="107442" y="0"/>
                </a:ln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2"/>
                </a:lnTo>
                <a:lnTo>
                  <a:pt x="0" y="537210"/>
                </a:lnTo>
                <a:lnTo>
                  <a:pt x="8447" y="579018"/>
                </a:lnTo>
                <a:lnTo>
                  <a:pt x="31480" y="613171"/>
                </a:lnTo>
                <a:lnTo>
                  <a:pt x="65633" y="636204"/>
                </a:lnTo>
                <a:lnTo>
                  <a:pt x="107442" y="644652"/>
                </a:lnTo>
                <a:lnTo>
                  <a:pt x="1666494" y="644652"/>
                </a:lnTo>
                <a:lnTo>
                  <a:pt x="1708302" y="636204"/>
                </a:lnTo>
                <a:lnTo>
                  <a:pt x="1742455" y="613171"/>
                </a:lnTo>
                <a:lnTo>
                  <a:pt x="1765488" y="579018"/>
                </a:lnTo>
                <a:lnTo>
                  <a:pt x="1773936" y="537210"/>
                </a:lnTo>
                <a:lnTo>
                  <a:pt x="1773936" y="107442"/>
                </a:lnTo>
                <a:lnTo>
                  <a:pt x="1765488" y="65633"/>
                </a:lnTo>
                <a:lnTo>
                  <a:pt x="1742455" y="31480"/>
                </a:lnTo>
                <a:lnTo>
                  <a:pt x="1708302" y="8447"/>
                </a:lnTo>
                <a:lnTo>
                  <a:pt x="1666494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484868" y="5643117"/>
            <a:ext cx="1163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E5052"/>
                </a:solidFill>
                <a:latin typeface="Arial"/>
                <a:cs typeface="Arial"/>
              </a:rPr>
              <a:t>Starter</a:t>
            </a:r>
            <a:r>
              <a:rPr sz="1400" b="1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E5052"/>
                </a:solidFill>
                <a:latin typeface="Arial"/>
                <a:cs typeface="Arial"/>
              </a:rPr>
              <a:t>401(k)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084052" y="5445252"/>
            <a:ext cx="1774189" cy="645160"/>
          </a:xfrm>
          <a:custGeom>
            <a:avLst/>
            <a:gdLst/>
            <a:ahLst/>
            <a:cxnLst/>
            <a:rect l="l" t="t" r="r" b="b"/>
            <a:pathLst>
              <a:path w="1774190" h="645160">
                <a:moveTo>
                  <a:pt x="1666494" y="0"/>
                </a:moveTo>
                <a:lnTo>
                  <a:pt x="107442" y="0"/>
                </a:lnTo>
                <a:lnTo>
                  <a:pt x="65633" y="8447"/>
                </a:lnTo>
                <a:lnTo>
                  <a:pt x="31480" y="31480"/>
                </a:lnTo>
                <a:lnTo>
                  <a:pt x="8447" y="65633"/>
                </a:lnTo>
                <a:lnTo>
                  <a:pt x="0" y="107442"/>
                </a:lnTo>
                <a:lnTo>
                  <a:pt x="0" y="537210"/>
                </a:lnTo>
                <a:lnTo>
                  <a:pt x="8447" y="579018"/>
                </a:lnTo>
                <a:lnTo>
                  <a:pt x="31480" y="613171"/>
                </a:lnTo>
                <a:lnTo>
                  <a:pt x="65633" y="636204"/>
                </a:lnTo>
                <a:lnTo>
                  <a:pt x="107442" y="644652"/>
                </a:lnTo>
                <a:lnTo>
                  <a:pt x="1666494" y="644652"/>
                </a:lnTo>
                <a:lnTo>
                  <a:pt x="1708302" y="636204"/>
                </a:lnTo>
                <a:lnTo>
                  <a:pt x="1742455" y="613171"/>
                </a:lnTo>
                <a:lnTo>
                  <a:pt x="1765488" y="579018"/>
                </a:lnTo>
                <a:lnTo>
                  <a:pt x="1773936" y="537210"/>
                </a:lnTo>
                <a:lnTo>
                  <a:pt x="1773936" y="107442"/>
                </a:lnTo>
                <a:lnTo>
                  <a:pt x="1765488" y="65633"/>
                </a:lnTo>
                <a:lnTo>
                  <a:pt x="1742455" y="31480"/>
                </a:lnTo>
                <a:lnTo>
                  <a:pt x="1708302" y="8447"/>
                </a:lnTo>
                <a:lnTo>
                  <a:pt x="1666494" y="0"/>
                </a:lnTo>
                <a:close/>
              </a:path>
            </a:pathLst>
          </a:custGeom>
          <a:solidFill>
            <a:srgbClr val="46C3CF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393169" y="5643117"/>
            <a:ext cx="1158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E5052"/>
                </a:solidFill>
                <a:latin typeface="Arial"/>
                <a:cs typeface="Arial"/>
              </a:rPr>
              <a:t>Student</a:t>
            </a:r>
            <a:r>
              <a:rPr sz="1400" b="1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4E5052"/>
                </a:solidFill>
                <a:latin typeface="Arial"/>
                <a:cs typeface="Arial"/>
              </a:rPr>
              <a:t>Loan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0975" y="1665732"/>
            <a:ext cx="853440" cy="855344"/>
            <a:chOff x="950975" y="1665732"/>
            <a:chExt cx="853440" cy="855344"/>
          </a:xfrm>
        </p:grpSpPr>
        <p:sp>
          <p:nvSpPr>
            <p:cNvPr id="29" name="object 29"/>
            <p:cNvSpPr/>
            <p:nvPr/>
          </p:nvSpPr>
          <p:spPr>
            <a:xfrm>
              <a:off x="950975" y="1665732"/>
              <a:ext cx="853440" cy="855344"/>
            </a:xfrm>
            <a:custGeom>
              <a:avLst/>
              <a:gdLst/>
              <a:ahLst/>
              <a:cxnLst/>
              <a:rect l="l" t="t" r="r" b="b"/>
              <a:pathLst>
                <a:path w="853439" h="855344">
                  <a:moveTo>
                    <a:pt x="426720" y="0"/>
                  </a:moveTo>
                  <a:lnTo>
                    <a:pt x="380223" y="2508"/>
                  </a:lnTo>
                  <a:lnTo>
                    <a:pt x="335177" y="9859"/>
                  </a:lnTo>
                  <a:lnTo>
                    <a:pt x="291842" y="21793"/>
                  </a:lnTo>
                  <a:lnTo>
                    <a:pt x="250478" y="38048"/>
                  </a:lnTo>
                  <a:lnTo>
                    <a:pt x="211344" y="58363"/>
                  </a:lnTo>
                  <a:lnTo>
                    <a:pt x="174703" y="82478"/>
                  </a:lnTo>
                  <a:lnTo>
                    <a:pt x="140813" y="110133"/>
                  </a:lnTo>
                  <a:lnTo>
                    <a:pt x="109936" y="141065"/>
                  </a:lnTo>
                  <a:lnTo>
                    <a:pt x="82331" y="175016"/>
                  </a:lnTo>
                  <a:lnTo>
                    <a:pt x="58259" y="211723"/>
                  </a:lnTo>
                  <a:lnTo>
                    <a:pt x="37979" y="250926"/>
                  </a:lnTo>
                  <a:lnTo>
                    <a:pt x="21754" y="292364"/>
                  </a:lnTo>
                  <a:lnTo>
                    <a:pt x="9842" y="335776"/>
                  </a:lnTo>
                  <a:lnTo>
                    <a:pt x="2503" y="380902"/>
                  </a:lnTo>
                  <a:lnTo>
                    <a:pt x="0" y="427482"/>
                  </a:lnTo>
                  <a:lnTo>
                    <a:pt x="2503" y="474061"/>
                  </a:lnTo>
                  <a:lnTo>
                    <a:pt x="9842" y="519187"/>
                  </a:lnTo>
                  <a:lnTo>
                    <a:pt x="21754" y="562599"/>
                  </a:lnTo>
                  <a:lnTo>
                    <a:pt x="37979" y="604037"/>
                  </a:lnTo>
                  <a:lnTo>
                    <a:pt x="58259" y="643240"/>
                  </a:lnTo>
                  <a:lnTo>
                    <a:pt x="82331" y="679947"/>
                  </a:lnTo>
                  <a:lnTo>
                    <a:pt x="109936" y="713898"/>
                  </a:lnTo>
                  <a:lnTo>
                    <a:pt x="140813" y="744830"/>
                  </a:lnTo>
                  <a:lnTo>
                    <a:pt x="174703" y="772485"/>
                  </a:lnTo>
                  <a:lnTo>
                    <a:pt x="211344" y="796600"/>
                  </a:lnTo>
                  <a:lnTo>
                    <a:pt x="250478" y="816915"/>
                  </a:lnTo>
                  <a:lnTo>
                    <a:pt x="291842" y="833170"/>
                  </a:lnTo>
                  <a:lnTo>
                    <a:pt x="335177" y="845104"/>
                  </a:lnTo>
                  <a:lnTo>
                    <a:pt x="380223" y="852455"/>
                  </a:lnTo>
                  <a:lnTo>
                    <a:pt x="426720" y="854964"/>
                  </a:lnTo>
                  <a:lnTo>
                    <a:pt x="473222" y="852455"/>
                  </a:lnTo>
                  <a:lnTo>
                    <a:pt x="518273" y="845104"/>
                  </a:lnTo>
                  <a:lnTo>
                    <a:pt x="561612" y="833170"/>
                  </a:lnTo>
                  <a:lnTo>
                    <a:pt x="602978" y="816915"/>
                  </a:lnTo>
                  <a:lnTo>
                    <a:pt x="642111" y="796600"/>
                  </a:lnTo>
                  <a:lnTo>
                    <a:pt x="678753" y="772485"/>
                  </a:lnTo>
                  <a:lnTo>
                    <a:pt x="712641" y="744830"/>
                  </a:lnTo>
                  <a:lnTo>
                    <a:pt x="743516" y="713898"/>
                  </a:lnTo>
                  <a:lnTo>
                    <a:pt x="771119" y="679947"/>
                  </a:lnTo>
                  <a:lnTo>
                    <a:pt x="795189" y="643240"/>
                  </a:lnTo>
                  <a:lnTo>
                    <a:pt x="815465" y="604037"/>
                  </a:lnTo>
                  <a:lnTo>
                    <a:pt x="831689" y="562599"/>
                  </a:lnTo>
                  <a:lnTo>
                    <a:pt x="843599" y="519187"/>
                  </a:lnTo>
                  <a:lnTo>
                    <a:pt x="850936" y="474061"/>
                  </a:lnTo>
                  <a:lnTo>
                    <a:pt x="853440" y="427482"/>
                  </a:lnTo>
                  <a:lnTo>
                    <a:pt x="850936" y="380902"/>
                  </a:lnTo>
                  <a:lnTo>
                    <a:pt x="843599" y="335776"/>
                  </a:lnTo>
                  <a:lnTo>
                    <a:pt x="831689" y="292364"/>
                  </a:lnTo>
                  <a:lnTo>
                    <a:pt x="815465" y="250926"/>
                  </a:lnTo>
                  <a:lnTo>
                    <a:pt x="795189" y="211723"/>
                  </a:lnTo>
                  <a:lnTo>
                    <a:pt x="771119" y="175016"/>
                  </a:lnTo>
                  <a:lnTo>
                    <a:pt x="743516" y="141065"/>
                  </a:lnTo>
                  <a:lnTo>
                    <a:pt x="712641" y="110133"/>
                  </a:lnTo>
                  <a:lnTo>
                    <a:pt x="678753" y="82478"/>
                  </a:lnTo>
                  <a:lnTo>
                    <a:pt x="642112" y="58363"/>
                  </a:lnTo>
                  <a:lnTo>
                    <a:pt x="602978" y="38048"/>
                  </a:lnTo>
                  <a:lnTo>
                    <a:pt x="561612" y="21793"/>
                  </a:lnTo>
                  <a:lnTo>
                    <a:pt x="518273" y="9859"/>
                  </a:lnTo>
                  <a:lnTo>
                    <a:pt x="473222" y="2508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46C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27" y="1740408"/>
              <a:ext cx="707135" cy="707136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solidFill>
                  <a:srgbClr val="4E5052"/>
                </a:solidFill>
              </a:rPr>
              <a:t>Coverage</a:t>
            </a:r>
            <a:r>
              <a:rPr sz="3350" spc="-20" dirty="0">
                <a:solidFill>
                  <a:srgbClr val="4E5052"/>
                </a:solidFill>
              </a:rPr>
              <a:t> </a:t>
            </a:r>
            <a:r>
              <a:rPr sz="3350" dirty="0">
                <a:solidFill>
                  <a:srgbClr val="4E5052"/>
                </a:solidFill>
              </a:rPr>
              <a:t>and </a:t>
            </a:r>
            <a:r>
              <a:rPr sz="3350" spc="-10" dirty="0">
                <a:solidFill>
                  <a:srgbClr val="4E5052"/>
                </a:solidFill>
              </a:rPr>
              <a:t>Participation</a:t>
            </a:r>
            <a:endParaRPr sz="3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452" y="1665732"/>
            <a:ext cx="853440" cy="8549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6883" y="2935223"/>
            <a:ext cx="12684760" cy="4198620"/>
          </a:xfrm>
          <a:prstGeom prst="rect">
            <a:avLst/>
          </a:prstGeom>
          <a:solidFill>
            <a:srgbClr val="F4BA50">
              <a:alpha val="25489"/>
            </a:srgbClr>
          </a:solidFill>
        </p:spPr>
        <p:txBody>
          <a:bodyPr vert="horz" wrap="square" lIns="0" tIns="247650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950"/>
              </a:spcBef>
            </a:pP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Changes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E5052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27686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Incentives</a:t>
            </a:r>
            <a:r>
              <a:rPr sz="1600" b="1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b="1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Participation</a:t>
            </a:r>
            <a:r>
              <a:rPr sz="1600" b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</a:t>
            </a:r>
            <a:endParaRPr sz="1600">
              <a:latin typeface="Arial"/>
              <a:cs typeface="Arial"/>
            </a:endParaRPr>
          </a:p>
          <a:p>
            <a:pPr marL="563245" indent="-286385">
              <a:lnSpc>
                <a:spcPct val="100000"/>
              </a:lnSpc>
              <a:spcBef>
                <a:spcPts val="770"/>
              </a:spcBef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Employers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can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offer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small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value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financial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incentives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participate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E5052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76860">
              <a:lnSpc>
                <a:spcPct val="100000"/>
              </a:lnSpc>
              <a:spcBef>
                <a:spcPts val="1385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Tax</a:t>
            </a:r>
            <a:r>
              <a:rPr sz="1600" b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Credits</a:t>
            </a:r>
            <a:r>
              <a:rPr sz="1600" b="1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b="1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New</a:t>
            </a:r>
            <a:r>
              <a:rPr sz="1600" b="1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Plans</a:t>
            </a:r>
            <a:endParaRPr sz="1600">
              <a:latin typeface="Arial"/>
              <a:cs typeface="Arial"/>
            </a:endParaRPr>
          </a:p>
          <a:p>
            <a:pPr marL="563245" indent="-286385">
              <a:lnSpc>
                <a:spcPct val="100000"/>
              </a:lnSpc>
              <a:spcBef>
                <a:spcPts val="770"/>
              </a:spcBef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Tax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credit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100%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administrative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costs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up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$5,000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employers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up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50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employees.</a:t>
            </a:r>
            <a:endParaRPr sz="1600">
              <a:latin typeface="Arial"/>
              <a:cs typeface="Arial"/>
            </a:endParaRPr>
          </a:p>
          <a:p>
            <a:pPr marL="563245" indent="-286385">
              <a:lnSpc>
                <a:spcPct val="100000"/>
              </a:lnSpc>
              <a:spcBef>
                <a:spcPts val="765"/>
              </a:spcBef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First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three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years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endParaRPr sz="1600">
              <a:latin typeface="Arial"/>
              <a:cs typeface="Arial"/>
            </a:endParaRPr>
          </a:p>
          <a:p>
            <a:pPr marL="563245" marR="1321435" indent="-287020">
              <a:lnSpc>
                <a:spcPct val="140000"/>
              </a:lnSpc>
              <a:spcBef>
                <a:spcPts val="5"/>
              </a:spcBef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defined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contribution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plans,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additional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credit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based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on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employer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contributions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up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$1,000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per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employee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year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1;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phased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out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over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six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years.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solidFill>
                  <a:srgbClr val="4E5052"/>
                </a:solidFill>
              </a:rPr>
              <a:t>Coverage</a:t>
            </a:r>
            <a:r>
              <a:rPr sz="3350" spc="-20" dirty="0">
                <a:solidFill>
                  <a:srgbClr val="4E5052"/>
                </a:solidFill>
              </a:rPr>
              <a:t> </a:t>
            </a:r>
            <a:r>
              <a:rPr sz="3350" dirty="0">
                <a:solidFill>
                  <a:srgbClr val="4E5052"/>
                </a:solidFill>
              </a:rPr>
              <a:t>and </a:t>
            </a:r>
            <a:r>
              <a:rPr sz="3350" spc="-10" dirty="0">
                <a:solidFill>
                  <a:srgbClr val="4E5052"/>
                </a:solidFill>
              </a:rPr>
              <a:t>Participation</a:t>
            </a:r>
            <a:endParaRPr sz="3350"/>
          </a:p>
        </p:txBody>
      </p:sp>
      <p:sp>
        <p:nvSpPr>
          <p:cNvPr id="3" name="object 3"/>
          <p:cNvSpPr/>
          <p:nvPr/>
        </p:nvSpPr>
        <p:spPr>
          <a:xfrm>
            <a:off x="976884" y="2935223"/>
            <a:ext cx="12684760" cy="4198620"/>
          </a:xfrm>
          <a:custGeom>
            <a:avLst/>
            <a:gdLst/>
            <a:ahLst/>
            <a:cxnLst/>
            <a:rect l="l" t="t" r="r" b="b"/>
            <a:pathLst>
              <a:path w="12684760" h="4198620">
                <a:moveTo>
                  <a:pt x="12684252" y="0"/>
                </a:moveTo>
                <a:lnTo>
                  <a:pt x="0" y="0"/>
                </a:lnTo>
                <a:lnTo>
                  <a:pt x="0" y="822960"/>
                </a:lnTo>
                <a:lnTo>
                  <a:pt x="0" y="4198620"/>
                </a:lnTo>
                <a:lnTo>
                  <a:pt x="12684252" y="4198620"/>
                </a:lnTo>
                <a:lnTo>
                  <a:pt x="12684252" y="822960"/>
                </a:lnTo>
                <a:lnTo>
                  <a:pt x="12684252" y="0"/>
                </a:lnTo>
                <a:close/>
              </a:path>
            </a:pathLst>
          </a:custGeom>
          <a:solidFill>
            <a:srgbClr val="F4BA50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4252" y="3169666"/>
            <a:ext cx="5527040" cy="3685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Changes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E5052"/>
                </a:solidFill>
                <a:latin typeface="Arial"/>
                <a:cs typeface="Arial"/>
              </a:rPr>
              <a:t>2024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Emergency</a:t>
            </a:r>
            <a:r>
              <a:rPr sz="1600" b="1" spc="-8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Savings</a:t>
            </a:r>
            <a:r>
              <a:rPr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Accounts</a:t>
            </a:r>
            <a:r>
              <a:rPr sz="1600" b="1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8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80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Can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provide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new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account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emergency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distributions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NHCEs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only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are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eligible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Lower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3%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$2,500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Roth-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like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contributions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Counted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as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elective</a:t>
            </a:r>
            <a:r>
              <a:rPr sz="1600" spc="-7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deferrals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ER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match;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annual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limits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E5052"/>
              </a:buClr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Emergency</a:t>
            </a:r>
            <a:r>
              <a:rPr sz="1600" b="1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Withdrawals</a:t>
            </a:r>
            <a:r>
              <a:rPr sz="1600" b="1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630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Up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$1,000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Repayment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opportunity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over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three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85353" y="3950995"/>
            <a:ext cx="3888740" cy="9772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1600" b="1" spc="-20" dirty="0">
                <a:solidFill>
                  <a:srgbClr val="4E5052"/>
                </a:solidFill>
                <a:latin typeface="Arial"/>
                <a:cs typeface="Arial"/>
              </a:rPr>
              <a:t>Long-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term</a:t>
            </a:r>
            <a:r>
              <a:rPr sz="1600" b="1" spc="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Part-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time</a:t>
            </a:r>
            <a:r>
              <a:rPr sz="1600" b="1" spc="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Workers</a:t>
            </a:r>
            <a:r>
              <a:rPr sz="1600" b="1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80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Applies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401(k)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403(b)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plans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Reduced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trigger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two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5353" y="5852719"/>
            <a:ext cx="2703830" cy="9779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0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Starter</a:t>
            </a:r>
            <a:r>
              <a:rPr sz="1600" b="1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401(k)</a:t>
            </a:r>
            <a:r>
              <a:rPr sz="1600" b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80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New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type;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lower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limits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75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Similar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SIMPLE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IRA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452" y="1665732"/>
            <a:ext cx="853440" cy="8549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6883" y="2935223"/>
            <a:ext cx="12684760" cy="4198620"/>
          </a:xfrm>
          <a:prstGeom prst="rect">
            <a:avLst/>
          </a:prstGeom>
          <a:solidFill>
            <a:srgbClr val="F4BA50">
              <a:alpha val="25489"/>
            </a:srgbClr>
          </a:solidFill>
        </p:spPr>
        <p:txBody>
          <a:bodyPr vert="horz" wrap="square" lIns="0" tIns="247650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950"/>
              </a:spcBef>
            </a:pP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Future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E5052"/>
                </a:solidFill>
                <a:latin typeface="Arial"/>
                <a:cs typeface="Arial"/>
              </a:rPr>
              <a:t>changes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marL="27686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Mandatory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Automatic Enrollment</a:t>
            </a:r>
            <a:r>
              <a:rPr sz="1600" b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/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Escalation</a:t>
            </a:r>
            <a:r>
              <a:rPr sz="1600" b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New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Plans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 marL="563245" indent="-286385">
              <a:lnSpc>
                <a:spcPct val="100000"/>
              </a:lnSpc>
              <a:spcBef>
                <a:spcPts val="765"/>
              </a:spcBef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Requires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401(k)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403(b)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plans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automatically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enroll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participants</a:t>
            </a:r>
            <a:endParaRPr sz="1600">
              <a:latin typeface="Arial"/>
              <a:cs typeface="Arial"/>
            </a:endParaRPr>
          </a:p>
          <a:p>
            <a:pPr marL="563245" indent="-286385">
              <a:lnSpc>
                <a:spcPct val="100000"/>
              </a:lnSpc>
              <a:spcBef>
                <a:spcPts val="770"/>
              </a:spcBef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Initial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automatic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enrollment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amount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least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3%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but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not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more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than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  <a:p>
            <a:pPr marL="563245" indent="-286385">
              <a:lnSpc>
                <a:spcPct val="100000"/>
              </a:lnSpc>
              <a:spcBef>
                <a:spcPts val="770"/>
              </a:spcBef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Each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year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thereafter,</a:t>
            </a:r>
            <a:r>
              <a:rPr sz="1600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amount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increased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by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1%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until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at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least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10%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reached,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but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not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more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than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15%</a:t>
            </a:r>
            <a:endParaRPr sz="1600">
              <a:latin typeface="Arial"/>
              <a:cs typeface="Arial"/>
            </a:endParaRPr>
          </a:p>
          <a:p>
            <a:pPr marL="563245" indent="-286385">
              <a:lnSpc>
                <a:spcPct val="100000"/>
              </a:lnSpc>
              <a:spcBef>
                <a:spcPts val="765"/>
              </a:spcBef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All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current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401(k)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403(b)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plans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are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grandfathered</a:t>
            </a:r>
            <a:endParaRPr sz="1600">
              <a:latin typeface="Arial"/>
              <a:cs typeface="Arial"/>
            </a:endParaRPr>
          </a:p>
          <a:p>
            <a:pPr marL="563245" marR="3444240" indent="-287020">
              <a:lnSpc>
                <a:spcPct val="140000"/>
              </a:lnSpc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Exceptions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=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small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businesses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with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&lt;10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employees,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new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businesses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(i.e.,</a:t>
            </a:r>
            <a:r>
              <a:rPr sz="1600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business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&lt;3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years),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church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plans,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governmental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plans</a:t>
            </a:r>
            <a:endParaRPr sz="1600">
              <a:latin typeface="Arial"/>
              <a:cs typeface="Arial"/>
            </a:endParaRPr>
          </a:p>
          <a:p>
            <a:pPr marL="563245" indent="-286385">
              <a:lnSpc>
                <a:spcPct val="100000"/>
              </a:lnSpc>
              <a:spcBef>
                <a:spcPts val="770"/>
              </a:spcBef>
              <a:buChar char="•"/>
              <a:tabLst>
                <a:tab pos="563245" algn="l"/>
                <a:tab pos="56388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Effective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years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 beginning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after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December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31,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10"/>
              </a:spcBef>
            </a:pPr>
            <a:r>
              <a:rPr sz="3350" dirty="0">
                <a:solidFill>
                  <a:srgbClr val="4E5052"/>
                </a:solidFill>
              </a:rPr>
              <a:t>Coverage</a:t>
            </a:r>
            <a:r>
              <a:rPr sz="3350" spc="-20" dirty="0">
                <a:solidFill>
                  <a:srgbClr val="4E5052"/>
                </a:solidFill>
              </a:rPr>
              <a:t> </a:t>
            </a:r>
            <a:r>
              <a:rPr sz="3350" dirty="0">
                <a:solidFill>
                  <a:srgbClr val="4E5052"/>
                </a:solidFill>
              </a:rPr>
              <a:t>and </a:t>
            </a:r>
            <a:r>
              <a:rPr sz="3350" spc="-10" dirty="0">
                <a:solidFill>
                  <a:srgbClr val="4E5052"/>
                </a:solidFill>
              </a:rPr>
              <a:t>Participation</a:t>
            </a:r>
            <a:endParaRPr sz="33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452" y="1665732"/>
            <a:ext cx="853440" cy="8549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10"/>
              </a:spcBef>
            </a:pPr>
            <a:r>
              <a:rPr sz="3350" spc="-10" dirty="0">
                <a:solidFill>
                  <a:srgbClr val="4E5052"/>
                </a:solidFill>
              </a:rPr>
              <a:t>Contributions</a:t>
            </a:r>
            <a:endParaRPr sz="3350"/>
          </a:p>
        </p:txBody>
      </p:sp>
      <p:grpSp>
        <p:nvGrpSpPr>
          <p:cNvPr id="3" name="object 3"/>
          <p:cNvGrpSpPr/>
          <p:nvPr/>
        </p:nvGrpSpPr>
        <p:grpSpPr>
          <a:xfrm>
            <a:off x="949452" y="1665732"/>
            <a:ext cx="853440" cy="855344"/>
            <a:chOff x="949452" y="1665732"/>
            <a:chExt cx="853440" cy="855344"/>
          </a:xfrm>
        </p:grpSpPr>
        <p:sp>
          <p:nvSpPr>
            <p:cNvPr id="4" name="object 4"/>
            <p:cNvSpPr/>
            <p:nvPr/>
          </p:nvSpPr>
          <p:spPr>
            <a:xfrm>
              <a:off x="949452" y="1665732"/>
              <a:ext cx="853440" cy="855344"/>
            </a:xfrm>
            <a:custGeom>
              <a:avLst/>
              <a:gdLst/>
              <a:ahLst/>
              <a:cxnLst/>
              <a:rect l="l" t="t" r="r" b="b"/>
              <a:pathLst>
                <a:path w="853439" h="855344">
                  <a:moveTo>
                    <a:pt x="426719" y="0"/>
                  </a:moveTo>
                  <a:lnTo>
                    <a:pt x="380223" y="2508"/>
                  </a:lnTo>
                  <a:lnTo>
                    <a:pt x="335177" y="9859"/>
                  </a:lnTo>
                  <a:lnTo>
                    <a:pt x="291842" y="21793"/>
                  </a:lnTo>
                  <a:lnTo>
                    <a:pt x="250478" y="38048"/>
                  </a:lnTo>
                  <a:lnTo>
                    <a:pt x="211344" y="58363"/>
                  </a:lnTo>
                  <a:lnTo>
                    <a:pt x="174703" y="82478"/>
                  </a:lnTo>
                  <a:lnTo>
                    <a:pt x="140813" y="110133"/>
                  </a:lnTo>
                  <a:lnTo>
                    <a:pt x="109936" y="141065"/>
                  </a:lnTo>
                  <a:lnTo>
                    <a:pt x="82331" y="175016"/>
                  </a:lnTo>
                  <a:lnTo>
                    <a:pt x="58259" y="211723"/>
                  </a:lnTo>
                  <a:lnTo>
                    <a:pt x="37979" y="250926"/>
                  </a:lnTo>
                  <a:lnTo>
                    <a:pt x="21754" y="292364"/>
                  </a:lnTo>
                  <a:lnTo>
                    <a:pt x="9842" y="335776"/>
                  </a:lnTo>
                  <a:lnTo>
                    <a:pt x="2503" y="380902"/>
                  </a:lnTo>
                  <a:lnTo>
                    <a:pt x="0" y="427482"/>
                  </a:lnTo>
                  <a:lnTo>
                    <a:pt x="2503" y="474061"/>
                  </a:lnTo>
                  <a:lnTo>
                    <a:pt x="9842" y="519187"/>
                  </a:lnTo>
                  <a:lnTo>
                    <a:pt x="21754" y="562599"/>
                  </a:lnTo>
                  <a:lnTo>
                    <a:pt x="37979" y="604037"/>
                  </a:lnTo>
                  <a:lnTo>
                    <a:pt x="58259" y="643240"/>
                  </a:lnTo>
                  <a:lnTo>
                    <a:pt x="82331" y="679947"/>
                  </a:lnTo>
                  <a:lnTo>
                    <a:pt x="109936" y="713898"/>
                  </a:lnTo>
                  <a:lnTo>
                    <a:pt x="140813" y="744830"/>
                  </a:lnTo>
                  <a:lnTo>
                    <a:pt x="174703" y="772485"/>
                  </a:lnTo>
                  <a:lnTo>
                    <a:pt x="211344" y="796600"/>
                  </a:lnTo>
                  <a:lnTo>
                    <a:pt x="250478" y="816915"/>
                  </a:lnTo>
                  <a:lnTo>
                    <a:pt x="291842" y="833170"/>
                  </a:lnTo>
                  <a:lnTo>
                    <a:pt x="335177" y="845104"/>
                  </a:lnTo>
                  <a:lnTo>
                    <a:pt x="380223" y="852455"/>
                  </a:lnTo>
                  <a:lnTo>
                    <a:pt x="426719" y="854964"/>
                  </a:lnTo>
                  <a:lnTo>
                    <a:pt x="473222" y="852455"/>
                  </a:lnTo>
                  <a:lnTo>
                    <a:pt x="518273" y="845104"/>
                  </a:lnTo>
                  <a:lnTo>
                    <a:pt x="561612" y="833170"/>
                  </a:lnTo>
                  <a:lnTo>
                    <a:pt x="602978" y="816915"/>
                  </a:lnTo>
                  <a:lnTo>
                    <a:pt x="642111" y="796600"/>
                  </a:lnTo>
                  <a:lnTo>
                    <a:pt x="678753" y="772485"/>
                  </a:lnTo>
                  <a:lnTo>
                    <a:pt x="712641" y="744830"/>
                  </a:lnTo>
                  <a:lnTo>
                    <a:pt x="743516" y="713898"/>
                  </a:lnTo>
                  <a:lnTo>
                    <a:pt x="771119" y="679947"/>
                  </a:lnTo>
                  <a:lnTo>
                    <a:pt x="795189" y="643240"/>
                  </a:lnTo>
                  <a:lnTo>
                    <a:pt x="815465" y="604037"/>
                  </a:lnTo>
                  <a:lnTo>
                    <a:pt x="831689" y="562599"/>
                  </a:lnTo>
                  <a:lnTo>
                    <a:pt x="843599" y="519187"/>
                  </a:lnTo>
                  <a:lnTo>
                    <a:pt x="850936" y="474061"/>
                  </a:lnTo>
                  <a:lnTo>
                    <a:pt x="853440" y="427482"/>
                  </a:lnTo>
                  <a:lnTo>
                    <a:pt x="850936" y="380902"/>
                  </a:lnTo>
                  <a:lnTo>
                    <a:pt x="843599" y="335776"/>
                  </a:lnTo>
                  <a:lnTo>
                    <a:pt x="831689" y="292364"/>
                  </a:lnTo>
                  <a:lnTo>
                    <a:pt x="815465" y="250926"/>
                  </a:lnTo>
                  <a:lnTo>
                    <a:pt x="795189" y="211723"/>
                  </a:lnTo>
                  <a:lnTo>
                    <a:pt x="771119" y="175016"/>
                  </a:lnTo>
                  <a:lnTo>
                    <a:pt x="743516" y="141065"/>
                  </a:lnTo>
                  <a:lnTo>
                    <a:pt x="712641" y="110133"/>
                  </a:lnTo>
                  <a:lnTo>
                    <a:pt x="678753" y="82478"/>
                  </a:lnTo>
                  <a:lnTo>
                    <a:pt x="642111" y="58363"/>
                  </a:lnTo>
                  <a:lnTo>
                    <a:pt x="602978" y="38048"/>
                  </a:lnTo>
                  <a:lnTo>
                    <a:pt x="561612" y="21793"/>
                  </a:lnTo>
                  <a:lnTo>
                    <a:pt x="518273" y="9859"/>
                  </a:lnTo>
                  <a:lnTo>
                    <a:pt x="473222" y="2508"/>
                  </a:lnTo>
                  <a:lnTo>
                    <a:pt x="426719" y="0"/>
                  </a:lnTo>
                  <a:close/>
                </a:path>
              </a:pathLst>
            </a:custGeom>
            <a:solidFill>
              <a:srgbClr val="46C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376" y="1801368"/>
              <a:ext cx="583692" cy="5836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350252" y="2936748"/>
            <a:ext cx="6179820" cy="4531360"/>
          </a:xfrm>
          <a:prstGeom prst="rect">
            <a:avLst/>
          </a:prstGeom>
          <a:solidFill>
            <a:srgbClr val="46C3CF">
              <a:alpha val="25489"/>
            </a:srgbClr>
          </a:solidFill>
        </p:spPr>
        <p:txBody>
          <a:bodyPr vert="horz" wrap="square" lIns="0" tIns="234950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850"/>
              </a:spcBef>
            </a:pP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Changes</a:t>
            </a:r>
            <a:r>
              <a:rPr sz="2000" b="1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2024</a:t>
            </a:r>
            <a:r>
              <a:rPr sz="2000" b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and </a:t>
            </a:r>
            <a:r>
              <a:rPr sz="2000" b="1" spc="-10" dirty="0">
                <a:solidFill>
                  <a:srgbClr val="4E5052"/>
                </a:solidFill>
                <a:latin typeface="Arial"/>
                <a:cs typeface="Arial"/>
              </a:rPr>
              <a:t>Beyond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1770"/>
              </a:spcBef>
            </a:pPr>
            <a:r>
              <a:rPr sz="1600" b="1" spc="-20" dirty="0">
                <a:solidFill>
                  <a:srgbClr val="4E5052"/>
                </a:solidFill>
                <a:latin typeface="Arial"/>
                <a:cs typeface="Arial"/>
              </a:rPr>
              <a:t>Catch-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ups</a:t>
            </a:r>
            <a:r>
              <a:rPr sz="1600" b="1" spc="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treated</a:t>
            </a:r>
            <a:r>
              <a:rPr sz="1600" b="1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as</a:t>
            </a:r>
            <a:r>
              <a:rPr sz="1600" b="1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Roth -</a:t>
            </a:r>
            <a:r>
              <a:rPr sz="16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Participants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must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have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$145,000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prior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year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 compensation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Additional </a:t>
            </a:r>
            <a:r>
              <a:rPr sz="1600" b="1" spc="-20" dirty="0">
                <a:solidFill>
                  <a:srgbClr val="4E5052"/>
                </a:solidFill>
                <a:latin typeface="Arial"/>
                <a:cs typeface="Arial"/>
              </a:rPr>
              <a:t>Catch-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ups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Participants</a:t>
            </a:r>
            <a:r>
              <a:rPr sz="1600" b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Ages</a:t>
            </a:r>
            <a:r>
              <a:rPr sz="16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4E5052"/>
                </a:solidFill>
                <a:latin typeface="Arial"/>
                <a:cs typeface="Arial"/>
              </a:rPr>
              <a:t>60-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63</a:t>
            </a:r>
            <a:r>
              <a:rPr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385"/>
              </a:spcBef>
            </a:pPr>
            <a:r>
              <a:rPr sz="1600" b="1" i="1" dirty="0">
                <a:solidFill>
                  <a:srgbClr val="4E5052"/>
                </a:solidFill>
                <a:latin typeface="Arial"/>
                <a:cs typeface="Arial"/>
              </a:rPr>
              <a:t>Required,</a:t>
            </a:r>
            <a:r>
              <a:rPr sz="1600" b="1" i="1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4E5052"/>
                </a:solidFill>
                <a:latin typeface="Arial"/>
                <a:cs typeface="Arial"/>
              </a:rPr>
              <a:t>if</a:t>
            </a:r>
            <a:r>
              <a:rPr sz="1600" b="1" i="1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b="1" i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4E5052"/>
                </a:solidFill>
                <a:latin typeface="Arial"/>
                <a:cs typeface="Arial"/>
              </a:rPr>
              <a:t>allows</a:t>
            </a:r>
            <a:r>
              <a:rPr sz="1600" b="1" i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20" dirty="0">
                <a:solidFill>
                  <a:srgbClr val="4E5052"/>
                </a:solidFill>
                <a:latin typeface="Arial"/>
                <a:cs typeface="Arial"/>
              </a:rPr>
              <a:t>catch-</a:t>
            </a:r>
            <a:r>
              <a:rPr sz="1600" b="1" i="1" spc="-25" dirty="0">
                <a:solidFill>
                  <a:srgbClr val="4E5052"/>
                </a:solidFill>
                <a:latin typeface="Arial"/>
                <a:cs typeface="Arial"/>
              </a:rPr>
              <a:t>ups</a:t>
            </a:r>
            <a:endParaRPr sz="1600">
              <a:latin typeface="Arial"/>
              <a:cs typeface="Arial"/>
            </a:endParaRPr>
          </a:p>
          <a:p>
            <a:pPr marL="6038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603885" algn="l"/>
                <a:tab pos="6045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Up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$10,000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or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150%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regular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catch-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up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amount</a:t>
            </a:r>
            <a:endParaRPr sz="1600">
              <a:latin typeface="Arial"/>
              <a:cs typeface="Arial"/>
            </a:endParaRPr>
          </a:p>
          <a:p>
            <a:pPr marL="6038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603885" algn="l"/>
                <a:tab pos="6045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Effective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Student</a:t>
            </a:r>
            <a:r>
              <a:rPr sz="1600" b="1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Loan</a:t>
            </a:r>
            <a:r>
              <a:rPr sz="1600" b="1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Repayments</a:t>
            </a:r>
            <a:r>
              <a:rPr sz="16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</a:t>
            </a:r>
            <a:endParaRPr sz="1600">
              <a:latin typeface="Arial"/>
              <a:cs typeface="Arial"/>
            </a:endParaRPr>
          </a:p>
          <a:p>
            <a:pPr marL="317500" marR="568960">
              <a:lnSpc>
                <a:spcPts val="2310"/>
              </a:lnSpc>
              <a:spcBef>
                <a:spcPts val="135"/>
              </a:spcBef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Repayment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student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loans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counted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as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deferral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matching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contribution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purposes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949452" y="2936748"/>
            <a:ext cx="6179820" cy="4531360"/>
          </a:xfrm>
          <a:prstGeom prst="rect">
            <a:avLst/>
          </a:prstGeom>
          <a:solidFill>
            <a:srgbClr val="46C3CF">
              <a:alpha val="25489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Changes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E5052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00">
              <a:latin typeface="Arial"/>
              <a:cs typeface="Arial"/>
            </a:endParaRPr>
          </a:p>
          <a:p>
            <a:pPr marL="304800" marR="323215">
              <a:lnSpc>
                <a:spcPct val="120000"/>
              </a:lnSpc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Roth</a:t>
            </a:r>
            <a:r>
              <a:rPr sz="1600" b="1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Treatment</a:t>
            </a:r>
            <a:r>
              <a:rPr sz="1600" b="1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b="1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Employer</a:t>
            </a:r>
            <a:r>
              <a:rPr sz="16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Contributions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Allows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defined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contribution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plans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provide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participants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option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receiving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matching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contributions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Roth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basis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93" rIns="0" bIns="0" rtlCol="0">
            <a:spAutoFit/>
          </a:bodyPr>
          <a:lstStyle/>
          <a:p>
            <a:pPr marL="759460">
              <a:lnSpc>
                <a:spcPct val="100000"/>
              </a:lnSpc>
              <a:spcBef>
                <a:spcPts val="110"/>
              </a:spcBef>
            </a:pPr>
            <a:r>
              <a:rPr sz="3350" spc="-10" dirty="0">
                <a:solidFill>
                  <a:srgbClr val="4E5052"/>
                </a:solidFill>
              </a:rPr>
              <a:t>Distributions</a:t>
            </a:r>
            <a:endParaRPr sz="3350"/>
          </a:p>
        </p:txBody>
      </p:sp>
      <p:grpSp>
        <p:nvGrpSpPr>
          <p:cNvPr id="3" name="object 3"/>
          <p:cNvGrpSpPr/>
          <p:nvPr/>
        </p:nvGrpSpPr>
        <p:grpSpPr>
          <a:xfrm>
            <a:off x="949452" y="1665732"/>
            <a:ext cx="853440" cy="855344"/>
            <a:chOff x="949452" y="1665732"/>
            <a:chExt cx="853440" cy="855344"/>
          </a:xfrm>
        </p:grpSpPr>
        <p:sp>
          <p:nvSpPr>
            <p:cNvPr id="4" name="object 4"/>
            <p:cNvSpPr/>
            <p:nvPr/>
          </p:nvSpPr>
          <p:spPr>
            <a:xfrm>
              <a:off x="949452" y="1665732"/>
              <a:ext cx="853440" cy="855344"/>
            </a:xfrm>
            <a:custGeom>
              <a:avLst/>
              <a:gdLst/>
              <a:ahLst/>
              <a:cxnLst/>
              <a:rect l="l" t="t" r="r" b="b"/>
              <a:pathLst>
                <a:path w="853439" h="855344">
                  <a:moveTo>
                    <a:pt x="426719" y="0"/>
                  </a:moveTo>
                  <a:lnTo>
                    <a:pt x="380223" y="2508"/>
                  </a:lnTo>
                  <a:lnTo>
                    <a:pt x="335177" y="9859"/>
                  </a:lnTo>
                  <a:lnTo>
                    <a:pt x="291842" y="21793"/>
                  </a:lnTo>
                  <a:lnTo>
                    <a:pt x="250478" y="38048"/>
                  </a:lnTo>
                  <a:lnTo>
                    <a:pt x="211344" y="58363"/>
                  </a:lnTo>
                  <a:lnTo>
                    <a:pt x="174703" y="82478"/>
                  </a:lnTo>
                  <a:lnTo>
                    <a:pt x="140813" y="110133"/>
                  </a:lnTo>
                  <a:lnTo>
                    <a:pt x="109936" y="141065"/>
                  </a:lnTo>
                  <a:lnTo>
                    <a:pt x="82331" y="175016"/>
                  </a:lnTo>
                  <a:lnTo>
                    <a:pt x="58259" y="211723"/>
                  </a:lnTo>
                  <a:lnTo>
                    <a:pt x="37979" y="250926"/>
                  </a:lnTo>
                  <a:lnTo>
                    <a:pt x="21754" y="292364"/>
                  </a:lnTo>
                  <a:lnTo>
                    <a:pt x="9842" y="335776"/>
                  </a:lnTo>
                  <a:lnTo>
                    <a:pt x="2503" y="380902"/>
                  </a:lnTo>
                  <a:lnTo>
                    <a:pt x="0" y="427482"/>
                  </a:lnTo>
                  <a:lnTo>
                    <a:pt x="2503" y="474061"/>
                  </a:lnTo>
                  <a:lnTo>
                    <a:pt x="9842" y="519187"/>
                  </a:lnTo>
                  <a:lnTo>
                    <a:pt x="21754" y="562599"/>
                  </a:lnTo>
                  <a:lnTo>
                    <a:pt x="37979" y="604037"/>
                  </a:lnTo>
                  <a:lnTo>
                    <a:pt x="58259" y="643240"/>
                  </a:lnTo>
                  <a:lnTo>
                    <a:pt x="82331" y="679947"/>
                  </a:lnTo>
                  <a:lnTo>
                    <a:pt x="109936" y="713898"/>
                  </a:lnTo>
                  <a:lnTo>
                    <a:pt x="140813" y="744830"/>
                  </a:lnTo>
                  <a:lnTo>
                    <a:pt x="174703" y="772485"/>
                  </a:lnTo>
                  <a:lnTo>
                    <a:pt x="211344" y="796600"/>
                  </a:lnTo>
                  <a:lnTo>
                    <a:pt x="250478" y="816915"/>
                  </a:lnTo>
                  <a:lnTo>
                    <a:pt x="291842" y="833170"/>
                  </a:lnTo>
                  <a:lnTo>
                    <a:pt x="335177" y="845104"/>
                  </a:lnTo>
                  <a:lnTo>
                    <a:pt x="380223" y="852455"/>
                  </a:lnTo>
                  <a:lnTo>
                    <a:pt x="426719" y="854964"/>
                  </a:lnTo>
                  <a:lnTo>
                    <a:pt x="473222" y="852455"/>
                  </a:lnTo>
                  <a:lnTo>
                    <a:pt x="518273" y="845104"/>
                  </a:lnTo>
                  <a:lnTo>
                    <a:pt x="561612" y="833170"/>
                  </a:lnTo>
                  <a:lnTo>
                    <a:pt x="602978" y="816915"/>
                  </a:lnTo>
                  <a:lnTo>
                    <a:pt x="642111" y="796600"/>
                  </a:lnTo>
                  <a:lnTo>
                    <a:pt x="678753" y="772485"/>
                  </a:lnTo>
                  <a:lnTo>
                    <a:pt x="712641" y="744830"/>
                  </a:lnTo>
                  <a:lnTo>
                    <a:pt x="743516" y="713898"/>
                  </a:lnTo>
                  <a:lnTo>
                    <a:pt x="771119" y="679947"/>
                  </a:lnTo>
                  <a:lnTo>
                    <a:pt x="795189" y="643240"/>
                  </a:lnTo>
                  <a:lnTo>
                    <a:pt x="815465" y="604037"/>
                  </a:lnTo>
                  <a:lnTo>
                    <a:pt x="831689" y="562599"/>
                  </a:lnTo>
                  <a:lnTo>
                    <a:pt x="843599" y="519187"/>
                  </a:lnTo>
                  <a:lnTo>
                    <a:pt x="850936" y="474061"/>
                  </a:lnTo>
                  <a:lnTo>
                    <a:pt x="853440" y="427482"/>
                  </a:lnTo>
                  <a:lnTo>
                    <a:pt x="850936" y="380902"/>
                  </a:lnTo>
                  <a:lnTo>
                    <a:pt x="843599" y="335776"/>
                  </a:lnTo>
                  <a:lnTo>
                    <a:pt x="831689" y="292364"/>
                  </a:lnTo>
                  <a:lnTo>
                    <a:pt x="815465" y="250926"/>
                  </a:lnTo>
                  <a:lnTo>
                    <a:pt x="795189" y="211723"/>
                  </a:lnTo>
                  <a:lnTo>
                    <a:pt x="771119" y="175016"/>
                  </a:lnTo>
                  <a:lnTo>
                    <a:pt x="743516" y="141065"/>
                  </a:lnTo>
                  <a:lnTo>
                    <a:pt x="712641" y="110133"/>
                  </a:lnTo>
                  <a:lnTo>
                    <a:pt x="678753" y="82478"/>
                  </a:lnTo>
                  <a:lnTo>
                    <a:pt x="642111" y="58363"/>
                  </a:lnTo>
                  <a:lnTo>
                    <a:pt x="602978" y="38048"/>
                  </a:lnTo>
                  <a:lnTo>
                    <a:pt x="561612" y="21793"/>
                  </a:lnTo>
                  <a:lnTo>
                    <a:pt x="518273" y="9859"/>
                  </a:lnTo>
                  <a:lnTo>
                    <a:pt x="473222" y="2508"/>
                  </a:lnTo>
                  <a:lnTo>
                    <a:pt x="426719" y="0"/>
                  </a:lnTo>
                  <a:close/>
                </a:path>
              </a:pathLst>
            </a:custGeom>
            <a:solidFill>
              <a:srgbClr val="777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40" y="1744980"/>
              <a:ext cx="758952" cy="75742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76884" y="2935223"/>
            <a:ext cx="12684760" cy="3792220"/>
          </a:xfrm>
          <a:custGeom>
            <a:avLst/>
            <a:gdLst/>
            <a:ahLst/>
            <a:cxnLst/>
            <a:rect l="l" t="t" r="r" b="b"/>
            <a:pathLst>
              <a:path w="12684760" h="3792220">
                <a:moveTo>
                  <a:pt x="12684252" y="0"/>
                </a:moveTo>
                <a:lnTo>
                  <a:pt x="0" y="0"/>
                </a:lnTo>
                <a:lnTo>
                  <a:pt x="0" y="822960"/>
                </a:lnTo>
                <a:lnTo>
                  <a:pt x="0" y="3791712"/>
                </a:lnTo>
                <a:lnTo>
                  <a:pt x="12684252" y="3791712"/>
                </a:lnTo>
                <a:lnTo>
                  <a:pt x="12684252" y="822960"/>
                </a:lnTo>
                <a:lnTo>
                  <a:pt x="12684252" y="0"/>
                </a:lnTo>
                <a:close/>
              </a:path>
            </a:pathLst>
          </a:custGeom>
          <a:solidFill>
            <a:srgbClr val="777EF7">
              <a:alpha val="254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5353" y="3923182"/>
            <a:ext cx="4771390" cy="23666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4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Required</a:t>
            </a:r>
            <a:r>
              <a:rPr sz="1600" b="1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Minimum</a:t>
            </a:r>
            <a:r>
              <a:rPr sz="1600" b="1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Distributions</a:t>
            </a:r>
            <a:r>
              <a:rPr sz="1600" b="1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0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73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=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Age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requirement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take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RMDs,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up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from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72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75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=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Increases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75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2033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E5052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Terminal</a:t>
            </a:r>
            <a:r>
              <a:rPr sz="1600" b="1" spc="-7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E5052"/>
                </a:solidFill>
                <a:latin typeface="Arial"/>
                <a:cs typeface="Arial"/>
              </a:rPr>
              <a:t>Illness</a:t>
            </a:r>
            <a:endParaRPr sz="1600">
              <a:latin typeface="Arial"/>
              <a:cs typeface="Arial"/>
            </a:endParaRPr>
          </a:p>
          <a:p>
            <a:pPr marL="286385" marR="431800" indent="-287020">
              <a:lnSpc>
                <a:spcPct val="120000"/>
              </a:lnSpc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Relief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10%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penalty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tax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distribution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terminally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ill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participant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385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Not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new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distribution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trigger;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just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excise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tax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relief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9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1254252" y="3169666"/>
            <a:ext cx="6731000" cy="311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Changes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20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E5052"/>
                </a:solidFill>
                <a:latin typeface="Arial"/>
                <a:cs typeface="Arial"/>
              </a:rPr>
              <a:t>2023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1350"/>
              </a:spcBef>
            </a:pP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Disaster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Relief</a:t>
            </a:r>
            <a:r>
              <a:rPr sz="1600" b="1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Distributions</a:t>
            </a:r>
            <a:r>
              <a:rPr sz="1600" b="1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E5052"/>
                </a:solidFill>
                <a:latin typeface="Arial"/>
                <a:cs typeface="Arial"/>
              </a:rPr>
              <a:t>-</a:t>
            </a:r>
            <a:r>
              <a:rPr sz="1600" b="1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4E5052"/>
                </a:solidFill>
                <a:latin typeface="Arial"/>
                <a:cs typeface="Arial"/>
              </a:rPr>
              <a:t>Voluntary</a:t>
            </a:r>
            <a:endParaRPr sz="1600">
              <a:latin typeface="Arial"/>
              <a:cs typeface="Arial"/>
            </a:endParaRPr>
          </a:p>
          <a:p>
            <a:pPr marL="304165" indent="-286385">
              <a:lnSpc>
                <a:spcPct val="100000"/>
              </a:lnSpc>
              <a:spcBef>
                <a:spcPts val="385"/>
              </a:spcBef>
              <a:buChar char="•"/>
              <a:tabLst>
                <a:tab pos="304165" algn="l"/>
                <a:tab pos="30480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Codifies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E5052"/>
                </a:solidFill>
                <a:latin typeface="Arial"/>
                <a:cs typeface="Arial"/>
              </a:rPr>
              <a:t>ad</a:t>
            </a:r>
            <a:r>
              <a:rPr sz="1600" i="1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4E5052"/>
                </a:solidFill>
                <a:latin typeface="Arial"/>
                <a:cs typeface="Arial"/>
              </a:rPr>
              <a:t>hoc</a:t>
            </a:r>
            <a:r>
              <a:rPr sz="1600" i="1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relief</a:t>
            </a:r>
            <a:r>
              <a:rPr sz="1600" spc="-6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Congress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sometimes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provides</a:t>
            </a:r>
            <a:r>
              <a:rPr sz="1600" spc="-7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major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disasters</a:t>
            </a:r>
            <a:endParaRPr sz="1600">
              <a:latin typeface="Arial"/>
              <a:cs typeface="Arial"/>
            </a:endParaRPr>
          </a:p>
          <a:p>
            <a:pPr marL="304165" marR="704850" indent="-286385">
              <a:lnSpc>
                <a:spcPct val="120000"/>
              </a:lnSpc>
              <a:buChar char="•"/>
              <a:tabLst>
                <a:tab pos="304165" algn="l"/>
                <a:tab pos="30480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Allows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up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$22,000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be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distributed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from</a:t>
            </a:r>
            <a:r>
              <a:rPr sz="1600" spc="-1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employer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retirement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plans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IRAs</a:t>
            </a:r>
            <a:endParaRPr sz="1600">
              <a:latin typeface="Arial"/>
              <a:cs typeface="Arial"/>
            </a:endParaRPr>
          </a:p>
          <a:p>
            <a:pPr marL="304165" indent="-286385">
              <a:lnSpc>
                <a:spcPct val="100000"/>
              </a:lnSpc>
              <a:spcBef>
                <a:spcPts val="385"/>
              </a:spcBef>
              <a:buChar char="•"/>
              <a:tabLst>
                <a:tab pos="304165" algn="l"/>
                <a:tab pos="30480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Distributions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are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not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subject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10%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additional</a:t>
            </a:r>
            <a:r>
              <a:rPr sz="1600" spc="-6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tax</a:t>
            </a:r>
            <a:endParaRPr sz="1600">
              <a:latin typeface="Arial"/>
              <a:cs typeface="Arial"/>
            </a:endParaRPr>
          </a:p>
          <a:p>
            <a:pPr marL="304165" indent="-286385">
              <a:lnSpc>
                <a:spcPct val="100000"/>
              </a:lnSpc>
              <a:spcBef>
                <a:spcPts val="385"/>
              </a:spcBef>
              <a:buChar char="•"/>
              <a:tabLst>
                <a:tab pos="304165" algn="l"/>
                <a:tab pos="30480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Included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income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ratably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over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3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  <a:p>
            <a:pPr marL="304165" indent="-286385">
              <a:lnSpc>
                <a:spcPct val="100000"/>
              </a:lnSpc>
              <a:spcBef>
                <a:spcPts val="385"/>
              </a:spcBef>
              <a:buChar char="•"/>
              <a:tabLst>
                <a:tab pos="304165" algn="l"/>
                <a:tab pos="30480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Can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be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repaid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tax</a:t>
            </a:r>
            <a:r>
              <a:rPr sz="1600" spc="-2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preferred</a:t>
            </a:r>
            <a:r>
              <a:rPr sz="1600" spc="-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retirement</a:t>
            </a:r>
            <a:r>
              <a:rPr sz="1600" spc="-10" dirty="0">
                <a:solidFill>
                  <a:srgbClr val="4E5052"/>
                </a:solidFill>
                <a:latin typeface="Arial"/>
                <a:cs typeface="Arial"/>
              </a:rPr>
              <a:t> account</a:t>
            </a:r>
            <a:endParaRPr sz="1600">
              <a:latin typeface="Arial"/>
              <a:cs typeface="Arial"/>
            </a:endParaRPr>
          </a:p>
          <a:p>
            <a:pPr marL="304165" indent="-286385">
              <a:lnSpc>
                <a:spcPct val="100000"/>
              </a:lnSpc>
              <a:spcBef>
                <a:spcPts val="384"/>
              </a:spcBef>
              <a:buChar char="•"/>
              <a:tabLst>
                <a:tab pos="304165" algn="l"/>
                <a:tab pos="304800" algn="l"/>
              </a:tabLst>
            </a:pP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Effective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disasters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occurring</a:t>
            </a:r>
            <a:r>
              <a:rPr sz="1600" spc="-5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on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or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after</a:t>
            </a:r>
            <a:r>
              <a:rPr sz="1600" spc="-3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January</a:t>
            </a:r>
            <a:r>
              <a:rPr sz="1600" spc="-50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E5052"/>
                </a:solidFill>
                <a:latin typeface="Arial"/>
                <a:cs typeface="Arial"/>
              </a:rPr>
              <a:t>26,</a:t>
            </a:r>
            <a:r>
              <a:rPr sz="1600" spc="-45" dirty="0">
                <a:solidFill>
                  <a:srgbClr val="4E5052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E5052"/>
                </a:solidFill>
                <a:latin typeface="Arial"/>
                <a:cs typeface="Arial"/>
              </a:rPr>
              <a:t>2021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1447</Words>
  <Application>Microsoft Office PowerPoint</Application>
  <PresentationFormat>Custom</PresentationFormat>
  <Paragraphs>282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Lato</vt:lpstr>
      <vt:lpstr>Sarabun</vt:lpstr>
      <vt:lpstr>Times New Roman</vt:lpstr>
      <vt:lpstr>var(--font-minor)</vt:lpstr>
      <vt:lpstr>Office Theme</vt:lpstr>
      <vt:lpstr>PowerPoint Presentation</vt:lpstr>
      <vt:lpstr>Featured Presenters</vt:lpstr>
      <vt:lpstr>SECURE 2.0 Act – Webinar Roadmap</vt:lpstr>
      <vt:lpstr>Background</vt:lpstr>
      <vt:lpstr>Coverage and Participation</vt:lpstr>
      <vt:lpstr>Coverage and Participation</vt:lpstr>
      <vt:lpstr>Coverage and Participation</vt:lpstr>
      <vt:lpstr>Contributions</vt:lpstr>
      <vt:lpstr>Distributions</vt:lpstr>
      <vt:lpstr>Distributions</vt:lpstr>
      <vt:lpstr>Plan Administration</vt:lpstr>
      <vt:lpstr>What you should expect</vt:lpstr>
      <vt:lpstr>Fiduciary Plan Oversight</vt:lpstr>
      <vt:lpstr>Investment Fiduciary</vt:lpstr>
      <vt:lpstr>Fiduciary Reminders</vt:lpstr>
      <vt:lpstr>Colorado Secure Savings All Colorado employers who have been in business for at least 2 years, have 5 or more employees, and don’t offer a qualified retirement plan for their employees are required by law to facilitate Colorado SecureSavings.</vt:lpstr>
      <vt:lpstr>Colorado Secure Savings </vt:lpstr>
      <vt:lpstr>Questions???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your retirement goals</dc:title>
  <dc:creator>O'Dwyer, Kieran</dc:creator>
  <cp:lastModifiedBy>Oakes Hunnewell</cp:lastModifiedBy>
  <cp:revision>13</cp:revision>
  <cp:lastPrinted>2023-04-17T22:34:11Z</cp:lastPrinted>
  <dcterms:created xsi:type="dcterms:W3CDTF">2023-04-14T15:06:28Z</dcterms:created>
  <dcterms:modified xsi:type="dcterms:W3CDTF">2023-04-24T17:30:05Z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2023-04-14T00:00:00Z</vt:filetime>
  </property>
  <property fmtid="{D5CDD505-2E9C-101B-9397-08002B2CF9AE}" pid="5" name="Producer">
    <vt:lpwstr>Microsoft® PowerPoint® for Microsoft 365</vt:lpwstr>
  </property>
</Properties>
</file>