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ags/tag1.xml" ContentType="application/vnd.openxmlformats-officedocument.presentationml.tags+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ags/tag2.xml" ContentType="application/vnd.openxmlformats-officedocument.presentationml.tags+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ags/tag3.xml" ContentType="application/vnd.openxmlformats-officedocument.presentationml.tags+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ags/tag4.xml" ContentType="application/vnd.openxmlformats-officedocument.presentationml.tags+xml"/>
  <Override PartName="/ppt/notesSlides/notesSlide129.xml" ContentType="application/vnd.openxmlformats-officedocument.presentationml.notesSlide+xml"/>
  <Override PartName="/ppt/tags/tag5.xml" ContentType="application/vnd.openxmlformats-officedocument.presentationml.tags+xml"/>
  <Override PartName="/ppt/notesSlides/notesSlide130.xml" ContentType="application/vnd.openxmlformats-officedocument.presentationml.notesSlide+xml"/>
  <Override PartName="/ppt/tags/tag6.xml" ContentType="application/vnd.openxmlformats-officedocument.presentationml.tags+xml"/>
  <Override PartName="/ppt/notesSlides/notesSlide131.xml" ContentType="application/vnd.openxmlformats-officedocument.presentationml.notesSlide+xml"/>
  <Override PartName="/ppt/tags/tag7.xml" ContentType="application/vnd.openxmlformats-officedocument.presentationml.tags+xml"/>
  <Override PartName="/ppt/notesSlides/notesSlide132.xml" ContentType="application/vnd.openxmlformats-officedocument.presentationml.notesSlide+xml"/>
  <Override PartName="/ppt/tags/tag8.xml" ContentType="application/vnd.openxmlformats-officedocument.presentationml.tags+xml"/>
  <Override PartName="/ppt/notesSlides/notesSlide133.xml" ContentType="application/vnd.openxmlformats-officedocument.presentationml.notesSlide+xml"/>
  <Override PartName="/ppt/tags/tag9.xml" ContentType="application/vnd.openxmlformats-officedocument.presentationml.tags+xml"/>
  <Override PartName="/ppt/notesSlides/notesSlide134.xml" ContentType="application/vnd.openxmlformats-officedocument.presentationml.notesSlide+xml"/>
  <Override PartName="/ppt/tags/tag10.xml" ContentType="application/vnd.openxmlformats-officedocument.presentationml.tags+xml"/>
  <Override PartName="/ppt/notesSlides/notesSlide135.xml" ContentType="application/vnd.openxmlformats-officedocument.presentationml.notesSlide+xml"/>
  <Override PartName="/ppt/tags/tag11.xml" ContentType="application/vnd.openxmlformats-officedocument.presentationml.tags+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ags/tag12.xml" ContentType="application/vnd.openxmlformats-officedocument.presentationml.tags+xml"/>
  <Override PartName="/ppt/notesSlides/notesSlide139.xml" ContentType="application/vnd.openxmlformats-officedocument.presentationml.notesSlide+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42"/>
  </p:notesMasterIdLst>
  <p:handoutMasterIdLst>
    <p:handoutMasterId r:id="rId143"/>
  </p:handoutMasterIdLst>
  <p:sldIdLst>
    <p:sldId id="354" r:id="rId3"/>
    <p:sldId id="257" r:id="rId4"/>
    <p:sldId id="258" r:id="rId5"/>
    <p:sldId id="259" r:id="rId6"/>
    <p:sldId id="260" r:id="rId7"/>
    <p:sldId id="261" r:id="rId8"/>
    <p:sldId id="262" r:id="rId9"/>
    <p:sldId id="263" r:id="rId10"/>
    <p:sldId id="264" r:id="rId11"/>
    <p:sldId id="265" r:id="rId12"/>
    <p:sldId id="382" r:id="rId13"/>
    <p:sldId id="266" r:id="rId14"/>
    <p:sldId id="383" r:id="rId15"/>
    <p:sldId id="267" r:id="rId16"/>
    <p:sldId id="384" r:id="rId17"/>
    <p:sldId id="268" r:id="rId18"/>
    <p:sldId id="269" r:id="rId19"/>
    <p:sldId id="270" r:id="rId20"/>
    <p:sldId id="273" r:id="rId21"/>
    <p:sldId id="271" r:id="rId22"/>
    <p:sldId id="272" r:id="rId23"/>
    <p:sldId id="385" r:id="rId24"/>
    <p:sldId id="386" r:id="rId25"/>
    <p:sldId id="274" r:id="rId26"/>
    <p:sldId id="275" r:id="rId27"/>
    <p:sldId id="276" r:id="rId28"/>
    <p:sldId id="277" r:id="rId29"/>
    <p:sldId id="278" r:id="rId30"/>
    <p:sldId id="279" r:id="rId31"/>
    <p:sldId id="387" r:id="rId32"/>
    <p:sldId id="280" r:id="rId33"/>
    <p:sldId id="388" r:id="rId34"/>
    <p:sldId id="389" r:id="rId35"/>
    <p:sldId id="390" r:id="rId36"/>
    <p:sldId id="281" r:id="rId37"/>
    <p:sldId id="282" r:id="rId38"/>
    <p:sldId id="391" r:id="rId39"/>
    <p:sldId id="393" r:id="rId40"/>
    <p:sldId id="394" r:id="rId41"/>
    <p:sldId id="395" r:id="rId42"/>
    <p:sldId id="355"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396" r:id="rId59"/>
    <p:sldId id="298" r:id="rId60"/>
    <p:sldId id="299" r:id="rId61"/>
    <p:sldId id="300" r:id="rId62"/>
    <p:sldId id="301" r:id="rId63"/>
    <p:sldId id="302" r:id="rId64"/>
    <p:sldId id="397" r:id="rId65"/>
    <p:sldId id="398" r:id="rId66"/>
    <p:sldId id="399" r:id="rId67"/>
    <p:sldId id="303" r:id="rId68"/>
    <p:sldId id="400" r:id="rId69"/>
    <p:sldId id="304" r:id="rId70"/>
    <p:sldId id="305" r:id="rId71"/>
    <p:sldId id="306" r:id="rId72"/>
    <p:sldId id="401" r:id="rId73"/>
    <p:sldId id="307" r:id="rId74"/>
    <p:sldId id="308" r:id="rId75"/>
    <p:sldId id="309" r:id="rId76"/>
    <p:sldId id="310" r:id="rId77"/>
    <p:sldId id="402" r:id="rId78"/>
    <p:sldId id="311" r:id="rId79"/>
    <p:sldId id="403" r:id="rId80"/>
    <p:sldId id="313" r:id="rId81"/>
    <p:sldId id="314" r:id="rId82"/>
    <p:sldId id="315" r:id="rId83"/>
    <p:sldId id="316" r:id="rId84"/>
    <p:sldId id="404" r:id="rId85"/>
    <p:sldId id="405" r:id="rId86"/>
    <p:sldId id="406" r:id="rId87"/>
    <p:sldId id="407" r:id="rId88"/>
    <p:sldId id="408" r:id="rId89"/>
    <p:sldId id="317" r:id="rId90"/>
    <p:sldId id="318" r:id="rId91"/>
    <p:sldId id="312" r:id="rId92"/>
    <p:sldId id="319" r:id="rId93"/>
    <p:sldId id="409" r:id="rId94"/>
    <p:sldId id="410" r:id="rId95"/>
    <p:sldId id="320" r:id="rId96"/>
    <p:sldId id="321" r:id="rId97"/>
    <p:sldId id="322" r:id="rId98"/>
    <p:sldId id="323" r:id="rId99"/>
    <p:sldId id="324" r:id="rId100"/>
    <p:sldId id="326" r:id="rId101"/>
    <p:sldId id="327" r:id="rId102"/>
    <p:sldId id="328" r:id="rId103"/>
    <p:sldId id="329" r:id="rId104"/>
    <p:sldId id="330" r:id="rId105"/>
    <p:sldId id="331" r:id="rId106"/>
    <p:sldId id="332" r:id="rId107"/>
    <p:sldId id="333" r:id="rId108"/>
    <p:sldId id="334" r:id="rId109"/>
    <p:sldId id="335" r:id="rId110"/>
    <p:sldId id="336" r:id="rId111"/>
    <p:sldId id="337" r:id="rId112"/>
    <p:sldId id="338" r:id="rId113"/>
    <p:sldId id="339" r:id="rId114"/>
    <p:sldId id="356" r:id="rId115"/>
    <p:sldId id="340" r:id="rId116"/>
    <p:sldId id="341" r:id="rId117"/>
    <p:sldId id="342" r:id="rId118"/>
    <p:sldId id="343" r:id="rId119"/>
    <p:sldId id="344" r:id="rId120"/>
    <p:sldId id="357" r:id="rId121"/>
    <p:sldId id="345" r:id="rId122"/>
    <p:sldId id="358" r:id="rId123"/>
    <p:sldId id="346" r:id="rId124"/>
    <p:sldId id="347" r:id="rId125"/>
    <p:sldId id="348" r:id="rId126"/>
    <p:sldId id="349" r:id="rId127"/>
    <p:sldId id="350" r:id="rId128"/>
    <p:sldId id="351" r:id="rId129"/>
    <p:sldId id="362" r:id="rId130"/>
    <p:sldId id="363" r:id="rId131"/>
    <p:sldId id="364" r:id="rId132"/>
    <p:sldId id="365" r:id="rId133"/>
    <p:sldId id="366" r:id="rId134"/>
    <p:sldId id="367" r:id="rId135"/>
    <p:sldId id="368" r:id="rId136"/>
    <p:sldId id="379" r:id="rId137"/>
    <p:sldId id="352" r:id="rId138"/>
    <p:sldId id="353" r:id="rId139"/>
    <p:sldId id="380" r:id="rId140"/>
    <p:sldId id="381" r:id="rId14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705" autoAdjust="0"/>
    <p:restoredTop sz="94660"/>
  </p:normalViewPr>
  <p:slideViewPr>
    <p:cSldViewPr>
      <p:cViewPr varScale="1">
        <p:scale>
          <a:sx n="26" d="100"/>
          <a:sy n="26" d="100"/>
        </p:scale>
        <p:origin x="24" y="54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70083C-DD5D-45B9-AEF3-1B0CC4C7AE31}" type="doc">
      <dgm:prSet loTypeId="urn:microsoft.com/office/officeart/2005/8/layout/matrix3" loCatId="matrix" qsTypeId="urn:microsoft.com/office/officeart/2005/8/quickstyle/3d3" qsCatId="3D" csTypeId="urn:microsoft.com/office/officeart/2005/8/colors/accent1_2" csCatId="accent1"/>
      <dgm:spPr/>
      <dgm:t>
        <a:bodyPr/>
        <a:lstStyle/>
        <a:p>
          <a:endParaRPr lang="en-US"/>
        </a:p>
      </dgm:t>
    </dgm:pt>
    <dgm:pt modelId="{99A847AC-0AC0-4979-A933-CAF0C48AE693}">
      <dgm:prSet/>
      <dgm:spPr/>
      <dgm:t>
        <a:bodyPr/>
        <a:lstStyle/>
        <a:p>
          <a:pPr rtl="0"/>
          <a:r>
            <a:rPr lang="en-US" baseline="0" smtClean="0"/>
            <a:t>Site Assessment</a:t>
          </a:r>
          <a:endParaRPr lang="en-US"/>
        </a:p>
      </dgm:t>
    </dgm:pt>
    <dgm:pt modelId="{1C3E4BAC-997E-4A9F-AE2E-DB771BA267BC}" type="parTrans" cxnId="{A482C0A0-66AD-492C-A443-A5E0FB05EE52}">
      <dgm:prSet/>
      <dgm:spPr/>
      <dgm:t>
        <a:bodyPr/>
        <a:lstStyle/>
        <a:p>
          <a:endParaRPr lang="en-US"/>
        </a:p>
      </dgm:t>
    </dgm:pt>
    <dgm:pt modelId="{145DC873-48A5-4BC6-B72A-D2DB16EEC12F}" type="sibTrans" cxnId="{A482C0A0-66AD-492C-A443-A5E0FB05EE52}">
      <dgm:prSet/>
      <dgm:spPr/>
      <dgm:t>
        <a:bodyPr/>
        <a:lstStyle/>
        <a:p>
          <a:endParaRPr lang="en-US"/>
        </a:p>
      </dgm:t>
    </dgm:pt>
    <dgm:pt modelId="{D78F0ADD-08CE-445C-A7C1-7C7AFD391715}">
      <dgm:prSet/>
      <dgm:spPr/>
      <dgm:t>
        <a:bodyPr/>
        <a:lstStyle/>
        <a:p>
          <a:pPr rtl="0"/>
          <a:r>
            <a:rPr lang="en-US" baseline="0" smtClean="0"/>
            <a:t>Culture and Climate Assessment</a:t>
          </a:r>
          <a:endParaRPr lang="en-US"/>
        </a:p>
      </dgm:t>
    </dgm:pt>
    <dgm:pt modelId="{D658980D-6529-4C55-9382-F2DA30457D26}" type="parTrans" cxnId="{C2B3C8A8-7746-4BB4-89BC-89609F496661}">
      <dgm:prSet/>
      <dgm:spPr/>
      <dgm:t>
        <a:bodyPr/>
        <a:lstStyle/>
        <a:p>
          <a:endParaRPr lang="en-US"/>
        </a:p>
      </dgm:t>
    </dgm:pt>
    <dgm:pt modelId="{5E25636F-12C8-4719-9EC4-914667E248E1}" type="sibTrans" cxnId="{C2B3C8A8-7746-4BB4-89BC-89609F496661}">
      <dgm:prSet/>
      <dgm:spPr/>
      <dgm:t>
        <a:bodyPr/>
        <a:lstStyle/>
        <a:p>
          <a:endParaRPr lang="en-US"/>
        </a:p>
      </dgm:t>
    </dgm:pt>
    <dgm:pt modelId="{83203A37-B556-4406-81F0-6B4EDB03565C}">
      <dgm:prSet/>
      <dgm:spPr/>
      <dgm:t>
        <a:bodyPr/>
        <a:lstStyle/>
        <a:p>
          <a:pPr rtl="0"/>
          <a:r>
            <a:rPr lang="en-US" baseline="0" smtClean="0"/>
            <a:t>School Threat Assessment</a:t>
          </a:r>
          <a:endParaRPr lang="en-US"/>
        </a:p>
      </dgm:t>
    </dgm:pt>
    <dgm:pt modelId="{5B55F545-1835-48FE-8D3D-172FBD0CFA6A}" type="parTrans" cxnId="{9A252DBC-318D-4A80-A6FC-BC15DB69465C}">
      <dgm:prSet/>
      <dgm:spPr/>
      <dgm:t>
        <a:bodyPr/>
        <a:lstStyle/>
        <a:p>
          <a:endParaRPr lang="en-US"/>
        </a:p>
      </dgm:t>
    </dgm:pt>
    <dgm:pt modelId="{9D2D6C15-F037-4917-AB9D-A9865924E220}" type="sibTrans" cxnId="{9A252DBC-318D-4A80-A6FC-BC15DB69465C}">
      <dgm:prSet/>
      <dgm:spPr/>
      <dgm:t>
        <a:bodyPr/>
        <a:lstStyle/>
        <a:p>
          <a:endParaRPr lang="en-US"/>
        </a:p>
      </dgm:t>
    </dgm:pt>
    <dgm:pt modelId="{2BFDB154-3C7F-4034-9412-06AA4D8981F2}">
      <dgm:prSet/>
      <dgm:spPr/>
      <dgm:t>
        <a:bodyPr/>
        <a:lstStyle/>
        <a:p>
          <a:pPr rtl="0"/>
          <a:r>
            <a:rPr lang="en-US" baseline="0" smtClean="0"/>
            <a:t>Capacity Assessment</a:t>
          </a:r>
          <a:endParaRPr lang="en-US"/>
        </a:p>
      </dgm:t>
    </dgm:pt>
    <dgm:pt modelId="{7BD5B730-311B-414B-B735-64B7E980C16B}" type="parTrans" cxnId="{A9FDA85C-EC49-4D44-8B44-2FD2FF28EFA9}">
      <dgm:prSet/>
      <dgm:spPr/>
      <dgm:t>
        <a:bodyPr/>
        <a:lstStyle/>
        <a:p>
          <a:endParaRPr lang="en-US"/>
        </a:p>
      </dgm:t>
    </dgm:pt>
    <dgm:pt modelId="{6A7F617A-CD95-4B44-8143-75C04ADC5AC1}" type="sibTrans" cxnId="{A9FDA85C-EC49-4D44-8B44-2FD2FF28EFA9}">
      <dgm:prSet/>
      <dgm:spPr/>
      <dgm:t>
        <a:bodyPr/>
        <a:lstStyle/>
        <a:p>
          <a:endParaRPr lang="en-US"/>
        </a:p>
      </dgm:t>
    </dgm:pt>
    <dgm:pt modelId="{34616E37-EF7F-4E1E-8490-5473FD6E846C}" type="pres">
      <dgm:prSet presAssocID="{0F70083C-DD5D-45B9-AEF3-1B0CC4C7AE31}" presName="matrix" presStyleCnt="0">
        <dgm:presLayoutVars>
          <dgm:chMax val="1"/>
          <dgm:dir/>
          <dgm:resizeHandles val="exact"/>
        </dgm:presLayoutVars>
      </dgm:prSet>
      <dgm:spPr/>
      <dgm:t>
        <a:bodyPr/>
        <a:lstStyle/>
        <a:p>
          <a:endParaRPr lang="en-US"/>
        </a:p>
      </dgm:t>
    </dgm:pt>
    <dgm:pt modelId="{43CF0828-8606-41EC-B86E-3EB21AC795D9}" type="pres">
      <dgm:prSet presAssocID="{0F70083C-DD5D-45B9-AEF3-1B0CC4C7AE31}" presName="diamond" presStyleLbl="bgShp" presStyleIdx="0" presStyleCnt="1"/>
      <dgm:spPr/>
    </dgm:pt>
    <dgm:pt modelId="{069750A7-EE0E-4FF6-AB48-1D16AFB9DDE2}" type="pres">
      <dgm:prSet presAssocID="{0F70083C-DD5D-45B9-AEF3-1B0CC4C7AE31}" presName="quad1" presStyleLbl="node1" presStyleIdx="0" presStyleCnt="4">
        <dgm:presLayoutVars>
          <dgm:chMax val="0"/>
          <dgm:chPref val="0"/>
          <dgm:bulletEnabled val="1"/>
        </dgm:presLayoutVars>
      </dgm:prSet>
      <dgm:spPr/>
      <dgm:t>
        <a:bodyPr/>
        <a:lstStyle/>
        <a:p>
          <a:endParaRPr lang="en-US"/>
        </a:p>
      </dgm:t>
    </dgm:pt>
    <dgm:pt modelId="{2839C6F0-AC9B-43A3-8DDC-D2CB6224C4B8}" type="pres">
      <dgm:prSet presAssocID="{0F70083C-DD5D-45B9-AEF3-1B0CC4C7AE31}" presName="quad2" presStyleLbl="node1" presStyleIdx="1" presStyleCnt="4">
        <dgm:presLayoutVars>
          <dgm:chMax val="0"/>
          <dgm:chPref val="0"/>
          <dgm:bulletEnabled val="1"/>
        </dgm:presLayoutVars>
      </dgm:prSet>
      <dgm:spPr/>
      <dgm:t>
        <a:bodyPr/>
        <a:lstStyle/>
        <a:p>
          <a:endParaRPr lang="en-US"/>
        </a:p>
      </dgm:t>
    </dgm:pt>
    <dgm:pt modelId="{D7169F6C-EA4F-4CE3-9604-53F200F0DF34}" type="pres">
      <dgm:prSet presAssocID="{0F70083C-DD5D-45B9-AEF3-1B0CC4C7AE31}" presName="quad3" presStyleLbl="node1" presStyleIdx="2" presStyleCnt="4">
        <dgm:presLayoutVars>
          <dgm:chMax val="0"/>
          <dgm:chPref val="0"/>
          <dgm:bulletEnabled val="1"/>
        </dgm:presLayoutVars>
      </dgm:prSet>
      <dgm:spPr/>
      <dgm:t>
        <a:bodyPr/>
        <a:lstStyle/>
        <a:p>
          <a:endParaRPr lang="en-US"/>
        </a:p>
      </dgm:t>
    </dgm:pt>
    <dgm:pt modelId="{2C3333AD-A1CE-4B5B-8880-433AE1094EF4}" type="pres">
      <dgm:prSet presAssocID="{0F70083C-DD5D-45B9-AEF3-1B0CC4C7AE31}" presName="quad4" presStyleLbl="node1" presStyleIdx="3" presStyleCnt="4">
        <dgm:presLayoutVars>
          <dgm:chMax val="0"/>
          <dgm:chPref val="0"/>
          <dgm:bulletEnabled val="1"/>
        </dgm:presLayoutVars>
      </dgm:prSet>
      <dgm:spPr/>
      <dgm:t>
        <a:bodyPr/>
        <a:lstStyle/>
        <a:p>
          <a:endParaRPr lang="en-US"/>
        </a:p>
      </dgm:t>
    </dgm:pt>
  </dgm:ptLst>
  <dgm:cxnLst>
    <dgm:cxn modelId="{C253BD0D-B8E9-46C3-AC1D-23F8CE98A0BD}" type="presOf" srcId="{0F70083C-DD5D-45B9-AEF3-1B0CC4C7AE31}" destId="{34616E37-EF7F-4E1E-8490-5473FD6E846C}" srcOrd="0" destOrd="0" presId="urn:microsoft.com/office/officeart/2005/8/layout/matrix3"/>
    <dgm:cxn modelId="{2946ABCF-1FC7-4658-8A88-F4F7AB3899E1}" type="presOf" srcId="{99A847AC-0AC0-4979-A933-CAF0C48AE693}" destId="{069750A7-EE0E-4FF6-AB48-1D16AFB9DDE2}" srcOrd="0" destOrd="0" presId="urn:microsoft.com/office/officeart/2005/8/layout/matrix3"/>
    <dgm:cxn modelId="{C2B3C8A8-7746-4BB4-89BC-89609F496661}" srcId="{0F70083C-DD5D-45B9-AEF3-1B0CC4C7AE31}" destId="{D78F0ADD-08CE-445C-A7C1-7C7AFD391715}" srcOrd="1" destOrd="0" parTransId="{D658980D-6529-4C55-9382-F2DA30457D26}" sibTransId="{5E25636F-12C8-4719-9EC4-914667E248E1}"/>
    <dgm:cxn modelId="{7C91A012-7819-4935-B330-B750F7F0089C}" type="presOf" srcId="{83203A37-B556-4406-81F0-6B4EDB03565C}" destId="{D7169F6C-EA4F-4CE3-9604-53F200F0DF34}" srcOrd="0" destOrd="0" presId="urn:microsoft.com/office/officeart/2005/8/layout/matrix3"/>
    <dgm:cxn modelId="{C879733E-5D3C-425A-AB8D-06E033A68F8D}" type="presOf" srcId="{D78F0ADD-08CE-445C-A7C1-7C7AFD391715}" destId="{2839C6F0-AC9B-43A3-8DDC-D2CB6224C4B8}" srcOrd="0" destOrd="0" presId="urn:microsoft.com/office/officeart/2005/8/layout/matrix3"/>
    <dgm:cxn modelId="{A482C0A0-66AD-492C-A443-A5E0FB05EE52}" srcId="{0F70083C-DD5D-45B9-AEF3-1B0CC4C7AE31}" destId="{99A847AC-0AC0-4979-A933-CAF0C48AE693}" srcOrd="0" destOrd="0" parTransId="{1C3E4BAC-997E-4A9F-AE2E-DB771BA267BC}" sibTransId="{145DC873-48A5-4BC6-B72A-D2DB16EEC12F}"/>
    <dgm:cxn modelId="{3B92F478-1F10-4BAA-A984-34D838939AAF}" type="presOf" srcId="{2BFDB154-3C7F-4034-9412-06AA4D8981F2}" destId="{2C3333AD-A1CE-4B5B-8880-433AE1094EF4}" srcOrd="0" destOrd="0" presId="urn:microsoft.com/office/officeart/2005/8/layout/matrix3"/>
    <dgm:cxn modelId="{9A252DBC-318D-4A80-A6FC-BC15DB69465C}" srcId="{0F70083C-DD5D-45B9-AEF3-1B0CC4C7AE31}" destId="{83203A37-B556-4406-81F0-6B4EDB03565C}" srcOrd="2" destOrd="0" parTransId="{5B55F545-1835-48FE-8D3D-172FBD0CFA6A}" sibTransId="{9D2D6C15-F037-4917-AB9D-A9865924E220}"/>
    <dgm:cxn modelId="{A9FDA85C-EC49-4D44-8B44-2FD2FF28EFA9}" srcId="{0F70083C-DD5D-45B9-AEF3-1B0CC4C7AE31}" destId="{2BFDB154-3C7F-4034-9412-06AA4D8981F2}" srcOrd="3" destOrd="0" parTransId="{7BD5B730-311B-414B-B735-64B7E980C16B}" sibTransId="{6A7F617A-CD95-4B44-8143-75C04ADC5AC1}"/>
    <dgm:cxn modelId="{489C2F0E-423B-40D4-AB88-4D9E822A697D}" type="presParOf" srcId="{34616E37-EF7F-4E1E-8490-5473FD6E846C}" destId="{43CF0828-8606-41EC-B86E-3EB21AC795D9}" srcOrd="0" destOrd="0" presId="urn:microsoft.com/office/officeart/2005/8/layout/matrix3"/>
    <dgm:cxn modelId="{0BF6FA89-60EF-4A53-8E46-CDFBFF7026D9}" type="presParOf" srcId="{34616E37-EF7F-4E1E-8490-5473FD6E846C}" destId="{069750A7-EE0E-4FF6-AB48-1D16AFB9DDE2}" srcOrd="1" destOrd="0" presId="urn:microsoft.com/office/officeart/2005/8/layout/matrix3"/>
    <dgm:cxn modelId="{B11A4478-6EF4-42C2-86C7-4BB4486222F6}" type="presParOf" srcId="{34616E37-EF7F-4E1E-8490-5473FD6E846C}" destId="{2839C6F0-AC9B-43A3-8DDC-D2CB6224C4B8}" srcOrd="2" destOrd="0" presId="urn:microsoft.com/office/officeart/2005/8/layout/matrix3"/>
    <dgm:cxn modelId="{3D3148EA-82FB-47CC-9E54-8554E0914834}" type="presParOf" srcId="{34616E37-EF7F-4E1E-8490-5473FD6E846C}" destId="{D7169F6C-EA4F-4CE3-9604-53F200F0DF34}" srcOrd="3" destOrd="0" presId="urn:microsoft.com/office/officeart/2005/8/layout/matrix3"/>
    <dgm:cxn modelId="{F010FC83-7632-47DF-A011-3D534BD4EF5E}" type="presParOf" srcId="{34616E37-EF7F-4E1E-8490-5473FD6E846C}" destId="{2C3333AD-A1CE-4B5B-8880-433AE1094EF4}"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DE12B1-04CA-4CE3-96F1-6C5EA582E00D}" type="doc">
      <dgm:prSet loTypeId="urn:microsoft.com/office/officeart/2005/8/layout/hProcess9" loCatId="process" qsTypeId="urn:microsoft.com/office/officeart/2005/8/quickstyle/3d3" qsCatId="3D" csTypeId="urn:microsoft.com/office/officeart/2005/8/colors/accent1_2" csCatId="accent1" phldr="1"/>
      <dgm:spPr/>
      <dgm:t>
        <a:bodyPr/>
        <a:lstStyle/>
        <a:p>
          <a:endParaRPr lang="en-US"/>
        </a:p>
      </dgm:t>
    </dgm:pt>
    <dgm:pt modelId="{7B33F82C-B5E4-46C1-8376-50C12C1159D4}">
      <dgm:prSet/>
      <dgm:spPr/>
      <dgm:t>
        <a:bodyPr/>
        <a:lstStyle/>
        <a:p>
          <a:pPr rtl="0"/>
          <a:r>
            <a:rPr lang="en-US" smtClean="0"/>
            <a:t>Before</a:t>
          </a:r>
          <a:endParaRPr lang="en-US"/>
        </a:p>
      </dgm:t>
    </dgm:pt>
    <dgm:pt modelId="{2BE33FB3-EDB4-400A-AB60-81FCDA906B68}" type="parTrans" cxnId="{42A225BE-9786-4CA5-94FE-A7734D5815C5}">
      <dgm:prSet/>
      <dgm:spPr/>
      <dgm:t>
        <a:bodyPr/>
        <a:lstStyle/>
        <a:p>
          <a:endParaRPr lang="en-US"/>
        </a:p>
      </dgm:t>
    </dgm:pt>
    <dgm:pt modelId="{4B3249E0-B47D-4D5F-A0E5-693CFAA62AEE}" type="sibTrans" cxnId="{42A225BE-9786-4CA5-94FE-A7734D5815C5}">
      <dgm:prSet/>
      <dgm:spPr/>
      <dgm:t>
        <a:bodyPr/>
        <a:lstStyle/>
        <a:p>
          <a:endParaRPr lang="en-US"/>
        </a:p>
      </dgm:t>
    </dgm:pt>
    <dgm:pt modelId="{EA05ABA3-C117-46E9-A7F1-A700FC122AEB}">
      <dgm:prSet/>
      <dgm:spPr/>
      <dgm:t>
        <a:bodyPr/>
        <a:lstStyle/>
        <a:p>
          <a:pPr rtl="0"/>
          <a:r>
            <a:rPr lang="en-US" smtClean="0"/>
            <a:t>During</a:t>
          </a:r>
          <a:endParaRPr lang="en-US"/>
        </a:p>
      </dgm:t>
    </dgm:pt>
    <dgm:pt modelId="{4BDC8107-64F0-47B4-B78F-A9C4CB3D06FD}" type="parTrans" cxnId="{3010972F-2EA2-4566-A41F-44186AF1488E}">
      <dgm:prSet/>
      <dgm:spPr/>
      <dgm:t>
        <a:bodyPr/>
        <a:lstStyle/>
        <a:p>
          <a:endParaRPr lang="en-US"/>
        </a:p>
      </dgm:t>
    </dgm:pt>
    <dgm:pt modelId="{DBFFCFB1-1238-4DDC-9DC1-A661745FB5E2}" type="sibTrans" cxnId="{3010972F-2EA2-4566-A41F-44186AF1488E}">
      <dgm:prSet/>
      <dgm:spPr/>
      <dgm:t>
        <a:bodyPr/>
        <a:lstStyle/>
        <a:p>
          <a:endParaRPr lang="en-US"/>
        </a:p>
      </dgm:t>
    </dgm:pt>
    <dgm:pt modelId="{B699AA63-3013-4805-976B-2B077E283693}">
      <dgm:prSet/>
      <dgm:spPr/>
      <dgm:t>
        <a:bodyPr/>
        <a:lstStyle/>
        <a:p>
          <a:pPr rtl="0"/>
          <a:r>
            <a:rPr lang="en-US" dirty="0" smtClean="0"/>
            <a:t>After</a:t>
          </a:r>
          <a:endParaRPr lang="en-US" dirty="0"/>
        </a:p>
      </dgm:t>
    </dgm:pt>
    <dgm:pt modelId="{E24A55C6-F027-41DB-B878-595475007AF2}" type="parTrans" cxnId="{4212AFFF-AF23-48D1-97B8-A77B91625094}">
      <dgm:prSet/>
      <dgm:spPr/>
      <dgm:t>
        <a:bodyPr/>
        <a:lstStyle/>
        <a:p>
          <a:endParaRPr lang="en-US"/>
        </a:p>
      </dgm:t>
    </dgm:pt>
    <dgm:pt modelId="{0B9FE6AC-CB29-4179-A1D1-1BAC661A176C}" type="sibTrans" cxnId="{4212AFFF-AF23-48D1-97B8-A77B91625094}">
      <dgm:prSet/>
      <dgm:spPr/>
      <dgm:t>
        <a:bodyPr/>
        <a:lstStyle/>
        <a:p>
          <a:endParaRPr lang="en-US"/>
        </a:p>
      </dgm:t>
    </dgm:pt>
    <dgm:pt modelId="{84A06BCA-6DE3-4337-B252-643271D3EBF3}" type="pres">
      <dgm:prSet presAssocID="{29DE12B1-04CA-4CE3-96F1-6C5EA582E00D}" presName="CompostProcess" presStyleCnt="0">
        <dgm:presLayoutVars>
          <dgm:dir/>
          <dgm:resizeHandles val="exact"/>
        </dgm:presLayoutVars>
      </dgm:prSet>
      <dgm:spPr/>
      <dgm:t>
        <a:bodyPr/>
        <a:lstStyle/>
        <a:p>
          <a:endParaRPr lang="en-US"/>
        </a:p>
      </dgm:t>
    </dgm:pt>
    <dgm:pt modelId="{CA90444E-5675-4586-9AC6-6A7001051860}" type="pres">
      <dgm:prSet presAssocID="{29DE12B1-04CA-4CE3-96F1-6C5EA582E00D}" presName="arrow" presStyleLbl="bgShp" presStyleIdx="0" presStyleCnt="1"/>
      <dgm:spPr/>
    </dgm:pt>
    <dgm:pt modelId="{B726B5BF-CE7F-4C24-83D8-754CA60BF832}" type="pres">
      <dgm:prSet presAssocID="{29DE12B1-04CA-4CE3-96F1-6C5EA582E00D}" presName="linearProcess" presStyleCnt="0"/>
      <dgm:spPr/>
    </dgm:pt>
    <dgm:pt modelId="{C241B79E-F07E-4E4E-A1C9-094FD82D1DD6}" type="pres">
      <dgm:prSet presAssocID="{7B33F82C-B5E4-46C1-8376-50C12C1159D4}" presName="textNode" presStyleLbl="node1" presStyleIdx="0" presStyleCnt="3">
        <dgm:presLayoutVars>
          <dgm:bulletEnabled val="1"/>
        </dgm:presLayoutVars>
      </dgm:prSet>
      <dgm:spPr/>
      <dgm:t>
        <a:bodyPr/>
        <a:lstStyle/>
        <a:p>
          <a:endParaRPr lang="en-US"/>
        </a:p>
      </dgm:t>
    </dgm:pt>
    <dgm:pt modelId="{E2FA4570-0CFB-4553-803E-005F0BF8F04A}" type="pres">
      <dgm:prSet presAssocID="{4B3249E0-B47D-4D5F-A0E5-693CFAA62AEE}" presName="sibTrans" presStyleCnt="0"/>
      <dgm:spPr/>
    </dgm:pt>
    <dgm:pt modelId="{1FD54F17-964A-4C95-8E23-596809601B79}" type="pres">
      <dgm:prSet presAssocID="{EA05ABA3-C117-46E9-A7F1-A700FC122AEB}" presName="textNode" presStyleLbl="node1" presStyleIdx="1" presStyleCnt="3">
        <dgm:presLayoutVars>
          <dgm:bulletEnabled val="1"/>
        </dgm:presLayoutVars>
      </dgm:prSet>
      <dgm:spPr/>
      <dgm:t>
        <a:bodyPr/>
        <a:lstStyle/>
        <a:p>
          <a:endParaRPr lang="en-US"/>
        </a:p>
      </dgm:t>
    </dgm:pt>
    <dgm:pt modelId="{4AA751CF-7E03-4377-8E25-4235D29B2BBA}" type="pres">
      <dgm:prSet presAssocID="{DBFFCFB1-1238-4DDC-9DC1-A661745FB5E2}" presName="sibTrans" presStyleCnt="0"/>
      <dgm:spPr/>
    </dgm:pt>
    <dgm:pt modelId="{B6B350D3-4A57-4E45-9450-56C7770092C6}" type="pres">
      <dgm:prSet presAssocID="{B699AA63-3013-4805-976B-2B077E283693}" presName="textNode" presStyleLbl="node1" presStyleIdx="2" presStyleCnt="3">
        <dgm:presLayoutVars>
          <dgm:bulletEnabled val="1"/>
        </dgm:presLayoutVars>
      </dgm:prSet>
      <dgm:spPr/>
      <dgm:t>
        <a:bodyPr/>
        <a:lstStyle/>
        <a:p>
          <a:endParaRPr lang="en-US"/>
        </a:p>
      </dgm:t>
    </dgm:pt>
  </dgm:ptLst>
  <dgm:cxnLst>
    <dgm:cxn modelId="{42A225BE-9786-4CA5-94FE-A7734D5815C5}" srcId="{29DE12B1-04CA-4CE3-96F1-6C5EA582E00D}" destId="{7B33F82C-B5E4-46C1-8376-50C12C1159D4}" srcOrd="0" destOrd="0" parTransId="{2BE33FB3-EDB4-400A-AB60-81FCDA906B68}" sibTransId="{4B3249E0-B47D-4D5F-A0E5-693CFAA62AEE}"/>
    <dgm:cxn modelId="{3010972F-2EA2-4566-A41F-44186AF1488E}" srcId="{29DE12B1-04CA-4CE3-96F1-6C5EA582E00D}" destId="{EA05ABA3-C117-46E9-A7F1-A700FC122AEB}" srcOrd="1" destOrd="0" parTransId="{4BDC8107-64F0-47B4-B78F-A9C4CB3D06FD}" sibTransId="{DBFFCFB1-1238-4DDC-9DC1-A661745FB5E2}"/>
    <dgm:cxn modelId="{4212AFFF-AF23-48D1-97B8-A77B91625094}" srcId="{29DE12B1-04CA-4CE3-96F1-6C5EA582E00D}" destId="{B699AA63-3013-4805-976B-2B077E283693}" srcOrd="2" destOrd="0" parTransId="{E24A55C6-F027-41DB-B878-595475007AF2}" sibTransId="{0B9FE6AC-CB29-4179-A1D1-1BAC661A176C}"/>
    <dgm:cxn modelId="{24BCBEBF-57C1-4C8A-ADD7-55C7D1C9A9E0}" type="presOf" srcId="{7B33F82C-B5E4-46C1-8376-50C12C1159D4}" destId="{C241B79E-F07E-4E4E-A1C9-094FD82D1DD6}" srcOrd="0" destOrd="0" presId="urn:microsoft.com/office/officeart/2005/8/layout/hProcess9"/>
    <dgm:cxn modelId="{FF857DE5-3CC4-4E78-9047-04CB95C0D60B}" type="presOf" srcId="{29DE12B1-04CA-4CE3-96F1-6C5EA582E00D}" destId="{84A06BCA-6DE3-4337-B252-643271D3EBF3}" srcOrd="0" destOrd="0" presId="urn:microsoft.com/office/officeart/2005/8/layout/hProcess9"/>
    <dgm:cxn modelId="{DB1ACDC6-312D-4466-B104-692A279D5E8B}" type="presOf" srcId="{EA05ABA3-C117-46E9-A7F1-A700FC122AEB}" destId="{1FD54F17-964A-4C95-8E23-596809601B79}" srcOrd="0" destOrd="0" presId="urn:microsoft.com/office/officeart/2005/8/layout/hProcess9"/>
    <dgm:cxn modelId="{1E2A89DE-4B5D-4EEE-B153-D01F177E8B85}" type="presOf" srcId="{B699AA63-3013-4805-976B-2B077E283693}" destId="{B6B350D3-4A57-4E45-9450-56C7770092C6}" srcOrd="0" destOrd="0" presId="urn:microsoft.com/office/officeart/2005/8/layout/hProcess9"/>
    <dgm:cxn modelId="{EFBE0F5B-2C82-4DAB-8FFB-0ED028E3E39D}" type="presParOf" srcId="{84A06BCA-6DE3-4337-B252-643271D3EBF3}" destId="{CA90444E-5675-4586-9AC6-6A7001051860}" srcOrd="0" destOrd="0" presId="urn:microsoft.com/office/officeart/2005/8/layout/hProcess9"/>
    <dgm:cxn modelId="{132B2E59-08BC-4FDD-9D84-2AA9F9E3BE12}" type="presParOf" srcId="{84A06BCA-6DE3-4337-B252-643271D3EBF3}" destId="{B726B5BF-CE7F-4C24-83D8-754CA60BF832}" srcOrd="1" destOrd="0" presId="urn:microsoft.com/office/officeart/2005/8/layout/hProcess9"/>
    <dgm:cxn modelId="{30CC4127-73E0-487F-835B-A05440A3DBF3}" type="presParOf" srcId="{B726B5BF-CE7F-4C24-83D8-754CA60BF832}" destId="{C241B79E-F07E-4E4E-A1C9-094FD82D1DD6}" srcOrd="0" destOrd="0" presId="urn:microsoft.com/office/officeart/2005/8/layout/hProcess9"/>
    <dgm:cxn modelId="{89385630-3AF0-40F1-825D-25DB30A583FE}" type="presParOf" srcId="{B726B5BF-CE7F-4C24-83D8-754CA60BF832}" destId="{E2FA4570-0CFB-4553-803E-005F0BF8F04A}" srcOrd="1" destOrd="0" presId="urn:microsoft.com/office/officeart/2005/8/layout/hProcess9"/>
    <dgm:cxn modelId="{54D94C49-546F-4B73-AD03-B474E94A1AD4}" type="presParOf" srcId="{B726B5BF-CE7F-4C24-83D8-754CA60BF832}" destId="{1FD54F17-964A-4C95-8E23-596809601B79}" srcOrd="2" destOrd="0" presId="urn:microsoft.com/office/officeart/2005/8/layout/hProcess9"/>
    <dgm:cxn modelId="{5E4673AD-EBE6-4FAE-9068-8A0770B6AA8C}" type="presParOf" srcId="{B726B5BF-CE7F-4C24-83D8-754CA60BF832}" destId="{4AA751CF-7E03-4377-8E25-4235D29B2BBA}" srcOrd="3" destOrd="0" presId="urn:microsoft.com/office/officeart/2005/8/layout/hProcess9"/>
    <dgm:cxn modelId="{BD525F16-22EE-4390-9BEF-0B86D5B4B320}" type="presParOf" srcId="{B726B5BF-CE7F-4C24-83D8-754CA60BF832}" destId="{B6B350D3-4A57-4E45-9450-56C7770092C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DE12B1-04CA-4CE3-96F1-6C5EA582E00D}" type="doc">
      <dgm:prSet loTypeId="urn:microsoft.com/office/officeart/2005/8/layout/hProcess9" loCatId="process" qsTypeId="urn:microsoft.com/office/officeart/2005/8/quickstyle/3d3" qsCatId="3D" csTypeId="urn:microsoft.com/office/officeart/2005/8/colors/accent1_2" csCatId="accent1" phldr="1"/>
      <dgm:spPr/>
      <dgm:t>
        <a:bodyPr/>
        <a:lstStyle/>
        <a:p>
          <a:endParaRPr lang="en-US"/>
        </a:p>
      </dgm:t>
    </dgm:pt>
    <dgm:pt modelId="{7B33F82C-B5E4-46C1-8376-50C12C1159D4}">
      <dgm:prSet/>
      <dgm:spPr/>
      <dgm:t>
        <a:bodyPr/>
        <a:lstStyle/>
        <a:p>
          <a:pPr rtl="0"/>
          <a:r>
            <a:rPr lang="en-US" dirty="0" smtClean="0"/>
            <a:t>What</a:t>
          </a:r>
          <a:endParaRPr lang="en-US" dirty="0"/>
        </a:p>
      </dgm:t>
    </dgm:pt>
    <dgm:pt modelId="{2BE33FB3-EDB4-400A-AB60-81FCDA906B68}" type="parTrans" cxnId="{42A225BE-9786-4CA5-94FE-A7734D5815C5}">
      <dgm:prSet/>
      <dgm:spPr/>
      <dgm:t>
        <a:bodyPr/>
        <a:lstStyle/>
        <a:p>
          <a:endParaRPr lang="en-US"/>
        </a:p>
      </dgm:t>
    </dgm:pt>
    <dgm:pt modelId="{4B3249E0-B47D-4D5F-A0E5-693CFAA62AEE}" type="sibTrans" cxnId="{42A225BE-9786-4CA5-94FE-A7734D5815C5}">
      <dgm:prSet/>
      <dgm:spPr/>
      <dgm:t>
        <a:bodyPr/>
        <a:lstStyle/>
        <a:p>
          <a:endParaRPr lang="en-US"/>
        </a:p>
      </dgm:t>
    </dgm:pt>
    <dgm:pt modelId="{EA05ABA3-C117-46E9-A7F1-A700FC122AEB}">
      <dgm:prSet/>
      <dgm:spPr/>
      <dgm:t>
        <a:bodyPr/>
        <a:lstStyle/>
        <a:p>
          <a:pPr rtl="0"/>
          <a:r>
            <a:rPr lang="en-US" dirty="0" smtClean="0"/>
            <a:t>When</a:t>
          </a:r>
          <a:endParaRPr lang="en-US" dirty="0"/>
        </a:p>
      </dgm:t>
    </dgm:pt>
    <dgm:pt modelId="{4BDC8107-64F0-47B4-B78F-A9C4CB3D06FD}" type="parTrans" cxnId="{3010972F-2EA2-4566-A41F-44186AF1488E}">
      <dgm:prSet/>
      <dgm:spPr/>
      <dgm:t>
        <a:bodyPr/>
        <a:lstStyle/>
        <a:p>
          <a:endParaRPr lang="en-US"/>
        </a:p>
      </dgm:t>
    </dgm:pt>
    <dgm:pt modelId="{DBFFCFB1-1238-4DDC-9DC1-A661745FB5E2}" type="sibTrans" cxnId="{3010972F-2EA2-4566-A41F-44186AF1488E}">
      <dgm:prSet/>
      <dgm:spPr/>
      <dgm:t>
        <a:bodyPr/>
        <a:lstStyle/>
        <a:p>
          <a:endParaRPr lang="en-US"/>
        </a:p>
      </dgm:t>
    </dgm:pt>
    <dgm:pt modelId="{B699AA63-3013-4805-976B-2B077E283693}">
      <dgm:prSet/>
      <dgm:spPr/>
      <dgm:t>
        <a:bodyPr/>
        <a:lstStyle/>
        <a:p>
          <a:pPr rtl="0"/>
          <a:r>
            <a:rPr lang="en-US" dirty="0" smtClean="0"/>
            <a:t>How</a:t>
          </a:r>
          <a:endParaRPr lang="en-US" dirty="0"/>
        </a:p>
      </dgm:t>
    </dgm:pt>
    <dgm:pt modelId="{E24A55C6-F027-41DB-B878-595475007AF2}" type="parTrans" cxnId="{4212AFFF-AF23-48D1-97B8-A77B91625094}">
      <dgm:prSet/>
      <dgm:spPr/>
      <dgm:t>
        <a:bodyPr/>
        <a:lstStyle/>
        <a:p>
          <a:endParaRPr lang="en-US"/>
        </a:p>
      </dgm:t>
    </dgm:pt>
    <dgm:pt modelId="{0B9FE6AC-CB29-4179-A1D1-1BAC661A176C}" type="sibTrans" cxnId="{4212AFFF-AF23-48D1-97B8-A77B91625094}">
      <dgm:prSet/>
      <dgm:spPr/>
      <dgm:t>
        <a:bodyPr/>
        <a:lstStyle/>
        <a:p>
          <a:endParaRPr lang="en-US"/>
        </a:p>
      </dgm:t>
    </dgm:pt>
    <dgm:pt modelId="{84A06BCA-6DE3-4337-B252-643271D3EBF3}" type="pres">
      <dgm:prSet presAssocID="{29DE12B1-04CA-4CE3-96F1-6C5EA582E00D}" presName="CompostProcess" presStyleCnt="0">
        <dgm:presLayoutVars>
          <dgm:dir/>
          <dgm:resizeHandles val="exact"/>
        </dgm:presLayoutVars>
      </dgm:prSet>
      <dgm:spPr/>
      <dgm:t>
        <a:bodyPr/>
        <a:lstStyle/>
        <a:p>
          <a:endParaRPr lang="en-US"/>
        </a:p>
      </dgm:t>
    </dgm:pt>
    <dgm:pt modelId="{CA90444E-5675-4586-9AC6-6A7001051860}" type="pres">
      <dgm:prSet presAssocID="{29DE12B1-04CA-4CE3-96F1-6C5EA582E00D}" presName="arrow" presStyleLbl="bgShp" presStyleIdx="0" presStyleCnt="1"/>
      <dgm:spPr/>
    </dgm:pt>
    <dgm:pt modelId="{B726B5BF-CE7F-4C24-83D8-754CA60BF832}" type="pres">
      <dgm:prSet presAssocID="{29DE12B1-04CA-4CE3-96F1-6C5EA582E00D}" presName="linearProcess" presStyleCnt="0"/>
      <dgm:spPr/>
    </dgm:pt>
    <dgm:pt modelId="{C241B79E-F07E-4E4E-A1C9-094FD82D1DD6}" type="pres">
      <dgm:prSet presAssocID="{7B33F82C-B5E4-46C1-8376-50C12C1159D4}" presName="textNode" presStyleLbl="node1" presStyleIdx="0" presStyleCnt="3">
        <dgm:presLayoutVars>
          <dgm:bulletEnabled val="1"/>
        </dgm:presLayoutVars>
      </dgm:prSet>
      <dgm:spPr/>
      <dgm:t>
        <a:bodyPr/>
        <a:lstStyle/>
        <a:p>
          <a:endParaRPr lang="en-US"/>
        </a:p>
      </dgm:t>
    </dgm:pt>
    <dgm:pt modelId="{E2FA4570-0CFB-4553-803E-005F0BF8F04A}" type="pres">
      <dgm:prSet presAssocID="{4B3249E0-B47D-4D5F-A0E5-693CFAA62AEE}" presName="sibTrans" presStyleCnt="0"/>
      <dgm:spPr/>
    </dgm:pt>
    <dgm:pt modelId="{1FD54F17-964A-4C95-8E23-596809601B79}" type="pres">
      <dgm:prSet presAssocID="{EA05ABA3-C117-46E9-A7F1-A700FC122AEB}" presName="textNode" presStyleLbl="node1" presStyleIdx="1" presStyleCnt="3">
        <dgm:presLayoutVars>
          <dgm:bulletEnabled val="1"/>
        </dgm:presLayoutVars>
      </dgm:prSet>
      <dgm:spPr/>
      <dgm:t>
        <a:bodyPr/>
        <a:lstStyle/>
        <a:p>
          <a:endParaRPr lang="en-US"/>
        </a:p>
      </dgm:t>
    </dgm:pt>
    <dgm:pt modelId="{4AA751CF-7E03-4377-8E25-4235D29B2BBA}" type="pres">
      <dgm:prSet presAssocID="{DBFFCFB1-1238-4DDC-9DC1-A661745FB5E2}" presName="sibTrans" presStyleCnt="0"/>
      <dgm:spPr/>
    </dgm:pt>
    <dgm:pt modelId="{B6B350D3-4A57-4E45-9450-56C7770092C6}" type="pres">
      <dgm:prSet presAssocID="{B699AA63-3013-4805-976B-2B077E283693}" presName="textNode" presStyleLbl="node1" presStyleIdx="2" presStyleCnt="3">
        <dgm:presLayoutVars>
          <dgm:bulletEnabled val="1"/>
        </dgm:presLayoutVars>
      </dgm:prSet>
      <dgm:spPr/>
      <dgm:t>
        <a:bodyPr/>
        <a:lstStyle/>
        <a:p>
          <a:endParaRPr lang="en-US"/>
        </a:p>
      </dgm:t>
    </dgm:pt>
  </dgm:ptLst>
  <dgm:cxnLst>
    <dgm:cxn modelId="{7DFF21E6-5057-4B01-8B59-A40406B09112}" type="presOf" srcId="{7B33F82C-B5E4-46C1-8376-50C12C1159D4}" destId="{C241B79E-F07E-4E4E-A1C9-094FD82D1DD6}" srcOrd="0" destOrd="0" presId="urn:microsoft.com/office/officeart/2005/8/layout/hProcess9"/>
    <dgm:cxn modelId="{42A225BE-9786-4CA5-94FE-A7734D5815C5}" srcId="{29DE12B1-04CA-4CE3-96F1-6C5EA582E00D}" destId="{7B33F82C-B5E4-46C1-8376-50C12C1159D4}" srcOrd="0" destOrd="0" parTransId="{2BE33FB3-EDB4-400A-AB60-81FCDA906B68}" sibTransId="{4B3249E0-B47D-4D5F-A0E5-693CFAA62AEE}"/>
    <dgm:cxn modelId="{2BAB10CD-BA56-41FC-AF30-E7E6E36F3A1C}" type="presOf" srcId="{B699AA63-3013-4805-976B-2B077E283693}" destId="{B6B350D3-4A57-4E45-9450-56C7770092C6}" srcOrd="0" destOrd="0" presId="urn:microsoft.com/office/officeart/2005/8/layout/hProcess9"/>
    <dgm:cxn modelId="{3010972F-2EA2-4566-A41F-44186AF1488E}" srcId="{29DE12B1-04CA-4CE3-96F1-6C5EA582E00D}" destId="{EA05ABA3-C117-46E9-A7F1-A700FC122AEB}" srcOrd="1" destOrd="0" parTransId="{4BDC8107-64F0-47B4-B78F-A9C4CB3D06FD}" sibTransId="{DBFFCFB1-1238-4DDC-9DC1-A661745FB5E2}"/>
    <dgm:cxn modelId="{4212AFFF-AF23-48D1-97B8-A77B91625094}" srcId="{29DE12B1-04CA-4CE3-96F1-6C5EA582E00D}" destId="{B699AA63-3013-4805-976B-2B077E283693}" srcOrd="2" destOrd="0" parTransId="{E24A55C6-F027-41DB-B878-595475007AF2}" sibTransId="{0B9FE6AC-CB29-4179-A1D1-1BAC661A176C}"/>
    <dgm:cxn modelId="{35DB311C-62F2-4D09-9B81-FDFDFECDC2CE}" type="presOf" srcId="{29DE12B1-04CA-4CE3-96F1-6C5EA582E00D}" destId="{84A06BCA-6DE3-4337-B252-643271D3EBF3}" srcOrd="0" destOrd="0" presId="urn:microsoft.com/office/officeart/2005/8/layout/hProcess9"/>
    <dgm:cxn modelId="{C001682F-05D1-4442-B365-EE2C5AF58CC7}" type="presOf" srcId="{EA05ABA3-C117-46E9-A7F1-A700FC122AEB}" destId="{1FD54F17-964A-4C95-8E23-596809601B79}" srcOrd="0" destOrd="0" presId="urn:microsoft.com/office/officeart/2005/8/layout/hProcess9"/>
    <dgm:cxn modelId="{E629B788-3AE8-4ED8-AD29-AA94EC9DA10D}" type="presParOf" srcId="{84A06BCA-6DE3-4337-B252-643271D3EBF3}" destId="{CA90444E-5675-4586-9AC6-6A7001051860}" srcOrd="0" destOrd="0" presId="urn:microsoft.com/office/officeart/2005/8/layout/hProcess9"/>
    <dgm:cxn modelId="{D1198CDB-81B1-4A35-8B32-D2D93E88264C}" type="presParOf" srcId="{84A06BCA-6DE3-4337-B252-643271D3EBF3}" destId="{B726B5BF-CE7F-4C24-83D8-754CA60BF832}" srcOrd="1" destOrd="0" presId="urn:microsoft.com/office/officeart/2005/8/layout/hProcess9"/>
    <dgm:cxn modelId="{D9BCA2D7-C73C-46F2-92BA-F71B00DFDE65}" type="presParOf" srcId="{B726B5BF-CE7F-4C24-83D8-754CA60BF832}" destId="{C241B79E-F07E-4E4E-A1C9-094FD82D1DD6}" srcOrd="0" destOrd="0" presId="urn:microsoft.com/office/officeart/2005/8/layout/hProcess9"/>
    <dgm:cxn modelId="{D8D98CD5-AA72-4350-8C91-4BA6C49B8C55}" type="presParOf" srcId="{B726B5BF-CE7F-4C24-83D8-754CA60BF832}" destId="{E2FA4570-0CFB-4553-803E-005F0BF8F04A}" srcOrd="1" destOrd="0" presId="urn:microsoft.com/office/officeart/2005/8/layout/hProcess9"/>
    <dgm:cxn modelId="{28EAC692-9D7D-4769-9799-9DAE3D1D65B1}" type="presParOf" srcId="{B726B5BF-CE7F-4C24-83D8-754CA60BF832}" destId="{1FD54F17-964A-4C95-8E23-596809601B79}" srcOrd="2" destOrd="0" presId="urn:microsoft.com/office/officeart/2005/8/layout/hProcess9"/>
    <dgm:cxn modelId="{6A7C4F0B-7F79-448E-80F6-BBA87F2E0904}" type="presParOf" srcId="{B726B5BF-CE7F-4C24-83D8-754CA60BF832}" destId="{4AA751CF-7E03-4377-8E25-4235D29B2BBA}" srcOrd="3" destOrd="0" presId="urn:microsoft.com/office/officeart/2005/8/layout/hProcess9"/>
    <dgm:cxn modelId="{4A9A1DD9-3B49-49A0-B353-F9F2C0FE4A3C}" type="presParOf" srcId="{B726B5BF-CE7F-4C24-83D8-754CA60BF832}" destId="{B6B350D3-4A57-4E45-9450-56C7770092C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F0828-8606-41EC-B86E-3EB21AC795D9}">
      <dsp:nvSpPr>
        <dsp:cNvPr id="0" name=""/>
        <dsp:cNvSpPr/>
      </dsp:nvSpPr>
      <dsp:spPr>
        <a:xfrm>
          <a:off x="1553765" y="0"/>
          <a:ext cx="4607719" cy="4607719"/>
        </a:xfrm>
        <a:prstGeom prst="diamond">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69750A7-EE0E-4FF6-AB48-1D16AFB9DDE2}">
      <dsp:nvSpPr>
        <dsp:cNvPr id="0" name=""/>
        <dsp:cNvSpPr/>
      </dsp:nvSpPr>
      <dsp:spPr>
        <a:xfrm>
          <a:off x="1991498" y="437733"/>
          <a:ext cx="1797010" cy="179701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baseline="0" smtClean="0"/>
            <a:t>Site Assessment</a:t>
          </a:r>
          <a:endParaRPr lang="en-US" sz="2200" kern="1200"/>
        </a:p>
      </dsp:txBody>
      <dsp:txXfrm>
        <a:off x="2079221" y="525456"/>
        <a:ext cx="1621564" cy="1621564"/>
      </dsp:txXfrm>
    </dsp:sp>
    <dsp:sp modelId="{2839C6F0-AC9B-43A3-8DDC-D2CB6224C4B8}">
      <dsp:nvSpPr>
        <dsp:cNvPr id="0" name=""/>
        <dsp:cNvSpPr/>
      </dsp:nvSpPr>
      <dsp:spPr>
        <a:xfrm>
          <a:off x="3926740" y="437733"/>
          <a:ext cx="1797010" cy="179701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baseline="0" smtClean="0"/>
            <a:t>Culture and Climate Assessment</a:t>
          </a:r>
          <a:endParaRPr lang="en-US" sz="2200" kern="1200"/>
        </a:p>
      </dsp:txBody>
      <dsp:txXfrm>
        <a:off x="4014463" y="525456"/>
        <a:ext cx="1621564" cy="1621564"/>
      </dsp:txXfrm>
    </dsp:sp>
    <dsp:sp modelId="{D7169F6C-EA4F-4CE3-9604-53F200F0DF34}">
      <dsp:nvSpPr>
        <dsp:cNvPr id="0" name=""/>
        <dsp:cNvSpPr/>
      </dsp:nvSpPr>
      <dsp:spPr>
        <a:xfrm>
          <a:off x="1991498" y="2372975"/>
          <a:ext cx="1797010" cy="179701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baseline="0" smtClean="0"/>
            <a:t>School Threat Assessment</a:t>
          </a:r>
          <a:endParaRPr lang="en-US" sz="2200" kern="1200"/>
        </a:p>
      </dsp:txBody>
      <dsp:txXfrm>
        <a:off x="2079221" y="2460698"/>
        <a:ext cx="1621564" cy="1621564"/>
      </dsp:txXfrm>
    </dsp:sp>
    <dsp:sp modelId="{2C3333AD-A1CE-4B5B-8880-433AE1094EF4}">
      <dsp:nvSpPr>
        <dsp:cNvPr id="0" name=""/>
        <dsp:cNvSpPr/>
      </dsp:nvSpPr>
      <dsp:spPr>
        <a:xfrm>
          <a:off x="3926740" y="2372975"/>
          <a:ext cx="1797010" cy="179701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baseline="0" smtClean="0"/>
            <a:t>Capacity Assessment</a:t>
          </a:r>
          <a:endParaRPr lang="en-US" sz="2200" kern="1200"/>
        </a:p>
      </dsp:txBody>
      <dsp:txXfrm>
        <a:off x="4014463" y="2460698"/>
        <a:ext cx="1621564" cy="16215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0444E-5675-4586-9AC6-6A7001051860}">
      <dsp:nvSpPr>
        <dsp:cNvPr id="0" name=""/>
        <dsp:cNvSpPr/>
      </dsp:nvSpPr>
      <dsp:spPr>
        <a:xfrm>
          <a:off x="577214" y="0"/>
          <a:ext cx="6541770" cy="1752600"/>
        </a:xfrm>
        <a:prstGeom prst="rightArrow">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C241B79E-F07E-4E4E-A1C9-094FD82D1DD6}">
      <dsp:nvSpPr>
        <dsp:cNvPr id="0" name=""/>
        <dsp:cNvSpPr/>
      </dsp:nvSpPr>
      <dsp:spPr>
        <a:xfrm>
          <a:off x="95075" y="525779"/>
          <a:ext cx="2308860" cy="70104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smtClean="0"/>
            <a:t>Before</a:t>
          </a:r>
          <a:endParaRPr lang="en-US" sz="3000" kern="1200"/>
        </a:p>
      </dsp:txBody>
      <dsp:txXfrm>
        <a:off x="129297" y="560001"/>
        <a:ext cx="2240416" cy="632596"/>
      </dsp:txXfrm>
    </dsp:sp>
    <dsp:sp modelId="{1FD54F17-964A-4C95-8E23-596809601B79}">
      <dsp:nvSpPr>
        <dsp:cNvPr id="0" name=""/>
        <dsp:cNvSpPr/>
      </dsp:nvSpPr>
      <dsp:spPr>
        <a:xfrm>
          <a:off x="2693669" y="525779"/>
          <a:ext cx="2308860" cy="70104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smtClean="0"/>
            <a:t>During</a:t>
          </a:r>
          <a:endParaRPr lang="en-US" sz="3000" kern="1200"/>
        </a:p>
      </dsp:txBody>
      <dsp:txXfrm>
        <a:off x="2727891" y="560001"/>
        <a:ext cx="2240416" cy="632596"/>
      </dsp:txXfrm>
    </dsp:sp>
    <dsp:sp modelId="{B6B350D3-4A57-4E45-9450-56C7770092C6}">
      <dsp:nvSpPr>
        <dsp:cNvPr id="0" name=""/>
        <dsp:cNvSpPr/>
      </dsp:nvSpPr>
      <dsp:spPr>
        <a:xfrm>
          <a:off x="5292264" y="525779"/>
          <a:ext cx="2308860" cy="70104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After</a:t>
          </a:r>
          <a:endParaRPr lang="en-US" sz="3000" kern="1200" dirty="0"/>
        </a:p>
      </dsp:txBody>
      <dsp:txXfrm>
        <a:off x="5326486" y="560001"/>
        <a:ext cx="2240416" cy="6325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0444E-5675-4586-9AC6-6A7001051860}">
      <dsp:nvSpPr>
        <dsp:cNvPr id="0" name=""/>
        <dsp:cNvSpPr/>
      </dsp:nvSpPr>
      <dsp:spPr>
        <a:xfrm>
          <a:off x="577214" y="0"/>
          <a:ext cx="6541770" cy="1752600"/>
        </a:xfrm>
        <a:prstGeom prst="rightArrow">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C241B79E-F07E-4E4E-A1C9-094FD82D1DD6}">
      <dsp:nvSpPr>
        <dsp:cNvPr id="0" name=""/>
        <dsp:cNvSpPr/>
      </dsp:nvSpPr>
      <dsp:spPr>
        <a:xfrm>
          <a:off x="44719" y="525779"/>
          <a:ext cx="2308860" cy="70104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What</a:t>
          </a:r>
          <a:endParaRPr lang="en-US" sz="3000" kern="1200" dirty="0"/>
        </a:p>
      </dsp:txBody>
      <dsp:txXfrm>
        <a:off x="78941" y="560001"/>
        <a:ext cx="2240416" cy="632596"/>
      </dsp:txXfrm>
    </dsp:sp>
    <dsp:sp modelId="{1FD54F17-964A-4C95-8E23-596809601B79}">
      <dsp:nvSpPr>
        <dsp:cNvPr id="0" name=""/>
        <dsp:cNvSpPr/>
      </dsp:nvSpPr>
      <dsp:spPr>
        <a:xfrm>
          <a:off x="2693669" y="525779"/>
          <a:ext cx="2308860" cy="70104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When</a:t>
          </a:r>
          <a:endParaRPr lang="en-US" sz="3000" kern="1200" dirty="0"/>
        </a:p>
      </dsp:txBody>
      <dsp:txXfrm>
        <a:off x="2727891" y="560001"/>
        <a:ext cx="2240416" cy="632596"/>
      </dsp:txXfrm>
    </dsp:sp>
    <dsp:sp modelId="{B6B350D3-4A57-4E45-9450-56C7770092C6}">
      <dsp:nvSpPr>
        <dsp:cNvPr id="0" name=""/>
        <dsp:cNvSpPr/>
      </dsp:nvSpPr>
      <dsp:spPr>
        <a:xfrm>
          <a:off x="5342620" y="525779"/>
          <a:ext cx="2308860" cy="70104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How</a:t>
          </a:r>
          <a:endParaRPr lang="en-US" sz="3000" kern="1200" dirty="0"/>
        </a:p>
      </dsp:txBody>
      <dsp:txXfrm>
        <a:off x="5376842" y="560001"/>
        <a:ext cx="2240416" cy="63259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48824EC6-C1A5-445C-8435-875805677DDC}" type="datetimeFigureOut">
              <a:rPr lang="en-US" smtClean="0"/>
              <a:t>1/27/2020</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1C76D73E-99E9-4A47-BD97-7F77E936DE26}" type="slidenum">
              <a:rPr lang="en-US" smtClean="0"/>
              <a:t>‹#›</a:t>
            </a:fld>
            <a:endParaRPr lang="en-US"/>
          </a:p>
        </p:txBody>
      </p:sp>
    </p:spTree>
    <p:extLst>
      <p:ext uri="{BB962C8B-B14F-4D97-AF65-F5344CB8AC3E}">
        <p14:creationId xmlns:p14="http://schemas.microsoft.com/office/powerpoint/2010/main" val="3285026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07A9009A-F70C-4F49-8A45-232416E9371F}" type="datetimeFigureOut">
              <a:rPr lang="en-US" smtClean="0"/>
              <a:t>1/27/2020</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8A35572D-EB1C-4984-8891-A1286F1A2886}" type="slidenum">
              <a:rPr lang="en-US" smtClean="0"/>
              <a:t>‹#›</a:t>
            </a:fld>
            <a:endParaRPr lang="en-US"/>
          </a:p>
        </p:txBody>
      </p:sp>
    </p:spTree>
    <p:extLst>
      <p:ext uri="{BB962C8B-B14F-4D97-AF65-F5344CB8AC3E}">
        <p14:creationId xmlns:p14="http://schemas.microsoft.com/office/powerpoint/2010/main" val="177502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slide" Target="../slides/slide11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slide" Target="../slides/slide11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3" Type="http://schemas.openxmlformats.org/officeDocument/2006/relationships/slide" Target="../slides/slide12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slide" Target="../slides/slide128.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29.xml.rels><?xml version="1.0" encoding="UTF-8" standalone="yes"?>
<Relationships xmlns="http://schemas.openxmlformats.org/package/2006/relationships"><Relationship Id="rId3" Type="http://schemas.openxmlformats.org/officeDocument/2006/relationships/slide" Target="../slides/slide129.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slide" Target="../slides/slide130.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31.xml.rels><?xml version="1.0" encoding="UTF-8" standalone="yes"?>
<Relationships xmlns="http://schemas.openxmlformats.org/package/2006/relationships"><Relationship Id="rId3" Type="http://schemas.openxmlformats.org/officeDocument/2006/relationships/slide" Target="../slides/slide131.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32.xml.rels><?xml version="1.0" encoding="UTF-8" standalone="yes"?>
<Relationships xmlns="http://schemas.openxmlformats.org/package/2006/relationships"><Relationship Id="rId3" Type="http://schemas.openxmlformats.org/officeDocument/2006/relationships/slide" Target="../slides/slide132.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33.xml.rels><?xml version="1.0" encoding="UTF-8" standalone="yes"?>
<Relationships xmlns="http://schemas.openxmlformats.org/package/2006/relationships"><Relationship Id="rId3" Type="http://schemas.openxmlformats.org/officeDocument/2006/relationships/slide" Target="../slides/slide133.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34.xml.rels><?xml version="1.0" encoding="UTF-8" standalone="yes"?>
<Relationships xmlns="http://schemas.openxmlformats.org/package/2006/relationships"><Relationship Id="rId3" Type="http://schemas.openxmlformats.org/officeDocument/2006/relationships/slide" Target="../slides/slide134.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35.xml.rels><?xml version="1.0" encoding="UTF-8" standalone="yes"?>
<Relationships xmlns="http://schemas.openxmlformats.org/package/2006/relationships"><Relationship Id="rId3" Type="http://schemas.openxmlformats.org/officeDocument/2006/relationships/slide" Target="../slides/slide135.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slide" Target="../slides/slide138.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9.xml.rels><?xml version="1.0" encoding="UTF-8" standalone="yes"?>
<Relationships xmlns="http://schemas.openxmlformats.org/package/2006/relationships"><Relationship Id="rId3" Type="http://schemas.openxmlformats.org/officeDocument/2006/relationships/slide" Target="../slides/slide139.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secretservice.gov/ntac/ssi_final_report.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www.usatoday.com/story/news/nation/2012/12/26/newtown-sandy-hook-school-shooting-halt-gifts/1792553/"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8132" y="8842029"/>
            <a:ext cx="3043343" cy="465455"/>
          </a:xfrm>
          <a:prstGeom prst="rect">
            <a:avLst/>
          </a:prstGeom>
        </p:spPr>
        <p:txBody>
          <a:bodyPr/>
          <a:lstStyle/>
          <a:p>
            <a:fld id="{62835F00-E4E9-474E-AC42-CCAB03B0CFD1}" type="slidenum">
              <a:rPr lang="en-US" smtClean="0">
                <a:solidFill>
                  <a:prstClr val="black"/>
                </a:solidFill>
              </a:rPr>
              <a:pPr/>
              <a:t>1</a:t>
            </a:fld>
            <a:endParaRPr lang="en-US" dirty="0">
              <a:solidFill>
                <a:prstClr val="black"/>
              </a:solidFill>
            </a:endParaRPr>
          </a:p>
        </p:txBody>
      </p:sp>
      <p:sp>
        <p:nvSpPr>
          <p:cNvPr id="5" name="Footer Placeholder 4"/>
          <p:cNvSpPr>
            <a:spLocks noGrp="1"/>
          </p:cNvSpPr>
          <p:nvPr>
            <p:ph type="ftr" sz="quarter" idx="11"/>
          </p:nvPr>
        </p:nvSpPr>
        <p:spPr>
          <a:xfrm>
            <a:off x="0" y="8842029"/>
            <a:ext cx="3043343" cy="465455"/>
          </a:xfrm>
          <a:prstGeom prst="rect">
            <a:avLst/>
          </a:prstGeom>
        </p:spPr>
        <p:txBody>
          <a:bodyPr/>
          <a:lstStyle/>
          <a:p>
            <a:r>
              <a:rPr lang="en-US" smtClean="0">
                <a:solidFill>
                  <a:prstClr val="black"/>
                </a:solidFill>
              </a:rPr>
              <a:t>www.Colorado.gov/CSSRC</a:t>
            </a:r>
            <a:endParaRPr lang="en-US" dirty="0">
              <a:solidFill>
                <a:prstClr val="black"/>
              </a:solidFill>
            </a:endParaRPr>
          </a:p>
        </p:txBody>
      </p:sp>
      <p:sp>
        <p:nvSpPr>
          <p:cNvPr id="6" name="Date Placeholder 5"/>
          <p:cNvSpPr>
            <a:spLocks noGrp="1"/>
          </p:cNvSpPr>
          <p:nvPr>
            <p:ph type="dt" idx="12"/>
          </p:nvPr>
        </p:nvSpPr>
        <p:spPr>
          <a:xfrm>
            <a:off x="3978132" y="0"/>
            <a:ext cx="3043343" cy="465455"/>
          </a:xfrm>
          <a:prstGeom prst="rect">
            <a:avLst/>
          </a:prstGeom>
        </p:spPr>
        <p:txBody>
          <a:bodyPr/>
          <a:lstStyle/>
          <a:p>
            <a:r>
              <a:rPr lang="en-US" smtClean="0">
                <a:solidFill>
                  <a:prstClr val="black"/>
                </a:solidFill>
              </a:rPr>
              <a:t>6/25/2014</a:t>
            </a:r>
            <a:endParaRPr lang="en-US" dirty="0">
              <a:solidFill>
                <a:prstClr val="black"/>
              </a:solidFill>
            </a:endParaRPr>
          </a:p>
        </p:txBody>
      </p:sp>
    </p:spTree>
    <p:extLst>
      <p:ext uri="{BB962C8B-B14F-4D97-AF65-F5344CB8AC3E}">
        <p14:creationId xmlns:p14="http://schemas.microsoft.com/office/powerpoint/2010/main" val="256192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702310" y="4421823"/>
            <a:ext cx="5618480" cy="45820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a:ea typeface="Calibri"/>
                <a:cs typeface="Times New Roman"/>
              </a:rPr>
              <a:t>Natural hazards</a:t>
            </a:r>
            <a:r>
              <a:rPr lang="en-US" dirty="0">
                <a:latin typeface="Arial"/>
                <a:ea typeface="Calibri"/>
                <a:cs typeface="Times New Roman"/>
              </a:rPr>
              <a:t> are natural events that threaten lives, property, and other assets.  Natural hazards tend to occur repeatedly in the same geographical locations because they are related to weather patterns or physical characteristics of an area.  Often, natural hazards can be predicted.</a:t>
            </a:r>
          </a:p>
          <a:p>
            <a:r>
              <a:rPr lang="en-US" dirty="0">
                <a:latin typeface="Arial"/>
                <a:ea typeface="Calibri"/>
                <a:cs typeface="Times New Roman"/>
              </a:rPr>
              <a:t> </a:t>
            </a:r>
          </a:p>
          <a:p>
            <a:r>
              <a:rPr lang="en-US" dirty="0">
                <a:latin typeface="Arial"/>
                <a:ea typeface="Calibri"/>
                <a:cs typeface="Times New Roman"/>
              </a:rPr>
              <a:t>Examples of natural threats/hazards include: </a:t>
            </a:r>
          </a:p>
          <a:p>
            <a:pPr marL="171710" indent="-171710">
              <a:buFont typeface="Arial" panose="020B0604020202020204" pitchFamily="34" charset="0"/>
              <a:buChar char="•"/>
            </a:pPr>
            <a:r>
              <a:rPr lang="en-US" dirty="0">
                <a:latin typeface="Arial"/>
                <a:ea typeface="Calibri"/>
                <a:cs typeface="Times New Roman"/>
              </a:rPr>
              <a:t> </a:t>
            </a:r>
            <a:r>
              <a:rPr lang="x-none">
                <a:solidFill>
                  <a:srgbClr val="000000"/>
                </a:solidFill>
                <a:latin typeface="Arial"/>
                <a:ea typeface="Times New Roman"/>
                <a:cs typeface="Times New Roman"/>
              </a:rPr>
              <a:t>Severe weather, including:</a:t>
            </a:r>
            <a:endParaRPr lang="en-US" dirty="0">
              <a:solidFill>
                <a:srgbClr val="000000"/>
              </a:solidFill>
              <a:latin typeface="Arial"/>
              <a:ea typeface="Times New Roman"/>
              <a:cs typeface="Times New Roman"/>
            </a:endParaRPr>
          </a:p>
          <a:p>
            <a:pPr marL="801312" lvl="1" indent="-343420">
              <a:buClr>
                <a:srgbClr val="000000"/>
              </a:buClr>
              <a:buFont typeface="Courier New"/>
              <a:buChar char="o"/>
              <a:tabLst>
                <a:tab pos="228946" algn="l"/>
                <a:tab pos="457892" algn="l"/>
              </a:tabLst>
            </a:pPr>
            <a:r>
              <a:rPr lang="en-US" dirty="0" smtClean="0">
                <a:solidFill>
                  <a:srgbClr val="000000"/>
                </a:solidFill>
                <a:latin typeface="Arial"/>
                <a:ea typeface="Times New Roman"/>
                <a:cs typeface="Times New Roman"/>
              </a:rPr>
              <a:t>Hurricane, lightning, tornado, severe wind, winter storm</a:t>
            </a:r>
            <a:endParaRPr lang="en-US" dirty="0" smtClean="0">
              <a:solidFill>
                <a:srgbClr val="000000"/>
              </a:solidFill>
              <a:effectLst/>
              <a:latin typeface="Arial"/>
              <a:ea typeface="Times New Roman"/>
              <a:cs typeface="Times New Roman"/>
            </a:endParaRPr>
          </a:p>
          <a:p>
            <a:pPr marL="171710" indent="-171710">
              <a:buClr>
                <a:srgbClr val="000000"/>
              </a:buClr>
              <a:buFont typeface="Arial" panose="020B0604020202020204" pitchFamily="34" charset="0"/>
              <a:buChar char="•"/>
              <a:tabLst>
                <a:tab pos="228946" algn="l"/>
                <a:tab pos="457892" algn="l"/>
              </a:tabLst>
            </a:pPr>
            <a:r>
              <a:rPr lang="x-none">
                <a:solidFill>
                  <a:srgbClr val="000000"/>
                </a:solidFill>
                <a:latin typeface="Arial"/>
                <a:ea typeface="Times New Roman"/>
                <a:cs typeface="Times New Roman"/>
              </a:rPr>
              <a:t>Flood </a:t>
            </a:r>
            <a:endParaRPr lang="en-US" dirty="0">
              <a:solidFill>
                <a:srgbClr val="000000"/>
              </a:solidFill>
              <a:latin typeface="Arial"/>
              <a:ea typeface="Times New Roman"/>
              <a:cs typeface="Times New Roman"/>
            </a:endParaRPr>
          </a:p>
          <a:p>
            <a:pPr marL="171710" indent="-171710">
              <a:buClr>
                <a:srgbClr val="000000"/>
              </a:buClr>
              <a:buFont typeface="Arial" panose="020B0604020202020204" pitchFamily="34" charset="0"/>
              <a:buChar char="•"/>
              <a:tabLst>
                <a:tab pos="228946" algn="l"/>
                <a:tab pos="457892" algn="l"/>
              </a:tabLst>
            </a:pPr>
            <a:r>
              <a:rPr lang="x-none">
                <a:solidFill>
                  <a:srgbClr val="000000"/>
                </a:solidFill>
                <a:latin typeface="Arial"/>
                <a:ea typeface="Times New Roman"/>
                <a:cs typeface="Times New Roman"/>
              </a:rPr>
              <a:t>Landslide/mudslide </a:t>
            </a:r>
            <a:endParaRPr lang="en-US" dirty="0">
              <a:solidFill>
                <a:srgbClr val="000000"/>
              </a:solidFill>
              <a:latin typeface="Arial"/>
              <a:ea typeface="Times New Roman"/>
              <a:cs typeface="Times New Roman"/>
            </a:endParaRPr>
          </a:p>
          <a:p>
            <a:pPr marL="171710" indent="-171710">
              <a:buClr>
                <a:srgbClr val="000000"/>
              </a:buClr>
              <a:buFont typeface="Arial" panose="020B0604020202020204" pitchFamily="34" charset="0"/>
              <a:buChar char="•"/>
              <a:tabLst>
                <a:tab pos="228946" algn="l"/>
                <a:tab pos="457892" algn="l"/>
              </a:tabLst>
            </a:pPr>
            <a:r>
              <a:rPr lang="x-none">
                <a:solidFill>
                  <a:srgbClr val="000000"/>
                </a:solidFill>
                <a:latin typeface="Arial"/>
                <a:ea typeface="Times New Roman"/>
                <a:cs typeface="Times New Roman"/>
              </a:rPr>
              <a:t>Drought </a:t>
            </a:r>
            <a:endParaRPr lang="en-US" dirty="0">
              <a:solidFill>
                <a:srgbClr val="000000"/>
              </a:solidFill>
              <a:latin typeface="Arial"/>
              <a:ea typeface="Times New Roman"/>
              <a:cs typeface="Times New Roman"/>
            </a:endParaRPr>
          </a:p>
          <a:p>
            <a:pPr marL="171710" indent="-171710">
              <a:buClr>
                <a:srgbClr val="000000"/>
              </a:buClr>
              <a:buFont typeface="Arial" panose="020B0604020202020204" pitchFamily="34" charset="0"/>
              <a:buChar char="•"/>
              <a:tabLst>
                <a:tab pos="228946" algn="l"/>
                <a:tab pos="457892" algn="l"/>
              </a:tabLst>
            </a:pPr>
            <a:r>
              <a:rPr lang="en-US" dirty="0">
                <a:latin typeface="Arial"/>
                <a:ea typeface="Calibri"/>
                <a:cs typeface="Times New Roman"/>
              </a:rPr>
              <a:t>Extreme temperatures </a:t>
            </a:r>
          </a:p>
          <a:p>
            <a:pPr marL="171710" indent="-171710">
              <a:buClr>
                <a:srgbClr val="000000"/>
              </a:buClr>
              <a:buFont typeface="Arial" panose="020B0604020202020204" pitchFamily="34" charset="0"/>
              <a:buChar char="•"/>
              <a:tabLst>
                <a:tab pos="228946" algn="l"/>
                <a:tab pos="457892" algn="l"/>
              </a:tabLst>
            </a:pPr>
            <a:r>
              <a:rPr lang="x-none">
                <a:solidFill>
                  <a:srgbClr val="000000"/>
                </a:solidFill>
                <a:latin typeface="Arial"/>
                <a:ea typeface="Times New Roman"/>
                <a:cs typeface="Times New Roman"/>
              </a:rPr>
              <a:t>Earthquake </a:t>
            </a:r>
            <a:endParaRPr lang="en-US" dirty="0">
              <a:solidFill>
                <a:srgbClr val="000000"/>
              </a:solidFill>
              <a:latin typeface="Arial"/>
              <a:ea typeface="Times New Roman"/>
              <a:cs typeface="Times New Roman"/>
            </a:endParaRPr>
          </a:p>
          <a:p>
            <a:pPr marL="171710" indent="-171710">
              <a:buClr>
                <a:srgbClr val="000000"/>
              </a:buClr>
              <a:buFont typeface="Arial" panose="020B0604020202020204" pitchFamily="34" charset="0"/>
              <a:buChar char="•"/>
              <a:tabLst>
                <a:tab pos="228946" algn="l"/>
                <a:tab pos="457892" algn="l"/>
              </a:tabLst>
            </a:pPr>
            <a:r>
              <a:rPr lang="en-US" dirty="0" smtClean="0">
                <a:solidFill>
                  <a:srgbClr val="000000"/>
                </a:solidFill>
                <a:latin typeface="Arial"/>
                <a:ea typeface="Times New Roman"/>
                <a:cs typeface="Times New Roman"/>
              </a:rPr>
              <a:t>T</a:t>
            </a:r>
            <a:r>
              <a:rPr lang="x-none">
                <a:solidFill>
                  <a:srgbClr val="000000"/>
                </a:solidFill>
                <a:latin typeface="Arial"/>
                <a:ea typeface="Times New Roman"/>
                <a:cs typeface="Times New Roman"/>
              </a:rPr>
              <a:t>sunami </a:t>
            </a:r>
            <a:endParaRPr lang="en-US" dirty="0">
              <a:solidFill>
                <a:srgbClr val="000000"/>
              </a:solidFill>
              <a:latin typeface="Arial"/>
              <a:ea typeface="Times New Roman"/>
              <a:cs typeface="Times New Roman"/>
            </a:endParaRPr>
          </a:p>
          <a:p>
            <a:pPr marL="171710" indent="-171710">
              <a:buClr>
                <a:srgbClr val="000000"/>
              </a:buClr>
              <a:buFont typeface="Arial" panose="020B0604020202020204" pitchFamily="34" charset="0"/>
              <a:buChar char="•"/>
              <a:tabLst>
                <a:tab pos="228946" algn="l"/>
                <a:tab pos="457892" algn="l"/>
              </a:tabLst>
            </a:pPr>
            <a:r>
              <a:rPr lang="x-none">
                <a:solidFill>
                  <a:srgbClr val="000000"/>
                </a:solidFill>
                <a:latin typeface="Arial"/>
                <a:ea typeface="Times New Roman"/>
                <a:cs typeface="Times New Roman"/>
              </a:rPr>
              <a:t>Volcanic eruption </a:t>
            </a:r>
            <a:endParaRPr lang="en-US" dirty="0">
              <a:solidFill>
                <a:srgbClr val="000000"/>
              </a:solidFill>
              <a:latin typeface="Arial"/>
              <a:ea typeface="Times New Roman"/>
              <a:cs typeface="Times New Roman"/>
            </a:endParaRPr>
          </a:p>
          <a:p>
            <a:pPr marL="171710" indent="-171710">
              <a:buClr>
                <a:srgbClr val="000000"/>
              </a:buClr>
              <a:buFont typeface="Arial" panose="020B0604020202020204" pitchFamily="34" charset="0"/>
              <a:buChar char="•"/>
              <a:tabLst>
                <a:tab pos="228946" algn="l"/>
                <a:tab pos="457892" algn="l"/>
              </a:tabLst>
            </a:pPr>
            <a:r>
              <a:rPr lang="x-none">
                <a:solidFill>
                  <a:srgbClr val="000000"/>
                </a:solidFill>
                <a:latin typeface="Arial"/>
                <a:ea typeface="Times New Roman"/>
                <a:cs typeface="Times New Roman"/>
              </a:rPr>
              <a:t>Wildfire</a:t>
            </a:r>
            <a:endParaRPr lang="en-US" dirty="0">
              <a:solidFill>
                <a:srgbClr val="000000"/>
              </a:solidFill>
              <a:latin typeface="Arial"/>
              <a:ea typeface="Times New Roman"/>
              <a:cs typeface="Times New Roman"/>
            </a:endParaRPr>
          </a:p>
          <a:p>
            <a:pPr marL="171710" indent="-171710">
              <a:buClr>
                <a:srgbClr val="000000"/>
              </a:buClr>
              <a:buFont typeface="Arial" panose="020B0604020202020204" pitchFamily="34" charset="0"/>
              <a:buChar char="•"/>
              <a:tabLst>
                <a:tab pos="228946" algn="l"/>
                <a:tab pos="457892" algn="l"/>
              </a:tabLst>
            </a:pPr>
            <a:r>
              <a:rPr lang="x-none">
                <a:solidFill>
                  <a:srgbClr val="000000"/>
                </a:solidFill>
                <a:latin typeface="Arial"/>
                <a:ea typeface="Times New Roman"/>
                <a:cs typeface="Times New Roman"/>
              </a:rPr>
              <a:t>Avalanche </a:t>
            </a:r>
            <a:endParaRPr lang="en-US" dirty="0">
              <a:solidFill>
                <a:srgbClr val="000000"/>
              </a:solidFill>
              <a:latin typeface="Arial"/>
              <a:ea typeface="Times New Roman"/>
              <a:cs typeface="Times New Roman"/>
            </a:endParaRPr>
          </a:p>
          <a:p>
            <a:pPr>
              <a:buClr>
                <a:srgbClr val="000000"/>
              </a:buClr>
              <a:tabLst>
                <a:tab pos="228946" algn="l"/>
                <a:tab pos="457892" algn="l"/>
              </a:tabLst>
            </a:pPr>
            <a:r>
              <a:rPr lang="en-US" dirty="0">
                <a:latin typeface="Arial"/>
                <a:ea typeface="Calibri"/>
                <a:cs typeface="Times New Roman"/>
              </a:rPr>
              <a:t> </a:t>
            </a:r>
          </a:p>
          <a:p>
            <a:r>
              <a:rPr lang="en-US" dirty="0">
                <a:latin typeface="Arial"/>
                <a:ea typeface="Calibri"/>
                <a:cs typeface="Times New Roman"/>
              </a:rPr>
              <a:t>Natural hazards also include biological threats such as:</a:t>
            </a:r>
          </a:p>
          <a:p>
            <a:pPr marL="171710" indent="-171710">
              <a:buFont typeface="Arial" panose="020B0604020202020204" pitchFamily="34" charset="0"/>
              <a:buChar char="•"/>
            </a:pPr>
            <a:r>
              <a:rPr lang="en-US" dirty="0">
                <a:latin typeface="Arial"/>
                <a:ea typeface="Calibri"/>
                <a:cs typeface="Times New Roman"/>
              </a:rPr>
              <a:t> Infectious disease pandemics and epidemics such as pandemic influenza, XDR tuberculosis, methicillin-resistant Staphylococcus aureus (MRSA), or meningitis infections.</a:t>
            </a:r>
          </a:p>
          <a:p>
            <a:pPr marL="171710" indent="-171710">
              <a:buFont typeface="Arial" panose="020B0604020202020204" pitchFamily="34" charset="0"/>
              <a:buChar char="•"/>
            </a:pPr>
            <a:r>
              <a:rPr lang="en-US" dirty="0">
                <a:latin typeface="Arial"/>
                <a:ea typeface="Calibri"/>
                <a:cs typeface="Times New Roman"/>
              </a:rPr>
              <a:t>Animal disease outbreaks—West Nile, Swine flu</a:t>
            </a:r>
          </a:p>
          <a:p>
            <a:pPr marL="171710" indent="-171710">
              <a:buFont typeface="Arial" panose="020B0604020202020204" pitchFamily="34" charset="0"/>
              <a:buChar char="•"/>
            </a:pPr>
            <a:r>
              <a:rPr lang="en-US" dirty="0">
                <a:latin typeface="Arial"/>
                <a:ea typeface="Calibri"/>
                <a:cs typeface="Times New Roman"/>
              </a:rPr>
              <a:t>Contaminated food problems including salmonella, botulism, and E. coli.</a:t>
            </a:r>
          </a:p>
          <a:p>
            <a:r>
              <a:rPr lang="en-US" dirty="0">
                <a:latin typeface="Arial"/>
                <a:ea typeface="Calibri"/>
                <a:cs typeface="Times New Roman"/>
              </a:rPr>
              <a:t> </a:t>
            </a:r>
          </a:p>
          <a:p>
            <a:r>
              <a:rPr lang="en-US" dirty="0">
                <a:latin typeface="Arial"/>
                <a:ea typeface="Calibri"/>
                <a:cs typeface="Times New Roman"/>
              </a:rPr>
              <a:t>The process of identifying natural threats and hazards using your available resources will help you eliminate some of these from consideration. </a:t>
            </a:r>
          </a:p>
          <a:p>
            <a:r>
              <a:rPr lang="x-none" b="1" kern="0">
                <a:latin typeface="Arial"/>
                <a:ea typeface="Times New Roman"/>
                <a:cs typeface="Times New Roman"/>
              </a:rPr>
              <a:t> </a:t>
            </a:r>
            <a:r>
              <a:rPr lang="en-US" b="1" dirty="0">
                <a:latin typeface="Arial"/>
                <a:ea typeface="Calibri"/>
                <a:cs typeface="Times New Roman"/>
              </a:rPr>
              <a:t> </a:t>
            </a:r>
            <a:endParaRPr lang="en-US" dirty="0">
              <a:latin typeface="Arial"/>
              <a:ea typeface="Calibri"/>
              <a:cs typeface="Times New Roman"/>
            </a:endParaRPr>
          </a:p>
          <a:p>
            <a:r>
              <a:rPr lang="en-US" b="1" u="sng" dirty="0">
                <a:latin typeface="Arial"/>
                <a:ea typeface="Calibri"/>
                <a:cs typeface="Times New Roman"/>
              </a:rPr>
              <a:t>Discussion Question</a:t>
            </a:r>
            <a:r>
              <a:rPr lang="en-US" b="1" dirty="0">
                <a:latin typeface="Arial"/>
                <a:ea typeface="Calibri"/>
                <a:cs typeface="Times New Roman"/>
              </a:rPr>
              <a:t>:  What is your school’s most significant natural hazard?</a:t>
            </a:r>
            <a:endParaRPr lang="en-US" dirty="0">
              <a:latin typeface="Arial"/>
              <a:ea typeface="Calibri"/>
              <a:cs typeface="Times New Roman"/>
            </a:endParaRPr>
          </a:p>
          <a:p>
            <a:r>
              <a:rPr lang="en-US" dirty="0">
                <a:latin typeface="Arial"/>
                <a:ea typeface="Calibri"/>
                <a:cs typeface="Times New Roman"/>
              </a:rPr>
              <a:t> </a:t>
            </a:r>
          </a:p>
          <a:p>
            <a:r>
              <a:rPr lang="en-US" b="1" dirty="0">
                <a:latin typeface="Arial"/>
                <a:ea typeface="Calibri"/>
                <a:cs typeface="Times New Roman"/>
              </a:rPr>
              <a:t>Facilitate the discussion</a:t>
            </a:r>
            <a:r>
              <a:rPr lang="en-US" dirty="0">
                <a:latin typeface="Arial"/>
                <a:ea typeface="Calibri"/>
                <a:cs typeface="Times New Roman"/>
              </a:rPr>
              <a:t> and acknowledge the responses.  </a:t>
            </a:r>
            <a:r>
              <a:rPr lang="en-US" u="sng" dirty="0">
                <a:latin typeface="Arial"/>
                <a:ea typeface="Calibri"/>
                <a:cs typeface="Times New Roman"/>
              </a:rPr>
              <a:t>List the hazards identified on chart paper</a:t>
            </a:r>
            <a:r>
              <a:rPr lang="en-US" dirty="0">
                <a:latin typeface="Arial"/>
                <a:ea typeface="Calibri"/>
                <a:cs typeface="Times New Roman"/>
              </a:rPr>
              <a:t>.  Save the list for use later in this unit.</a:t>
            </a:r>
          </a:p>
          <a:p>
            <a:r>
              <a:rPr lang="en-US" dirty="0">
                <a:latin typeface="Arial"/>
                <a:ea typeface="Calibri"/>
                <a:cs typeface="Times New Roman"/>
              </a:rPr>
              <a:t/>
            </a:r>
            <a:br>
              <a:rPr lang="en-US" dirty="0">
                <a:latin typeface="Arial"/>
                <a:ea typeface="Calibri"/>
                <a:cs typeface="Times New Roman"/>
              </a:rPr>
            </a:br>
            <a:r>
              <a:rPr lang="en-US" b="1" dirty="0">
                <a:latin typeface="Arial"/>
                <a:ea typeface="Calibri"/>
                <a:cs typeface="Times New Roman"/>
              </a:rPr>
              <a:t> </a:t>
            </a:r>
            <a:endParaRPr lang="en-US" dirty="0">
              <a:latin typeface="Arial"/>
              <a:ea typeface="Calibri"/>
              <a:cs typeface="Times New Roman"/>
            </a:endParaRPr>
          </a:p>
          <a:p>
            <a:endParaRPr lang="en-US" altLang="en-US" dirty="0" smtClean="0"/>
          </a:p>
        </p:txBody>
      </p:sp>
      <p:sp>
        <p:nvSpPr>
          <p:cNvPr id="2" name="Footer Placeholder 1"/>
          <p:cNvSpPr>
            <a:spLocks noGrp="1"/>
          </p:cNvSpPr>
          <p:nvPr>
            <p:ph type="ftr" sz="quarter" idx="10"/>
          </p:nvPr>
        </p:nvSpPr>
        <p:spPr/>
        <p:txBody>
          <a:bodyPr/>
          <a:lstStyle/>
          <a:p>
            <a:r>
              <a:rPr lang="en-US" dirty="0" smtClean="0">
                <a:solidFill>
                  <a:prstClr val="black"/>
                </a:solidFill>
              </a:rPr>
              <a:t>www.Colorado.gov/CSSRC</a:t>
            </a:r>
            <a:endParaRPr lang="en-US" dirty="0">
              <a:solidFill>
                <a:prstClr val="black"/>
              </a:solidFill>
            </a:endParaRPr>
          </a:p>
        </p:txBody>
      </p:sp>
      <p:sp>
        <p:nvSpPr>
          <p:cNvPr id="3" name="Slide Number Placeholder 2"/>
          <p:cNvSpPr>
            <a:spLocks noGrp="1"/>
          </p:cNvSpPr>
          <p:nvPr>
            <p:ph type="sldNum" sz="quarter" idx="11"/>
          </p:nvPr>
        </p:nvSpPr>
        <p:spPr/>
        <p:txBody>
          <a:bodyPr/>
          <a:lstStyle/>
          <a:p>
            <a:fld id="{C97E2F6C-2D54-4D9F-810C-2F6A28ABA667}"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440" eaLnBrk="0" hangingPunct="0">
              <a:spcBef>
                <a:spcPct val="30000"/>
              </a:spcBef>
              <a:defRPr sz="1200">
                <a:solidFill>
                  <a:schemeClr val="tx1"/>
                </a:solidFill>
                <a:latin typeface="Arial" charset="0"/>
              </a:defRPr>
            </a:lvl1pPr>
            <a:lvl2pPr marL="717214" indent="-275851" defTabSz="916440" eaLnBrk="0" hangingPunct="0">
              <a:spcBef>
                <a:spcPct val="30000"/>
              </a:spcBef>
              <a:defRPr sz="1200">
                <a:solidFill>
                  <a:schemeClr val="tx1"/>
                </a:solidFill>
                <a:latin typeface="Arial" charset="0"/>
              </a:defRPr>
            </a:lvl2pPr>
            <a:lvl3pPr marL="1103406" indent="-220681" defTabSz="916440" eaLnBrk="0" hangingPunct="0">
              <a:spcBef>
                <a:spcPct val="30000"/>
              </a:spcBef>
              <a:defRPr sz="1200">
                <a:solidFill>
                  <a:schemeClr val="tx1"/>
                </a:solidFill>
                <a:latin typeface="Arial" charset="0"/>
              </a:defRPr>
            </a:lvl3pPr>
            <a:lvl4pPr marL="1544770" indent="-220681" defTabSz="916440" eaLnBrk="0" hangingPunct="0">
              <a:spcBef>
                <a:spcPct val="30000"/>
              </a:spcBef>
              <a:defRPr sz="1200">
                <a:solidFill>
                  <a:schemeClr val="tx1"/>
                </a:solidFill>
                <a:latin typeface="Arial" charset="0"/>
              </a:defRPr>
            </a:lvl4pPr>
            <a:lvl5pPr marL="1986133" indent="-220681" defTabSz="916440" eaLnBrk="0" hangingPunct="0">
              <a:spcBef>
                <a:spcPct val="30000"/>
              </a:spcBef>
              <a:defRPr sz="1200">
                <a:solidFill>
                  <a:schemeClr val="tx1"/>
                </a:solidFill>
                <a:latin typeface="Arial" charset="0"/>
              </a:defRPr>
            </a:lvl5pPr>
            <a:lvl6pPr marL="2427495" indent="-220681" defTabSz="916440" eaLnBrk="0" fontAlgn="base" hangingPunct="0">
              <a:spcBef>
                <a:spcPct val="30000"/>
              </a:spcBef>
              <a:spcAft>
                <a:spcPct val="0"/>
              </a:spcAft>
              <a:defRPr sz="1200">
                <a:solidFill>
                  <a:schemeClr val="tx1"/>
                </a:solidFill>
                <a:latin typeface="Arial" charset="0"/>
              </a:defRPr>
            </a:lvl6pPr>
            <a:lvl7pPr marL="2868858" indent="-220681" defTabSz="916440" eaLnBrk="0" fontAlgn="base" hangingPunct="0">
              <a:spcBef>
                <a:spcPct val="30000"/>
              </a:spcBef>
              <a:spcAft>
                <a:spcPct val="0"/>
              </a:spcAft>
              <a:defRPr sz="1200">
                <a:solidFill>
                  <a:schemeClr val="tx1"/>
                </a:solidFill>
                <a:latin typeface="Arial" charset="0"/>
              </a:defRPr>
            </a:lvl7pPr>
            <a:lvl8pPr marL="3310220" indent="-220681" defTabSz="916440" eaLnBrk="0" fontAlgn="base" hangingPunct="0">
              <a:spcBef>
                <a:spcPct val="30000"/>
              </a:spcBef>
              <a:spcAft>
                <a:spcPct val="0"/>
              </a:spcAft>
              <a:defRPr sz="1200">
                <a:solidFill>
                  <a:schemeClr val="tx1"/>
                </a:solidFill>
                <a:latin typeface="Arial" charset="0"/>
              </a:defRPr>
            </a:lvl8pPr>
            <a:lvl9pPr marL="3751583" indent="-220681" defTabSz="91644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65F6D32-D2D4-4A2B-AB43-16A735AEBD29}" type="slidenum">
              <a:rPr lang="en-US" altLang="en-US">
                <a:solidFill>
                  <a:prstClr val="black"/>
                </a:solidFill>
              </a:rPr>
              <a:pPr eaLnBrk="1" hangingPunct="1">
                <a:spcBef>
                  <a:spcPct val="0"/>
                </a:spcBef>
              </a:pPr>
              <a:t>100</a:t>
            </a:fld>
            <a:endParaRPr lang="en-US" altLang="en-US">
              <a:solidFill>
                <a:prstClr val="black"/>
              </a:solidFill>
            </a:endParaRPr>
          </a:p>
        </p:txBody>
      </p:sp>
      <p:sp>
        <p:nvSpPr>
          <p:cNvPr id="43012" name="Rectangle 6"/>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The next step in the CPG planning process is implementing and maintaining the plan, which includes training, exercising, and updating the plan. </a:t>
            </a:r>
          </a:p>
          <a:p>
            <a:r>
              <a:rPr lang="en-US" dirty="0">
                <a:latin typeface="Arial"/>
                <a:ea typeface="Calibri"/>
                <a:cs typeface="Times New Roman"/>
              </a:rPr>
              <a:t> </a:t>
            </a:r>
          </a:p>
          <a:p>
            <a:pPr marL="343420" indent="-343420">
              <a:buFont typeface="Symbol"/>
              <a:buChar char=""/>
            </a:pPr>
            <a:r>
              <a:rPr lang="en-US" b="1" dirty="0">
                <a:latin typeface="Arial"/>
                <a:ea typeface="Calibri"/>
                <a:cs typeface="Times New Roman"/>
              </a:rPr>
              <a:t>Training:</a:t>
            </a:r>
            <a:r>
              <a:rPr lang="en-US" dirty="0">
                <a:latin typeface="Arial"/>
                <a:ea typeface="Calibri"/>
                <a:cs typeface="Times New Roman"/>
              </a:rPr>
              <a:t>  Staff and students need to have the knowledge, skills, and abilities to perform the tasks and school-specific procedures identified in the school EOP. </a:t>
            </a:r>
          </a:p>
          <a:p>
            <a:r>
              <a:rPr lang="en-US" dirty="0">
                <a:latin typeface="Arial"/>
                <a:ea typeface="Calibri"/>
                <a:cs typeface="Times New Roman"/>
              </a:rPr>
              <a:t> </a:t>
            </a:r>
          </a:p>
          <a:p>
            <a:pPr marL="343420" indent="-343420">
              <a:buFont typeface="Symbol"/>
              <a:buChar char=""/>
            </a:pPr>
            <a:r>
              <a:rPr lang="en-US" b="1" dirty="0">
                <a:latin typeface="Arial"/>
                <a:ea typeface="Calibri"/>
                <a:cs typeface="Times New Roman"/>
              </a:rPr>
              <a:t>Exercising:</a:t>
            </a:r>
            <a:r>
              <a:rPr lang="en-US" dirty="0">
                <a:latin typeface="Arial"/>
                <a:ea typeface="Calibri"/>
                <a:cs typeface="Times New Roman"/>
              </a:rPr>
              <a:t>  Evaluating the effectiveness of the school EOP involves a combination of training events, exercises, and real-world incidents to determine whether the goals, objectives, and actions outlined in the plan will support a successful response.  Exercise programs are an integral part of the planning process.  </a:t>
            </a:r>
          </a:p>
          <a:p>
            <a:pPr marL="457892"/>
            <a:r>
              <a:rPr lang="en-US" b="1" dirty="0">
                <a:latin typeface="Arial"/>
                <a:ea typeface="Calibri"/>
                <a:cs typeface="Times New Roman"/>
              </a:rPr>
              <a:t> </a:t>
            </a:r>
            <a:endParaRPr lang="en-US" dirty="0">
              <a:latin typeface="Arial"/>
              <a:ea typeface="Calibri"/>
              <a:cs typeface="Times New Roman"/>
            </a:endParaRPr>
          </a:p>
          <a:p>
            <a:pPr marL="343420" indent="-343420">
              <a:buFont typeface="Symbol"/>
              <a:buChar char=""/>
            </a:pPr>
            <a:r>
              <a:rPr lang="en-US" b="1" dirty="0">
                <a:latin typeface="Arial"/>
                <a:ea typeface="Calibri"/>
                <a:cs typeface="Times New Roman"/>
              </a:rPr>
              <a:t>Reviewing, revising, and maintaining the plan:</a:t>
            </a:r>
            <a:r>
              <a:rPr lang="en-US" dirty="0">
                <a:latin typeface="Arial"/>
                <a:ea typeface="Calibri"/>
                <a:cs typeface="Times New Roman"/>
              </a:rPr>
              <a:t>  This step closes the loop in the planning process.  It focuses on using the information gained from activating or exercising the plan to revise the plan.  </a:t>
            </a:r>
          </a:p>
          <a:p>
            <a:endParaRPr lang="en-US" alt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otes Placeholder 2"/>
          <p:cNvSpPr>
            <a:spLocks noGrp="1"/>
          </p:cNvSpPr>
          <p:nvPr>
            <p:ph type="body" idx="1"/>
          </p:nvPr>
        </p:nvSpPr>
        <p:spPr>
          <a:xfrm>
            <a:off x="702310" y="4421823"/>
            <a:ext cx="5618480" cy="45057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ffectLst/>
                <a:latin typeface="Arial"/>
                <a:ea typeface="Calibri"/>
                <a:cs typeface="Times New Roman"/>
              </a:rPr>
              <a:t>In order for the school EOP to serve its intended purpose, it needs to become part of the culture, not just a document on the shelf.  Conducting training and exercises helps to incorporate the school EOP into your school culture.  The more your school EOP is practiced and stakeholders are trained on its contents, the more effectively they will be able to act before, during, and after an emergency to lessen the impact on life and property.  </a:t>
            </a:r>
          </a:p>
          <a:p>
            <a:r>
              <a:rPr lang="en-US" dirty="0" smtClean="0">
                <a:effectLst/>
                <a:latin typeface="Arial"/>
                <a:ea typeface="Calibri"/>
                <a:cs typeface="Times New Roman"/>
              </a:rPr>
              <a:t> </a:t>
            </a:r>
          </a:p>
          <a:p>
            <a:r>
              <a:rPr lang="en-US" dirty="0" smtClean="0">
                <a:effectLst/>
                <a:latin typeface="Arial"/>
                <a:ea typeface="Calibri"/>
                <a:cs typeface="Times New Roman"/>
              </a:rPr>
              <a:t>Training and exercises provide opportunities to work with community partners, and exercises help to identify gaps and weaknesses in your school EOP. </a:t>
            </a:r>
          </a:p>
          <a:p>
            <a:r>
              <a:rPr lang="en-US" dirty="0" smtClean="0">
                <a:effectLst/>
                <a:latin typeface="Arial"/>
                <a:ea typeface="Calibri"/>
                <a:cs typeface="Times New Roman"/>
              </a:rPr>
              <a:t> </a:t>
            </a:r>
          </a:p>
          <a:p>
            <a:r>
              <a:rPr lang="en-US" dirty="0" smtClean="0">
                <a:effectLst/>
                <a:latin typeface="Arial"/>
                <a:ea typeface="Calibri"/>
                <a:cs typeface="Times New Roman"/>
              </a:rPr>
              <a:t>When planning training and exercises, ensure they:</a:t>
            </a:r>
          </a:p>
          <a:p>
            <a:r>
              <a:rPr lang="en-US" dirty="0" smtClean="0">
                <a:effectLst/>
                <a:latin typeface="Arial"/>
                <a:ea typeface="Calibri"/>
                <a:cs typeface="Times New Roman"/>
              </a:rPr>
              <a:t> </a:t>
            </a:r>
          </a:p>
          <a:p>
            <a:pPr marL="343420" indent="-343420">
              <a:buFont typeface="Symbol"/>
              <a:buChar char=""/>
            </a:pPr>
            <a:r>
              <a:rPr lang="en-US" b="1" dirty="0" smtClean="0">
                <a:effectLst/>
                <a:latin typeface="Arial"/>
                <a:ea typeface="Calibri"/>
                <a:cs typeface="Times New Roman"/>
              </a:rPr>
              <a:t>Address different audiences:  </a:t>
            </a:r>
            <a:r>
              <a:rPr lang="en-US" dirty="0" smtClean="0">
                <a:effectLst/>
                <a:latin typeface="Arial"/>
                <a:ea typeface="Calibri"/>
                <a:cs typeface="Times New Roman"/>
              </a:rPr>
              <a:t>Training and exercises should be provided for all target audiences.  Examples of different school audiences include:</a:t>
            </a:r>
          </a:p>
          <a:p>
            <a:pPr marL="228946"/>
            <a:r>
              <a:rPr lang="en-US" dirty="0" smtClean="0">
                <a:effectLst/>
                <a:latin typeface="Arial"/>
                <a:ea typeface="Calibri"/>
                <a:cs typeface="Times New Roman"/>
              </a:rPr>
              <a:t> </a:t>
            </a:r>
          </a:p>
          <a:p>
            <a:pPr marL="343420" indent="-343420">
              <a:spcAft>
                <a:spcPts val="601"/>
              </a:spcAft>
              <a:buFont typeface="Courier New"/>
              <a:buChar char="o"/>
            </a:pPr>
            <a:r>
              <a:rPr lang="en-US" dirty="0" smtClean="0">
                <a:effectLst/>
                <a:latin typeface="Arial"/>
                <a:ea typeface="Calibri"/>
                <a:cs typeface="Times New Roman"/>
              </a:rPr>
              <a:t>Staff, such as administrators, teachers, substitute teachers, support staff (e.g., cafeteria workers, maintenance staff, custodians, bus drivers, and crossing guards), and volunteers.</a:t>
            </a:r>
          </a:p>
          <a:p>
            <a:pPr marL="343420" indent="-343420">
              <a:spcAft>
                <a:spcPts val="601"/>
              </a:spcAft>
              <a:buFont typeface="Courier New"/>
              <a:buChar char="o"/>
            </a:pPr>
            <a:r>
              <a:rPr lang="en-US" dirty="0" smtClean="0">
                <a:effectLst/>
                <a:latin typeface="Arial"/>
                <a:ea typeface="Calibri"/>
                <a:cs typeface="Times New Roman"/>
              </a:rPr>
              <a:t>Students, including those with disabilities, limited English proficiency, or other access and functional needs.</a:t>
            </a:r>
          </a:p>
          <a:p>
            <a:pPr marL="343420" indent="-343420">
              <a:buFont typeface="Courier New"/>
              <a:buChar char="o"/>
            </a:pPr>
            <a:r>
              <a:rPr lang="en-US" dirty="0" smtClean="0">
                <a:effectLst/>
                <a:latin typeface="Arial"/>
                <a:ea typeface="Calibri"/>
                <a:cs typeface="Times New Roman"/>
              </a:rPr>
              <a:t>Parents, guardians, and caregivers, including traditional and nontraditional family units (e.g., divorced/multiple households) and those with limited English proficiency.</a:t>
            </a:r>
          </a:p>
          <a:p>
            <a:r>
              <a:rPr lang="en-US" dirty="0" smtClean="0">
                <a:effectLst/>
                <a:latin typeface="Arial"/>
                <a:ea typeface="Calibri"/>
                <a:cs typeface="Times New Roman"/>
              </a:rPr>
              <a:t> </a:t>
            </a:r>
          </a:p>
          <a:p>
            <a:pPr marL="343420" indent="-343420">
              <a:buFont typeface="Symbol"/>
              <a:buChar char=""/>
              <a:tabLst>
                <a:tab pos="228946" algn="l"/>
                <a:tab pos="457892" algn="l"/>
              </a:tabLst>
            </a:pPr>
            <a:r>
              <a:rPr lang="en-US" b="1" dirty="0" smtClean="0">
                <a:effectLst/>
                <a:latin typeface="Arial"/>
                <a:ea typeface="Calibri"/>
                <a:cs typeface="Times New Roman"/>
              </a:rPr>
              <a:t>Are age-appropriate:  </a:t>
            </a:r>
            <a:r>
              <a:rPr lang="en-US" dirty="0" smtClean="0">
                <a:effectLst/>
                <a:latin typeface="Arial"/>
                <a:ea typeface="Calibri"/>
                <a:cs typeface="Times New Roman"/>
              </a:rPr>
              <a:t>Concepts should be presented in a manner that can be easily understood and that ensures the target audience is prepared, not frightened.</a:t>
            </a:r>
          </a:p>
          <a:p>
            <a:pPr marL="228946">
              <a:tabLst>
                <a:tab pos="228946" algn="l"/>
                <a:tab pos="457892" algn="l"/>
              </a:tabLst>
            </a:pPr>
            <a:r>
              <a:rPr lang="en-US" dirty="0" smtClean="0">
                <a:effectLst/>
                <a:latin typeface="Arial"/>
                <a:ea typeface="Calibri"/>
                <a:cs typeface="Times New Roman"/>
              </a:rPr>
              <a:t> </a:t>
            </a:r>
          </a:p>
          <a:p>
            <a:pPr marL="343420" indent="-343420">
              <a:buFont typeface="Symbol"/>
              <a:buChar char=""/>
              <a:tabLst>
                <a:tab pos="228946" algn="l"/>
                <a:tab pos="457892" algn="l"/>
              </a:tabLst>
            </a:pPr>
            <a:r>
              <a:rPr lang="en-US" b="1" dirty="0" smtClean="0">
                <a:effectLst/>
                <a:latin typeface="Arial"/>
                <a:ea typeface="Calibri"/>
                <a:cs typeface="Times New Roman"/>
              </a:rPr>
              <a:t>Vary:  </a:t>
            </a:r>
            <a:r>
              <a:rPr lang="en-US" dirty="0" smtClean="0">
                <a:effectLst/>
                <a:latin typeface="Arial"/>
                <a:ea typeface="Calibri"/>
                <a:cs typeface="Times New Roman"/>
              </a:rPr>
              <a:t>Variation helps create “new” interest in an “old” topic.  Add variety by using:</a:t>
            </a:r>
          </a:p>
          <a:p>
            <a:pPr marL="228946">
              <a:tabLst>
                <a:tab pos="228946" algn="l"/>
                <a:tab pos="457892" algn="l"/>
              </a:tabLst>
            </a:pPr>
            <a:r>
              <a:rPr lang="en-US" dirty="0" smtClean="0">
                <a:effectLst/>
                <a:latin typeface="Arial"/>
                <a:ea typeface="Calibri"/>
                <a:cs typeface="Times New Roman"/>
              </a:rPr>
              <a:t> </a:t>
            </a:r>
          </a:p>
          <a:p>
            <a:pPr marL="343420" indent="-343420">
              <a:spcAft>
                <a:spcPts val="601"/>
              </a:spcAft>
              <a:buFont typeface="Courier New"/>
              <a:buChar char="o"/>
            </a:pPr>
            <a:r>
              <a:rPr lang="en-US" dirty="0" smtClean="0">
                <a:effectLst/>
                <a:latin typeface="Arial"/>
                <a:ea typeface="Calibri"/>
                <a:cs typeface="Times New Roman"/>
              </a:rPr>
              <a:t>A formal preparedness curriculum, with prepared courses for all grade levels.  </a:t>
            </a:r>
          </a:p>
          <a:p>
            <a:pPr marL="343420" indent="-343420">
              <a:spcAft>
                <a:spcPts val="601"/>
              </a:spcAft>
              <a:buFont typeface="Courier New"/>
              <a:buChar char="o"/>
            </a:pPr>
            <a:r>
              <a:rPr lang="en-US" dirty="0" smtClean="0">
                <a:effectLst/>
                <a:latin typeface="Arial"/>
                <a:ea typeface="Calibri"/>
                <a:cs typeface="Times New Roman"/>
              </a:rPr>
              <a:t>Reminder-level training, such as posters, signs, or a “tip of the day.”</a:t>
            </a:r>
          </a:p>
          <a:p>
            <a:pPr marL="343420" indent="-343420">
              <a:spcAft>
                <a:spcPts val="601"/>
              </a:spcAft>
              <a:buFont typeface="Courier New"/>
              <a:buChar char="o"/>
            </a:pPr>
            <a:r>
              <a:rPr lang="en-US" dirty="0" smtClean="0">
                <a:effectLst/>
                <a:latin typeface="Arial"/>
                <a:ea typeface="Calibri"/>
                <a:cs typeface="Times New Roman"/>
              </a:rPr>
              <a:t>Activities that are linked to Standards of Learning (SOLs), such as hazard hunts for school and home, storybooks, checklists, experiments, writing and drawing activities, or a themed science fair.</a:t>
            </a:r>
          </a:p>
          <a:p>
            <a:pPr marL="343420" indent="-343420">
              <a:buFont typeface="Courier New"/>
              <a:buChar char="o"/>
            </a:pPr>
            <a:r>
              <a:rPr lang="en-US" dirty="0" smtClean="0">
                <a:effectLst/>
                <a:latin typeface="Arial"/>
                <a:ea typeface="Calibri"/>
                <a:cs typeface="Times New Roman"/>
              </a:rPr>
              <a:t>Guest speakers and classroom visitors, such as:</a:t>
            </a:r>
          </a:p>
          <a:p>
            <a:pPr marL="343420" indent="-343420">
              <a:buFont typeface="Wingdings"/>
              <a:buChar char=""/>
            </a:pPr>
            <a:r>
              <a:rPr lang="en-US" dirty="0" smtClean="0">
                <a:effectLst/>
                <a:latin typeface="Arial"/>
                <a:ea typeface="Calibri"/>
                <a:cs typeface="Times New Roman"/>
              </a:rPr>
              <a:t>Emergency management personnel.</a:t>
            </a:r>
          </a:p>
          <a:p>
            <a:pPr marL="343420" indent="-343420">
              <a:spcAft>
                <a:spcPts val="601"/>
              </a:spcAft>
              <a:buFont typeface="Wingdings"/>
              <a:buChar char=""/>
            </a:pPr>
            <a:r>
              <a:rPr lang="en-US" dirty="0" smtClean="0">
                <a:effectLst/>
                <a:latin typeface="Arial"/>
                <a:ea typeface="Calibri"/>
                <a:cs typeface="Times New Roman"/>
              </a:rPr>
              <a:t>Search and rescue teams.</a:t>
            </a:r>
          </a:p>
          <a:p>
            <a:pPr marL="343420" indent="-343420">
              <a:spcAft>
                <a:spcPts val="601"/>
              </a:spcAft>
              <a:buFont typeface="Courier New"/>
              <a:buChar char="o"/>
            </a:pPr>
            <a:r>
              <a:rPr lang="en-US" dirty="0" smtClean="0">
                <a:effectLst/>
                <a:latin typeface="Arial"/>
                <a:ea typeface="Calibri"/>
                <a:cs typeface="Times New Roman"/>
              </a:rPr>
              <a:t>Specialized skills training, such as Community Emergency Response Team (CERT or Teen CERT) training.</a:t>
            </a:r>
          </a:p>
          <a:p>
            <a:pPr marL="343420" indent="-343420">
              <a:spcAft>
                <a:spcPts val="601"/>
              </a:spcAft>
              <a:buFont typeface="Courier New"/>
              <a:buChar char="o"/>
            </a:pPr>
            <a:r>
              <a:rPr lang="en-US" dirty="0" smtClean="0">
                <a:effectLst/>
                <a:latin typeface="Arial"/>
                <a:ea typeface="Calibri"/>
                <a:cs typeface="Times New Roman"/>
              </a:rPr>
              <a:t>Both small-scale and large-scale training exercises.  Exercises may be conducted under varying conditions to test capabilities.</a:t>
            </a:r>
          </a:p>
          <a:p>
            <a:pPr marL="343420" indent="-343420">
              <a:buFont typeface="Courier New"/>
              <a:buChar char="o"/>
            </a:pPr>
            <a:r>
              <a:rPr lang="en-US" dirty="0" smtClean="0">
                <a:effectLst/>
                <a:latin typeface="Arial"/>
                <a:ea typeface="Calibri"/>
                <a:cs typeface="Times New Roman"/>
              </a:rPr>
              <a:t>Both discussion-based and hands-on training.</a:t>
            </a:r>
          </a:p>
          <a:p>
            <a:r>
              <a:rPr lang="x-none" smtClean="0">
                <a:effectLst/>
                <a:latin typeface="Arial"/>
                <a:ea typeface="Times New Roman"/>
                <a:cs typeface="Times New Roman"/>
              </a:rPr>
              <a:t> </a:t>
            </a:r>
            <a:endParaRPr lang="en-US" dirty="0" smtClean="0">
              <a:effectLst/>
              <a:latin typeface="Arial"/>
              <a:ea typeface="Times New Roman"/>
              <a:cs typeface="Times New Roman"/>
            </a:endParaRPr>
          </a:p>
          <a:p>
            <a:pPr marL="343420" indent="-343420">
              <a:buFont typeface="Symbol"/>
              <a:buChar char=""/>
              <a:tabLst>
                <a:tab pos="228946" algn="l"/>
                <a:tab pos="457892" algn="l"/>
              </a:tabLst>
            </a:pPr>
            <a:r>
              <a:rPr lang="en-US" b="1" dirty="0" smtClean="0">
                <a:effectLst/>
                <a:latin typeface="Arial"/>
                <a:ea typeface="Calibri"/>
                <a:cs typeface="Times New Roman"/>
              </a:rPr>
              <a:t>Recur:  </a:t>
            </a:r>
            <a:r>
              <a:rPr lang="en-US" dirty="0" smtClean="0">
                <a:effectLst/>
                <a:latin typeface="Arial"/>
                <a:ea typeface="Calibri"/>
                <a:cs typeface="Times New Roman"/>
              </a:rPr>
              <a:t>The</a:t>
            </a:r>
            <a:r>
              <a:rPr lang="en-US" b="1" dirty="0" smtClean="0">
                <a:effectLst/>
                <a:latin typeface="Arial"/>
                <a:ea typeface="Calibri"/>
                <a:cs typeface="Times New Roman"/>
              </a:rPr>
              <a:t> </a:t>
            </a:r>
            <a:r>
              <a:rPr lang="en-US" dirty="0" smtClean="0">
                <a:effectLst/>
                <a:latin typeface="Arial"/>
                <a:ea typeface="Calibri"/>
                <a:cs typeface="Times New Roman"/>
              </a:rPr>
              <a:t>school EOP shouldn’t “gather dust” on the shelf.  Periodic training and exercises provide reminders and refresh learning.</a:t>
            </a:r>
          </a:p>
          <a:p>
            <a:r>
              <a:rPr lang="en-US" b="1" kern="0" cap="all" dirty="0" smtClean="0">
                <a:effectLst/>
                <a:latin typeface="Arial"/>
                <a:ea typeface="Times New Roman"/>
                <a:cs typeface="Times New Roman"/>
              </a:rPr>
              <a:t> </a:t>
            </a:r>
            <a:r>
              <a:rPr lang="en-US" b="1" kern="0" cap="all" dirty="0" smtClean="0">
                <a:effectLst/>
                <a:latin typeface="Arial"/>
                <a:ea typeface="Times New Roman"/>
                <a:cs typeface="Arial"/>
              </a:rPr>
              <a:t> </a:t>
            </a:r>
            <a:endParaRPr lang="en-US" b="1" kern="0" cap="all" dirty="0" smtClean="0">
              <a:effectLst/>
              <a:latin typeface="Arial"/>
              <a:ea typeface="Times New Roman"/>
              <a:cs typeface="Times New Roman"/>
            </a:endParaRPr>
          </a:p>
          <a:p>
            <a:r>
              <a:rPr lang="en-US" b="1" dirty="0" smtClean="0">
                <a:effectLst/>
                <a:latin typeface="Arial"/>
                <a:ea typeface="Calibri"/>
                <a:cs typeface="Times New Roman"/>
              </a:rPr>
              <a:t>Key point:  </a:t>
            </a:r>
            <a:r>
              <a:rPr lang="en-US" dirty="0" smtClean="0">
                <a:effectLst/>
                <a:latin typeface="Arial"/>
                <a:ea typeface="Calibri"/>
                <a:cs typeface="Times New Roman"/>
              </a:rPr>
              <a:t>It is important to conduct refresher training to reinforce and remind staff, students, and parents/guardians of previously acquired knowledge and skills. </a:t>
            </a:r>
          </a:p>
          <a:p>
            <a:r>
              <a:rPr lang="en-US" sz="900" dirty="0">
                <a:latin typeface="Arial"/>
                <a:ea typeface="Calibri"/>
                <a:cs typeface="Times New Roman"/>
              </a:rPr>
              <a:t> </a:t>
            </a:r>
          </a:p>
          <a:p>
            <a:endParaRPr lang="en-US" altLang="en-US" sz="900" dirty="0"/>
          </a:p>
        </p:txBody>
      </p:sp>
      <p:sp>
        <p:nvSpPr>
          <p:cNvPr id="47107" name="Slide Number Placeholder 3"/>
          <p:cNvSpPr>
            <a:spLocks noGrp="1"/>
          </p:cNvSpPr>
          <p:nvPr>
            <p:ph type="sldNum" sz="quarter" idx="5"/>
          </p:nvPr>
        </p:nvSpPr>
        <p:spPr/>
        <p:txBody>
          <a:bodyPr/>
          <a:lstStyle/>
          <a:p>
            <a:pPr>
              <a:defRPr/>
            </a:pPr>
            <a:fld id="{1B6B0E04-9E64-497A-A97B-CDE6654C33AD}" type="slidenum">
              <a:rPr lang="en-US">
                <a:solidFill>
                  <a:prstClr val="black"/>
                </a:solidFill>
              </a:rPr>
              <a:pPr>
                <a:defRPr/>
              </a:pPr>
              <a:t>101</a:t>
            </a:fld>
            <a:endParaRPr lang="en-US" dirty="0">
              <a:solidFill>
                <a:prstClr val="black"/>
              </a:solidFill>
            </a:endParaRPr>
          </a:p>
        </p:txBody>
      </p:sp>
      <p:sp>
        <p:nvSpPr>
          <p:cNvPr id="44036" name="Slide Image Placeholder 6"/>
          <p:cNvSpPr>
            <a:spLocks noGrp="1" noRot="1" noChangeAspect="1" noTextEdit="1"/>
          </p:cNvSpPr>
          <p:nvPr>
            <p:ph type="sldImg"/>
          </p:nvPr>
        </p:nvSpPr>
        <p:spPr>
          <a:ln/>
        </p:spPr>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Exercises will help you to evaluate your school EOP, procedures, equipment, facilities, and training.  Through exercises, school(s) can:</a:t>
            </a:r>
          </a:p>
          <a:p>
            <a:r>
              <a:rPr lang="en-US" dirty="0">
                <a:latin typeface="Arial"/>
                <a:ea typeface="Calibri"/>
                <a:cs typeface="Times New Roman"/>
              </a:rPr>
              <a:t> </a:t>
            </a:r>
          </a:p>
          <a:p>
            <a:pPr marL="343420" indent="-343420">
              <a:buFont typeface="Symbol"/>
              <a:buChar char=""/>
            </a:pPr>
            <a:r>
              <a:rPr lang="en-US" dirty="0">
                <a:latin typeface="Arial"/>
                <a:ea typeface="Calibri"/>
              </a:rPr>
              <a:t>Raise awareness of potential crisis situations.</a:t>
            </a:r>
          </a:p>
          <a:p>
            <a:pPr marL="343420" indent="-343420">
              <a:buFont typeface="Symbol"/>
              <a:buChar char=""/>
            </a:pPr>
            <a:r>
              <a:rPr lang="en-US" dirty="0">
                <a:latin typeface="Arial"/>
                <a:ea typeface="Calibri"/>
              </a:rPr>
              <a:t>Assess and validate policies, plans, procedures, training, equipment, assumptions, and partnerships in a safe and controlled environment.</a:t>
            </a:r>
          </a:p>
          <a:p>
            <a:pPr marL="343420" indent="-343420">
              <a:buFont typeface="Symbol"/>
              <a:buChar char=""/>
            </a:pPr>
            <a:r>
              <a:rPr lang="en-US" dirty="0">
                <a:latin typeface="Arial"/>
                <a:ea typeface="Calibri"/>
              </a:rPr>
              <a:t>Clarify roles and responsibilities.</a:t>
            </a:r>
          </a:p>
          <a:p>
            <a:pPr marL="343420" indent="-343420">
              <a:buFont typeface="Symbol"/>
              <a:buChar char=""/>
            </a:pPr>
            <a:r>
              <a:rPr lang="en-US" dirty="0">
                <a:latin typeface="Arial"/>
                <a:ea typeface="Calibri"/>
              </a:rPr>
              <a:t>Improve partnerships, coordination, and communication.</a:t>
            </a:r>
          </a:p>
          <a:p>
            <a:pPr marL="343420" indent="-343420">
              <a:buFont typeface="Symbol"/>
              <a:buChar char=""/>
            </a:pPr>
            <a:r>
              <a:rPr lang="en-US" dirty="0">
                <a:latin typeface="Arial"/>
                <a:ea typeface="Calibri"/>
              </a:rPr>
              <a:t>Identify gaps in resources. </a:t>
            </a:r>
          </a:p>
          <a:p>
            <a:pPr marL="343420" indent="-343420">
              <a:buFont typeface="Symbol"/>
              <a:buChar char=""/>
            </a:pPr>
            <a:r>
              <a:rPr lang="en-US" dirty="0">
                <a:latin typeface="Arial"/>
                <a:ea typeface="Calibri"/>
              </a:rPr>
              <a:t>Measure performance.</a:t>
            </a:r>
          </a:p>
          <a:p>
            <a:pPr marL="343420" indent="-343420">
              <a:buFont typeface="Symbol"/>
              <a:buChar char=""/>
            </a:pPr>
            <a:r>
              <a:rPr lang="en-US" dirty="0">
                <a:latin typeface="Arial"/>
                <a:ea typeface="Calibri"/>
              </a:rPr>
              <a:t>Identify opportunities for improvement.</a:t>
            </a:r>
          </a:p>
          <a:p>
            <a:r>
              <a:rPr lang="en-US" dirty="0">
                <a:latin typeface="Arial"/>
                <a:ea typeface="Calibri"/>
                <a:cs typeface="Times New Roman"/>
              </a:rPr>
              <a:t> </a:t>
            </a:r>
          </a:p>
          <a:p>
            <a:r>
              <a:rPr lang="en-US" dirty="0">
                <a:latin typeface="Arial"/>
                <a:ea typeface="Calibri"/>
                <a:cs typeface="Times New Roman"/>
              </a:rPr>
              <a:t>The purpose of exercising the school EOP is to see how well the procedures and systems outlined in the plan worked. </a:t>
            </a:r>
          </a:p>
          <a:p>
            <a:r>
              <a:rPr lang="en-US" dirty="0">
                <a:latin typeface="Arial"/>
                <a:ea typeface="Calibri"/>
                <a:cs typeface="Times New Roman"/>
              </a:rPr>
              <a:t> </a:t>
            </a:r>
          </a:p>
          <a:p>
            <a:r>
              <a:rPr lang="en-US" b="1" dirty="0">
                <a:latin typeface="Arial"/>
                <a:ea typeface="Calibri"/>
                <a:cs typeface="Times New Roman"/>
              </a:rPr>
              <a:t>Emphasize</a:t>
            </a:r>
            <a:r>
              <a:rPr lang="en-US" dirty="0">
                <a:latin typeface="Arial"/>
                <a:ea typeface="Calibri"/>
                <a:cs typeface="Times New Roman"/>
              </a:rPr>
              <a:t> that exercises test the plan, </a:t>
            </a:r>
            <a:r>
              <a:rPr lang="en-US" u="sng" dirty="0">
                <a:latin typeface="Arial"/>
                <a:ea typeface="Calibri"/>
                <a:cs typeface="Times New Roman"/>
              </a:rPr>
              <a:t>not</a:t>
            </a:r>
            <a:r>
              <a:rPr lang="en-US" dirty="0">
                <a:latin typeface="Arial"/>
                <a:ea typeface="Calibri"/>
                <a:cs typeface="Times New Roman"/>
              </a:rPr>
              <a:t> the personnel participating in the exercises.  </a:t>
            </a:r>
          </a:p>
          <a:p>
            <a:r>
              <a:rPr lang="en-US" dirty="0">
                <a:latin typeface="Arial"/>
                <a:ea typeface="Calibri"/>
                <a:cs typeface="Times New Roman"/>
              </a:rPr>
              <a:t>  </a:t>
            </a:r>
          </a:p>
          <a:p>
            <a:r>
              <a:rPr lang="en-US" dirty="0">
                <a:latin typeface="Arial"/>
                <a:ea typeface="Calibri"/>
                <a:cs typeface="Times New Roman"/>
              </a:rPr>
              <a:t>By conducting exercises, your school can gain public recognition that you are concerned about—and actively involved with—the safety of your children and the protection of school property.</a:t>
            </a:r>
          </a:p>
          <a:p>
            <a:endParaRPr lang="en-US" altLang="en-US" dirty="0" smtClean="0"/>
          </a:p>
        </p:txBody>
      </p:sp>
      <p:sp>
        <p:nvSpPr>
          <p:cNvPr id="4" name="Slide Number Placeholder 3"/>
          <p:cNvSpPr>
            <a:spLocks noGrp="1"/>
          </p:cNvSpPr>
          <p:nvPr>
            <p:ph type="sldNum" sz="quarter" idx="5"/>
          </p:nvPr>
        </p:nvSpPr>
        <p:spPr/>
        <p:txBody>
          <a:bodyPr/>
          <a:lstStyle/>
          <a:p>
            <a:pPr>
              <a:defRPr/>
            </a:pPr>
            <a:fld id="{2C3C00DB-FACE-40DB-8F1E-8D8083C92C8C}" type="slidenum">
              <a:rPr lang="en-US">
                <a:solidFill>
                  <a:prstClr val="black"/>
                </a:solidFill>
              </a:rPr>
              <a:pPr>
                <a:defRPr/>
              </a:pPr>
              <a:t>102</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xfrm>
            <a:off x="702310" y="4421823"/>
            <a:ext cx="5618480" cy="45057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Arial"/>
              </a:rPr>
              <a:t>There are two main categories of exercises:  discussion-based and operations-based.</a:t>
            </a:r>
            <a:endParaRPr lang="en-US" dirty="0">
              <a:latin typeface="Arial"/>
              <a:ea typeface="Calibri"/>
              <a:cs typeface="Times New Roman"/>
            </a:endParaRPr>
          </a:p>
          <a:p>
            <a:r>
              <a:rPr lang="en-US" dirty="0">
                <a:latin typeface="Arial"/>
                <a:ea typeface="Calibri"/>
                <a:cs typeface="Arial"/>
              </a:rPr>
              <a:t> </a:t>
            </a:r>
            <a:endParaRPr lang="en-US" dirty="0">
              <a:latin typeface="Arial"/>
              <a:ea typeface="Calibri"/>
              <a:cs typeface="Times New Roman"/>
            </a:endParaRPr>
          </a:p>
          <a:p>
            <a:r>
              <a:rPr lang="en-US" b="1" dirty="0">
                <a:latin typeface="Arial"/>
                <a:ea typeface="Calibri"/>
                <a:cs typeface="Arial"/>
              </a:rPr>
              <a:t>Discussion-based exercises:</a:t>
            </a:r>
            <a:endParaRPr lang="en-US" dirty="0">
              <a:latin typeface="Arial"/>
              <a:ea typeface="Calibri"/>
              <a:cs typeface="Times New Roman"/>
            </a:endParaRPr>
          </a:p>
          <a:p>
            <a:r>
              <a:rPr lang="en-US" b="1" dirty="0">
                <a:latin typeface="Arial"/>
                <a:ea typeface="Calibri"/>
                <a:cs typeface="Arial"/>
              </a:rPr>
              <a:t> </a:t>
            </a:r>
            <a:endParaRPr lang="en-US" dirty="0">
              <a:latin typeface="Arial"/>
              <a:ea typeface="Calibri"/>
              <a:cs typeface="Times New Roman"/>
            </a:endParaRPr>
          </a:p>
          <a:p>
            <a:pPr marL="343420" indent="-343420">
              <a:buFont typeface="Symbol"/>
              <a:buChar char=""/>
            </a:pPr>
            <a:r>
              <a:rPr lang="en-US" dirty="0">
                <a:latin typeface="Arial"/>
                <a:ea typeface="Calibri"/>
                <a:cs typeface="Times New Roman"/>
              </a:rPr>
              <a:t>Include seminars, workshops, tabletop exercises, and games. </a:t>
            </a:r>
          </a:p>
          <a:p>
            <a:pPr marL="228946"/>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Can be used to familiarize players with or develop new school EOP, policies, agreements, and procedures.</a:t>
            </a:r>
          </a:p>
          <a:p>
            <a:pPr marL="228946"/>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Focus on strategic, policy-oriented issues. </a:t>
            </a:r>
          </a:p>
          <a:p>
            <a:pPr marL="228946"/>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Are usually led by facilitators and/or presenters, keeping participants on track toward meeting exercise objectives. </a:t>
            </a:r>
          </a:p>
          <a:p>
            <a:r>
              <a:rPr lang="en-US" dirty="0">
                <a:latin typeface="Arial"/>
                <a:ea typeface="Calibri"/>
                <a:cs typeface="Arial"/>
              </a:rPr>
              <a:t> </a:t>
            </a:r>
            <a:endParaRPr lang="en-US" dirty="0">
              <a:latin typeface="Arial"/>
              <a:ea typeface="Calibri"/>
              <a:cs typeface="Times New Roman"/>
            </a:endParaRPr>
          </a:p>
          <a:p>
            <a:r>
              <a:rPr lang="en-US" b="1" dirty="0">
                <a:solidFill>
                  <a:srgbClr val="000000"/>
                </a:solidFill>
                <a:latin typeface="Arial"/>
                <a:ea typeface="Calibri"/>
                <a:cs typeface="Arial"/>
              </a:rPr>
              <a:t>Operations-based exercises:</a:t>
            </a:r>
            <a:endParaRPr lang="en-US" dirty="0">
              <a:latin typeface="Arial"/>
              <a:ea typeface="Calibri"/>
              <a:cs typeface="Times New Roman"/>
            </a:endParaRPr>
          </a:p>
          <a:p>
            <a:r>
              <a:rPr lang="en-US" b="1" dirty="0">
                <a:solidFill>
                  <a:srgbClr val="000000"/>
                </a:solidFill>
                <a:latin typeface="Arial"/>
                <a:ea typeface="Calibri"/>
                <a:cs typeface="Arial"/>
              </a:rPr>
              <a:t> </a:t>
            </a:r>
            <a:endParaRPr lang="en-US" dirty="0">
              <a:latin typeface="Arial"/>
              <a:ea typeface="Calibri"/>
              <a:cs typeface="Times New Roman"/>
            </a:endParaRPr>
          </a:p>
          <a:p>
            <a:pPr marL="343420" indent="-343420">
              <a:buFont typeface="Symbol"/>
              <a:buChar char=""/>
            </a:pPr>
            <a:r>
              <a:rPr lang="en-US" dirty="0">
                <a:latin typeface="Arial"/>
                <a:ea typeface="Calibri"/>
                <a:cs typeface="Times New Roman"/>
              </a:rPr>
              <a:t>Include drills, functional exercises, and full-scale exercises. </a:t>
            </a:r>
          </a:p>
          <a:p>
            <a:pPr marL="228946"/>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Can be used to validate school plans, policies, agreements, and procedures; clarify roles and responsibilities; and identify resource gaps. </a:t>
            </a:r>
          </a:p>
          <a:p>
            <a:pPr marL="228946"/>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Are characterized by actual response to an exercise scenario, such as initiating communications or mobilizing personnel and resources. </a:t>
            </a:r>
          </a:p>
          <a:p>
            <a:endParaRPr lang="en-US" dirty="0">
              <a:latin typeface="Arial"/>
              <a:ea typeface="Calibri"/>
              <a:cs typeface="Times New Roman"/>
            </a:endParaRPr>
          </a:p>
          <a:p>
            <a:r>
              <a:rPr lang="en-US" dirty="0">
                <a:latin typeface="Arial"/>
                <a:ea typeface="Calibri"/>
                <a:cs typeface="Times New Roman"/>
              </a:rPr>
              <a:t> </a:t>
            </a:r>
            <a:r>
              <a:rPr lang="en-US" dirty="0">
                <a:latin typeface="Arial"/>
                <a:ea typeface="Times New Roman"/>
                <a:cs typeface="Times New Roman"/>
              </a:rPr>
              <a:t>Regardless of the type of exercise selected, schools should:</a:t>
            </a:r>
          </a:p>
          <a:p>
            <a:pPr marL="228946"/>
            <a:r>
              <a:rPr lang="en-US" dirty="0">
                <a:latin typeface="Arial"/>
                <a:ea typeface="Times New Roman"/>
                <a:cs typeface="Times New Roman"/>
              </a:rPr>
              <a:t> </a:t>
            </a:r>
          </a:p>
          <a:p>
            <a:pPr marL="343420" indent="-343420">
              <a:buFont typeface="Symbol"/>
              <a:buChar char=""/>
            </a:pPr>
            <a:r>
              <a:rPr lang="en-US" dirty="0">
                <a:latin typeface="Arial"/>
                <a:ea typeface="Calibri"/>
              </a:rPr>
              <a:t>Initially practice a small part of the school EOP or one specific procedure.  Later exercises can then address the coordination of several functions simultaneously. </a:t>
            </a:r>
          </a:p>
          <a:p>
            <a:pPr marL="457892" indent="-228946"/>
            <a:r>
              <a:rPr lang="en-US" dirty="0">
                <a:latin typeface="Arial"/>
                <a:ea typeface="Calibri"/>
              </a:rPr>
              <a:t> </a:t>
            </a:r>
          </a:p>
          <a:p>
            <a:pPr marL="343420" indent="-343420">
              <a:buFont typeface="Symbol"/>
              <a:buChar char=""/>
            </a:pPr>
            <a:r>
              <a:rPr lang="en-US" dirty="0">
                <a:latin typeface="Arial"/>
                <a:ea typeface="Calibri"/>
              </a:rPr>
              <a:t>Conduct exercises whenever new equipment is purchased or installed, or when new policies or procedures are developed. </a:t>
            </a:r>
          </a:p>
          <a:p>
            <a:r>
              <a:rPr lang="x-none" b="1" kern="0" cap="all">
                <a:latin typeface="Arial"/>
                <a:ea typeface="Times New Roman"/>
                <a:cs typeface="Times New Roman"/>
              </a:rPr>
              <a:t> </a:t>
            </a:r>
            <a:endParaRPr lang="en-US" b="1" kern="0" cap="all" dirty="0">
              <a:latin typeface="Arial"/>
              <a:ea typeface="Times New Roman"/>
              <a:cs typeface="Times New Roman"/>
            </a:endParaRPr>
          </a:p>
          <a:p>
            <a:r>
              <a:rPr lang="en-US" dirty="0">
                <a:latin typeface="Arial"/>
                <a:ea typeface="Calibri"/>
                <a:cs typeface="Times New Roman"/>
              </a:rPr>
              <a:t> </a:t>
            </a:r>
          </a:p>
          <a:p>
            <a:r>
              <a:rPr lang="en-US" b="1" dirty="0">
                <a:latin typeface="Arial"/>
                <a:ea typeface="Calibri"/>
                <a:cs typeface="Times New Roman"/>
              </a:rPr>
              <a:t>Key point:  </a:t>
            </a:r>
            <a:r>
              <a:rPr lang="en-US" dirty="0">
                <a:latin typeface="Arial"/>
                <a:ea typeface="Calibri"/>
                <a:cs typeface="Times New Roman"/>
              </a:rPr>
              <a:t>Emphasize</a:t>
            </a:r>
            <a:r>
              <a:rPr lang="en-US" b="1" dirty="0">
                <a:latin typeface="Arial"/>
                <a:ea typeface="Calibri"/>
                <a:cs typeface="Times New Roman"/>
              </a:rPr>
              <a:t> </a:t>
            </a:r>
            <a:r>
              <a:rPr lang="en-US" dirty="0">
                <a:latin typeface="Arial"/>
                <a:ea typeface="Calibri"/>
                <a:cs typeface="Times New Roman"/>
              </a:rPr>
              <a:t>the importance of beginning with simple or narrowly focused exercises and gradually building in complexity.</a:t>
            </a:r>
          </a:p>
          <a:p>
            <a:r>
              <a:rPr lang="en-US" dirty="0">
                <a:latin typeface="Arial"/>
                <a:ea typeface="Calibri"/>
                <a:cs typeface="Times New Roman"/>
              </a:rPr>
              <a:t> </a:t>
            </a:r>
          </a:p>
          <a:p>
            <a:r>
              <a:rPr lang="en-US" b="1" dirty="0">
                <a:latin typeface="Arial"/>
                <a:ea typeface="Calibri"/>
                <a:cs typeface="Times New Roman"/>
              </a:rPr>
              <a:t>Transition:  </a:t>
            </a:r>
            <a:r>
              <a:rPr lang="en-US" dirty="0">
                <a:latin typeface="Arial"/>
                <a:ea typeface="Calibri"/>
                <a:cs typeface="Times New Roman"/>
              </a:rPr>
              <a:t>Tell participants the following visuals present detail on types of discussion-based and operations-based exercises.  The presentation will begin with discussion-based exercises. </a:t>
            </a:r>
          </a:p>
          <a:p>
            <a:r>
              <a:rPr lang="en-US" dirty="0">
                <a:latin typeface="Arial"/>
                <a:ea typeface="Calibri"/>
                <a:cs typeface="Times New Roman"/>
              </a:rPr>
              <a:t> </a:t>
            </a:r>
          </a:p>
          <a:p>
            <a:endParaRPr lang="en-US" dirty="0">
              <a:latin typeface="Arial"/>
              <a:ea typeface="Calibri"/>
              <a:cs typeface="Times New Roman"/>
            </a:endParaRPr>
          </a:p>
          <a:p>
            <a:endParaRPr lang="en-US" altLang="en-US" dirty="0" smtClean="0"/>
          </a:p>
        </p:txBody>
      </p:sp>
      <p:sp>
        <p:nvSpPr>
          <p:cNvPr id="4" name="Slide Number Placeholder 3"/>
          <p:cNvSpPr>
            <a:spLocks noGrp="1"/>
          </p:cNvSpPr>
          <p:nvPr>
            <p:ph type="sldNum" sz="quarter" idx="5"/>
          </p:nvPr>
        </p:nvSpPr>
        <p:spPr/>
        <p:txBody>
          <a:bodyPr/>
          <a:lstStyle/>
          <a:p>
            <a:pPr>
              <a:defRPr/>
            </a:pPr>
            <a:fld id="{2DF648C9-34EA-42A7-9446-AD21C6F505E2}" type="slidenum">
              <a:rPr lang="en-US">
                <a:solidFill>
                  <a:prstClr val="black"/>
                </a:solidFill>
              </a:rPr>
              <a:pPr>
                <a:defRPr/>
              </a:pPr>
              <a:t>103</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Arial"/>
              </a:rPr>
              <a:t>Seminars:</a:t>
            </a:r>
            <a:endParaRPr lang="en-US" dirty="0">
              <a:latin typeface="Arial"/>
              <a:ea typeface="Calibri"/>
              <a:cs typeface="Times New Roman"/>
            </a:endParaRPr>
          </a:p>
          <a:p>
            <a:r>
              <a:rPr lang="en-US" dirty="0">
                <a:latin typeface="Arial"/>
                <a:ea typeface="Calibri"/>
                <a:cs typeface="Arial"/>
              </a:rPr>
              <a:t> </a:t>
            </a:r>
            <a:endParaRPr lang="en-US" dirty="0">
              <a:latin typeface="Arial"/>
              <a:ea typeface="Calibri"/>
              <a:cs typeface="Times New Roman"/>
            </a:endParaRPr>
          </a:p>
          <a:p>
            <a:pPr marL="343420" indent="-343420">
              <a:buFont typeface="Symbol"/>
              <a:buChar char=""/>
            </a:pPr>
            <a:r>
              <a:rPr lang="en-US" dirty="0">
                <a:latin typeface="Arial"/>
                <a:ea typeface="Calibri"/>
                <a:cs typeface="Times New Roman"/>
              </a:rPr>
              <a:t>Generally orient participants to or provide an overview of authorities, strategies, plans, policies, procedures, protocols, resources, concepts, and ideas.  </a:t>
            </a:r>
          </a:p>
          <a:p>
            <a:pPr marL="228946"/>
            <a:r>
              <a:rPr lang="en-US" dirty="0">
                <a:solidFill>
                  <a:srgbClr val="000000"/>
                </a:solidFill>
                <a:latin typeface="Arial"/>
                <a:ea typeface="Calibri"/>
                <a:cs typeface="Times New Roman"/>
              </a:rPr>
              <a:t> </a:t>
            </a:r>
            <a:endParaRPr lang="en-US" dirty="0">
              <a:latin typeface="Arial"/>
              <a:ea typeface="Calibri"/>
              <a:cs typeface="Times New Roman"/>
            </a:endParaRPr>
          </a:p>
          <a:p>
            <a:pPr marL="343420" indent="-343420">
              <a:buFont typeface="Symbol"/>
              <a:buChar char=""/>
            </a:pPr>
            <a:r>
              <a:rPr lang="en-US" dirty="0">
                <a:latin typeface="Arial"/>
                <a:ea typeface="Calibri"/>
                <a:cs typeface="Times New Roman"/>
              </a:rPr>
              <a:t>Can be valuable for when schools are developing or making major changes to the existing school EOP or procedures.  </a:t>
            </a:r>
          </a:p>
          <a:p>
            <a:pPr marL="228946"/>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Can be similarly helpful when attempting to assess or gain awareness of the capabilities of interagency or inter-jurisdictional operations. </a:t>
            </a:r>
          </a:p>
          <a:p>
            <a:endParaRPr lang="en-US" altLang="en-US" dirty="0" smtClean="0"/>
          </a:p>
        </p:txBody>
      </p:sp>
      <p:sp>
        <p:nvSpPr>
          <p:cNvPr id="4" name="Slide Number Placeholder 3"/>
          <p:cNvSpPr>
            <a:spLocks noGrp="1"/>
          </p:cNvSpPr>
          <p:nvPr>
            <p:ph type="sldNum" sz="quarter" idx="5"/>
          </p:nvPr>
        </p:nvSpPr>
        <p:spPr/>
        <p:txBody>
          <a:bodyPr/>
          <a:lstStyle/>
          <a:p>
            <a:pPr>
              <a:defRPr/>
            </a:pPr>
            <a:fld id="{CD1B1068-60B3-4867-A2FD-DE398CEB9A12}" type="slidenum">
              <a:rPr lang="en-US">
                <a:solidFill>
                  <a:prstClr val="black"/>
                </a:solidFill>
              </a:rPr>
              <a:pPr>
                <a:defRPr/>
              </a:pPr>
              <a:t>104</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Although similar to seminars, workshops differ in two important aspects: </a:t>
            </a:r>
          </a:p>
          <a:p>
            <a:r>
              <a:rPr lang="x-none" kern="0" cap="all">
                <a:latin typeface="Arial"/>
                <a:ea typeface="Times New Roman"/>
                <a:cs typeface="Times New Roman"/>
              </a:rPr>
              <a:t> </a:t>
            </a:r>
            <a:endParaRPr lang="en-US" b="1" kern="0" cap="all" dirty="0">
              <a:latin typeface="Arial"/>
              <a:ea typeface="Times New Roman"/>
              <a:cs typeface="Times New Roman"/>
            </a:endParaRPr>
          </a:p>
          <a:p>
            <a:pPr marL="343420" indent="-343420">
              <a:buFont typeface="Symbol"/>
              <a:buChar char=""/>
              <a:tabLst>
                <a:tab pos="228946" algn="l"/>
                <a:tab pos="457892" algn="l"/>
              </a:tabLst>
            </a:pPr>
            <a:r>
              <a:rPr lang="en-US" dirty="0">
                <a:latin typeface="Arial"/>
                <a:ea typeface="Calibri"/>
                <a:cs typeface="Times New Roman"/>
              </a:rPr>
              <a:t>Participant interaction is increased.</a:t>
            </a:r>
          </a:p>
          <a:p>
            <a:pPr marL="343420" indent="-343420">
              <a:buFont typeface="Symbol"/>
              <a:buChar char=""/>
              <a:tabLst>
                <a:tab pos="228946" algn="l"/>
                <a:tab pos="457892" algn="l"/>
              </a:tabLst>
            </a:pPr>
            <a:r>
              <a:rPr lang="en-US" dirty="0">
                <a:latin typeface="Arial"/>
                <a:ea typeface="Calibri"/>
                <a:cs typeface="Times New Roman"/>
              </a:rPr>
              <a:t>The focus is placed on achieving or building a product.  </a:t>
            </a:r>
          </a:p>
          <a:p>
            <a:r>
              <a:rPr lang="en-US" dirty="0">
                <a:latin typeface="Arial"/>
                <a:ea typeface="Calibri"/>
                <a:cs typeface="Times New Roman"/>
              </a:rPr>
              <a:t> </a:t>
            </a:r>
          </a:p>
          <a:p>
            <a:r>
              <a:rPr lang="en-US" dirty="0">
                <a:latin typeface="Arial"/>
                <a:ea typeface="Calibri"/>
                <a:cs typeface="Times New Roman"/>
              </a:rPr>
              <a:t>Effective workshops entail the broadest attendance by relevant stakeholders.  Products produced from a workshop can include new standard operating procedures, school EOPs, continuity of operations plans, or mutual aid agreements.  </a:t>
            </a:r>
          </a:p>
          <a:p>
            <a:r>
              <a:rPr lang="en-US" dirty="0">
                <a:latin typeface="Arial"/>
                <a:ea typeface="Calibri"/>
                <a:cs typeface="Times New Roman"/>
              </a:rPr>
              <a:t> </a:t>
            </a:r>
          </a:p>
          <a:p>
            <a:r>
              <a:rPr lang="en-US" dirty="0">
                <a:latin typeface="Arial"/>
                <a:ea typeface="Calibri"/>
                <a:cs typeface="Times New Roman"/>
              </a:rPr>
              <a:t>To be effective, workshops should focus on a specific issue and should have clearly defined:</a:t>
            </a:r>
          </a:p>
          <a:p>
            <a:r>
              <a:rPr lang="en-US" dirty="0">
                <a:latin typeface="Arial"/>
                <a:ea typeface="Calibri"/>
                <a:cs typeface="Times New Roman"/>
              </a:rPr>
              <a:t> </a:t>
            </a:r>
          </a:p>
          <a:p>
            <a:pPr marL="343420" indent="-343420">
              <a:buFont typeface="Symbol"/>
              <a:buChar char=""/>
              <a:tabLst>
                <a:tab pos="228946" algn="l"/>
                <a:tab pos="457892" algn="l"/>
              </a:tabLst>
            </a:pPr>
            <a:r>
              <a:rPr lang="en-US" dirty="0">
                <a:latin typeface="Arial"/>
                <a:ea typeface="Calibri"/>
                <a:cs typeface="Times New Roman"/>
              </a:rPr>
              <a:t>Objectives, </a:t>
            </a:r>
          </a:p>
          <a:p>
            <a:pPr marL="343420" indent="-343420">
              <a:buFont typeface="Symbol"/>
              <a:buChar char=""/>
              <a:tabLst>
                <a:tab pos="228946" algn="l"/>
                <a:tab pos="457892" algn="l"/>
              </a:tabLst>
            </a:pPr>
            <a:r>
              <a:rPr lang="en-US" dirty="0">
                <a:latin typeface="Arial"/>
                <a:ea typeface="Calibri"/>
                <a:cs typeface="Times New Roman"/>
              </a:rPr>
              <a:t>Products, or </a:t>
            </a:r>
          </a:p>
          <a:p>
            <a:pPr marL="343420" indent="-343420">
              <a:buFont typeface="Symbol"/>
              <a:buChar char=""/>
              <a:tabLst>
                <a:tab pos="228946" algn="l"/>
                <a:tab pos="457892" algn="l"/>
              </a:tabLst>
            </a:pPr>
            <a:r>
              <a:rPr lang="en-US" dirty="0">
                <a:latin typeface="Arial"/>
                <a:ea typeface="Calibri"/>
                <a:cs typeface="Times New Roman"/>
              </a:rPr>
              <a:t>Goals.</a:t>
            </a:r>
          </a:p>
          <a:p>
            <a:endParaRPr lang="en-US" altLang="en-US" dirty="0" smtClean="0"/>
          </a:p>
        </p:txBody>
      </p:sp>
      <p:sp>
        <p:nvSpPr>
          <p:cNvPr id="4" name="Slide Number Placeholder 3"/>
          <p:cNvSpPr>
            <a:spLocks noGrp="1"/>
          </p:cNvSpPr>
          <p:nvPr>
            <p:ph type="sldNum" sz="quarter" idx="5"/>
          </p:nvPr>
        </p:nvSpPr>
        <p:spPr/>
        <p:txBody>
          <a:bodyPr/>
          <a:lstStyle/>
          <a:p>
            <a:pPr>
              <a:defRPr/>
            </a:pPr>
            <a:fld id="{22D60CDD-6546-4680-96CD-7394DA221ACA}" type="slidenum">
              <a:rPr lang="en-US">
                <a:solidFill>
                  <a:prstClr val="black"/>
                </a:solidFill>
              </a:rPr>
              <a:pPr>
                <a:defRPr/>
              </a:pPr>
              <a:t>105</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xfrm>
            <a:off x="702310" y="4421823"/>
            <a:ext cx="5618480" cy="48109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a:ea typeface="Calibri"/>
                <a:cs typeface="Arial"/>
              </a:rPr>
              <a:t>Purpose of tabletops.  </a:t>
            </a:r>
            <a:r>
              <a:rPr lang="en-US" dirty="0">
                <a:latin typeface="Arial"/>
                <a:ea typeface="Calibri"/>
                <a:cs typeface="Arial"/>
              </a:rPr>
              <a:t>A tabletop exercise i</a:t>
            </a:r>
            <a:r>
              <a:rPr lang="en-US" dirty="0">
                <a:latin typeface="Arial"/>
                <a:ea typeface="Calibri"/>
                <a:cs typeface="Times New Roman"/>
              </a:rPr>
              <a:t>s intended to generate discussion of various issues regarding a hypothetical, simulated emergency.  Tabletop exercises can be used to:</a:t>
            </a:r>
          </a:p>
          <a:p>
            <a:r>
              <a:rPr lang="en-US" dirty="0">
                <a:latin typeface="Arial"/>
                <a:ea typeface="Calibri"/>
                <a:cs typeface="Arial"/>
              </a:rPr>
              <a:t> </a:t>
            </a:r>
            <a:endParaRPr lang="en-US" dirty="0">
              <a:latin typeface="Arial"/>
              <a:ea typeface="Calibri"/>
              <a:cs typeface="Times New Roman"/>
            </a:endParaRPr>
          </a:p>
          <a:p>
            <a:pPr marL="343420" indent="-343420">
              <a:buFont typeface="Symbol"/>
              <a:buChar char=""/>
              <a:tabLst>
                <a:tab pos="228946" algn="l"/>
                <a:tab pos="457892" algn="l"/>
              </a:tabLst>
            </a:pPr>
            <a:r>
              <a:rPr lang="en-US" dirty="0">
                <a:latin typeface="Arial"/>
                <a:ea typeface="Calibri"/>
                <a:cs typeface="Times New Roman"/>
              </a:rPr>
              <a:t>Enhance general awareness.</a:t>
            </a:r>
          </a:p>
          <a:p>
            <a:pPr marL="343420" indent="-343420">
              <a:buFont typeface="Symbol"/>
              <a:buChar char=""/>
              <a:tabLst>
                <a:tab pos="228946" algn="l"/>
                <a:tab pos="457892" algn="l"/>
              </a:tabLst>
            </a:pPr>
            <a:r>
              <a:rPr lang="en-US" dirty="0">
                <a:latin typeface="Arial"/>
                <a:ea typeface="Calibri"/>
                <a:cs typeface="Times New Roman"/>
              </a:rPr>
              <a:t>Validate the school EOP and procedures.</a:t>
            </a:r>
          </a:p>
          <a:p>
            <a:pPr marL="343420" indent="-343420">
              <a:buFont typeface="Symbol"/>
              <a:buChar char=""/>
              <a:tabLst>
                <a:tab pos="228946" algn="l"/>
                <a:tab pos="457892" algn="l"/>
              </a:tabLst>
            </a:pPr>
            <a:r>
              <a:rPr lang="en-US" dirty="0">
                <a:latin typeface="Arial"/>
                <a:ea typeface="Calibri"/>
                <a:cs typeface="Times New Roman"/>
              </a:rPr>
              <a:t>Rehearse concepts and/or assess the types of systems needed to guide a defined incident.  </a:t>
            </a:r>
          </a:p>
          <a:p>
            <a:pPr marL="343420" indent="-343420">
              <a:buFont typeface="Symbol"/>
              <a:buChar char=""/>
              <a:tabLst>
                <a:tab pos="228946" algn="l"/>
                <a:tab pos="457892" algn="l"/>
              </a:tabLst>
            </a:pPr>
            <a:r>
              <a:rPr lang="en-US" dirty="0">
                <a:latin typeface="Arial"/>
                <a:ea typeface="Calibri"/>
                <a:cs typeface="Times New Roman"/>
              </a:rPr>
              <a:t>Facilitate conceptual understanding, identify strengths and areas for improvement, and/or achieve changes in perceptions. </a:t>
            </a:r>
          </a:p>
          <a:p>
            <a:r>
              <a:rPr lang="en-US" dirty="0">
                <a:latin typeface="Arial"/>
                <a:ea typeface="Calibri"/>
                <a:cs typeface="Arial"/>
              </a:rPr>
              <a:t> </a:t>
            </a:r>
            <a:endParaRPr lang="en-US" dirty="0">
              <a:latin typeface="Arial"/>
              <a:ea typeface="Calibri"/>
              <a:cs typeface="Times New Roman"/>
            </a:endParaRPr>
          </a:p>
          <a:p>
            <a:r>
              <a:rPr lang="en-US" dirty="0">
                <a:latin typeface="Arial"/>
                <a:ea typeface="Calibri"/>
                <a:cs typeface="Arial"/>
              </a:rPr>
              <a:t>During a tabletop, players are encouraged to discuss issues in depth, collaboratively examining areas of concern and solving problems.  The effectiveness of a tabletop exercise is derived from the energetic involvement of participants and their assessment of recommended revisions to current policies, procedures, and the school EOP. </a:t>
            </a:r>
            <a:endParaRPr lang="en-US" dirty="0">
              <a:latin typeface="Arial"/>
              <a:ea typeface="Calibri"/>
              <a:cs typeface="Times New Roman"/>
            </a:endParaRPr>
          </a:p>
          <a:p>
            <a:r>
              <a:rPr lang="en-US" dirty="0">
                <a:latin typeface="Arial"/>
                <a:ea typeface="Calibri"/>
                <a:cs typeface="Arial"/>
              </a:rPr>
              <a:t> </a:t>
            </a:r>
            <a:endParaRPr lang="en-US" dirty="0">
              <a:latin typeface="Arial"/>
              <a:ea typeface="Calibri"/>
              <a:cs typeface="Times New Roman"/>
            </a:endParaRPr>
          </a:p>
          <a:p>
            <a:pPr>
              <a:tabLst>
                <a:tab pos="228946" algn="l"/>
                <a:tab pos="457892" algn="l"/>
              </a:tabLst>
            </a:pPr>
            <a:r>
              <a:rPr lang="en-US" b="1" dirty="0">
                <a:latin typeface="Arial"/>
                <a:ea typeface="Calibri"/>
                <a:cs typeface="Times New Roman"/>
              </a:rPr>
              <a:t>Level of complexity.  </a:t>
            </a:r>
            <a:r>
              <a:rPr lang="en-US" dirty="0">
                <a:latin typeface="Arial"/>
                <a:ea typeface="Calibri"/>
                <a:cs typeface="Times New Roman"/>
              </a:rPr>
              <a:t>Tabletops can range from basic to complex. </a:t>
            </a:r>
          </a:p>
          <a:p>
            <a:r>
              <a:rPr lang="en-US" dirty="0">
                <a:solidFill>
                  <a:srgbClr val="000000"/>
                </a:solidFill>
                <a:latin typeface="Arial"/>
                <a:ea typeface="Calibri"/>
                <a:cs typeface="Arial"/>
              </a:rPr>
              <a:t> </a:t>
            </a:r>
            <a:endParaRPr lang="en-US" dirty="0">
              <a:latin typeface="Arial"/>
              <a:ea typeface="Calibri"/>
              <a:cs typeface="Times New Roman"/>
            </a:endParaRPr>
          </a:p>
          <a:p>
            <a:pPr marL="343420" indent="-343420">
              <a:buFont typeface="Symbol"/>
              <a:buChar char=""/>
              <a:tabLst>
                <a:tab pos="228946" algn="l"/>
                <a:tab pos="457892" algn="l"/>
              </a:tabLst>
            </a:pPr>
            <a:r>
              <a:rPr lang="en-US" b="1" dirty="0">
                <a:latin typeface="Arial"/>
                <a:ea typeface="Calibri"/>
                <a:cs typeface="Times New Roman"/>
              </a:rPr>
              <a:t>Basic.  </a:t>
            </a:r>
            <a:r>
              <a:rPr lang="en-US" dirty="0">
                <a:latin typeface="Arial"/>
                <a:ea typeface="Calibri"/>
                <a:cs typeface="Times New Roman"/>
              </a:rPr>
              <a:t>In a basic tabletop (such as a facilitated discussion), the scenario is presented and remains constant—it describes an emergency and brings participants’ discussion up to the simulated present time.  Players apply their knowledge and skills to a list of problems presented by the facilitator; problems are discussed as a group; and resolution is reached and documented for later analysis. </a:t>
            </a:r>
          </a:p>
          <a:p>
            <a:endParaRPr lang="en-US" altLang="en-US" dirty="0" smtClean="0"/>
          </a:p>
        </p:txBody>
      </p:sp>
      <p:sp>
        <p:nvSpPr>
          <p:cNvPr id="4" name="Slide Number Placeholder 3"/>
          <p:cNvSpPr>
            <a:spLocks noGrp="1"/>
          </p:cNvSpPr>
          <p:nvPr>
            <p:ph type="sldNum" sz="quarter" idx="5"/>
          </p:nvPr>
        </p:nvSpPr>
        <p:spPr/>
        <p:txBody>
          <a:bodyPr/>
          <a:lstStyle/>
          <a:p>
            <a:pPr>
              <a:defRPr/>
            </a:pPr>
            <a:fld id="{E76A5EB9-A061-4953-B0EA-53F1C83895D3}" type="slidenum">
              <a:rPr lang="en-US">
                <a:solidFill>
                  <a:prstClr val="black"/>
                </a:solidFill>
              </a:rPr>
              <a:pPr>
                <a:defRPr/>
              </a:pPr>
              <a:t>106</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xfrm>
            <a:off x="702310" y="4421823"/>
            <a:ext cx="5618480" cy="4276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solidFill>
                  <a:srgbClr val="000000"/>
                </a:solidFill>
                <a:latin typeface="Arial"/>
                <a:ea typeface="Calibri"/>
                <a:cs typeface="Arial"/>
              </a:rPr>
              <a:t>One type of operations-based exercise is the drill.  A drill is a coordinated, supervised activity that:</a:t>
            </a:r>
            <a:endParaRPr lang="en-US" dirty="0">
              <a:latin typeface="Arial"/>
              <a:ea typeface="Calibri"/>
              <a:cs typeface="Times New Roman"/>
            </a:endParaRPr>
          </a:p>
          <a:p>
            <a:r>
              <a:rPr lang="en-US" dirty="0">
                <a:solidFill>
                  <a:srgbClr val="000000"/>
                </a:solidFill>
                <a:latin typeface="Arial"/>
                <a:ea typeface="Calibri"/>
                <a:cs typeface="Arial"/>
              </a:rPr>
              <a:t> </a:t>
            </a:r>
            <a:endParaRPr lang="en-US" dirty="0">
              <a:latin typeface="Arial"/>
              <a:ea typeface="Calibri"/>
              <a:cs typeface="Times New Roman"/>
            </a:endParaRPr>
          </a:p>
          <a:p>
            <a:pPr marL="343420" indent="-343420">
              <a:spcAft>
                <a:spcPts val="601"/>
              </a:spcAft>
              <a:buFont typeface="Symbol"/>
              <a:buChar char=""/>
            </a:pPr>
            <a:r>
              <a:rPr lang="en-US" dirty="0">
                <a:solidFill>
                  <a:srgbClr val="000000"/>
                </a:solidFill>
                <a:latin typeface="Arial"/>
                <a:ea typeface="Calibri"/>
                <a:cs typeface="Arial"/>
              </a:rPr>
              <a:t>Is usually employed to validate a specific function or capability in a single organization, such as a school.  </a:t>
            </a:r>
            <a:endParaRPr lang="en-US" dirty="0">
              <a:latin typeface="Arial"/>
              <a:ea typeface="Calibri"/>
              <a:cs typeface="Times New Roman"/>
            </a:endParaRPr>
          </a:p>
          <a:p>
            <a:pPr marL="343420" indent="-343420">
              <a:spcAft>
                <a:spcPts val="601"/>
              </a:spcAft>
              <a:buFont typeface="Symbol"/>
              <a:buChar char=""/>
            </a:pPr>
            <a:r>
              <a:rPr lang="en-US" dirty="0">
                <a:solidFill>
                  <a:srgbClr val="000000"/>
                </a:solidFill>
                <a:latin typeface="Arial"/>
                <a:ea typeface="Calibri"/>
                <a:cs typeface="Arial"/>
              </a:rPr>
              <a:t>Is commonly used to provide training on new equipment, validate procedures, or practice and maintain current skills.  For example, drills may be appropriate for practicing evacuation procedures. </a:t>
            </a:r>
            <a:endParaRPr lang="en-US" dirty="0">
              <a:latin typeface="Arial"/>
              <a:ea typeface="Calibri"/>
              <a:cs typeface="Times New Roman"/>
            </a:endParaRPr>
          </a:p>
          <a:p>
            <a:pPr marL="343420" indent="-343420">
              <a:buFont typeface="Symbol"/>
              <a:buChar char=""/>
            </a:pPr>
            <a:r>
              <a:rPr lang="en-US" dirty="0">
                <a:solidFill>
                  <a:srgbClr val="000000"/>
                </a:solidFill>
                <a:latin typeface="Arial"/>
                <a:ea typeface="Calibri"/>
                <a:cs typeface="Arial"/>
              </a:rPr>
              <a:t>Must be based on clearly defined plans and procedures, </a:t>
            </a:r>
            <a:endParaRPr lang="en-US" dirty="0">
              <a:latin typeface="Arial"/>
              <a:ea typeface="Calibri"/>
              <a:cs typeface="Times New Roman"/>
            </a:endParaRPr>
          </a:p>
          <a:p>
            <a:r>
              <a:rPr lang="en-US" dirty="0">
                <a:solidFill>
                  <a:srgbClr val="000000"/>
                </a:solidFill>
                <a:latin typeface="Arial"/>
                <a:ea typeface="Calibri"/>
                <a:cs typeface="Arial"/>
              </a:rPr>
              <a:t> </a:t>
            </a:r>
            <a:endParaRPr lang="en-US" dirty="0">
              <a:latin typeface="Arial"/>
              <a:ea typeface="Calibri"/>
              <a:cs typeface="Times New Roman"/>
            </a:endParaRPr>
          </a:p>
          <a:p>
            <a:r>
              <a:rPr lang="en-US" dirty="0">
                <a:solidFill>
                  <a:srgbClr val="000000"/>
                </a:solidFill>
                <a:latin typeface="Arial"/>
                <a:ea typeface="Calibri"/>
                <a:cs typeface="Arial"/>
              </a:rPr>
              <a:t>Drills can also be used to determine if procedures can be executed as designed, to assess whether more training is required, or to reinforce best practices.  A drill is useful as a stand-alone tool, but a series of drills can be used to prepare several organizations to collaborate in a full-scale exercise. </a:t>
            </a:r>
            <a:endParaRPr lang="en-US" dirty="0">
              <a:latin typeface="Arial"/>
              <a:ea typeface="Calibri"/>
              <a:cs typeface="Times New Roman"/>
            </a:endParaRPr>
          </a:p>
          <a:p>
            <a:r>
              <a:rPr lang="en-US" dirty="0">
                <a:solidFill>
                  <a:srgbClr val="000000"/>
                </a:solidFill>
                <a:latin typeface="Arial"/>
                <a:ea typeface="Calibri"/>
                <a:cs typeface="Arial"/>
              </a:rPr>
              <a:t>  </a:t>
            </a:r>
            <a:endParaRPr lang="en-US" dirty="0">
              <a:latin typeface="Arial"/>
              <a:ea typeface="Calibri"/>
              <a:cs typeface="Times New Roman"/>
            </a:endParaRPr>
          </a:p>
          <a:p>
            <a:r>
              <a:rPr lang="en-US" dirty="0">
                <a:solidFill>
                  <a:srgbClr val="000000"/>
                </a:solidFill>
                <a:latin typeface="Arial"/>
                <a:ea typeface="Calibri"/>
                <a:cs typeface="Arial"/>
              </a:rPr>
              <a:t>Emphasize the following points because they relate directly to the final activity in this unit.</a:t>
            </a:r>
            <a:endParaRPr lang="en-US" dirty="0">
              <a:latin typeface="Arial"/>
              <a:ea typeface="Calibri"/>
              <a:cs typeface="Times New Roman"/>
            </a:endParaRPr>
          </a:p>
          <a:p>
            <a:r>
              <a:rPr lang="en-US" dirty="0">
                <a:solidFill>
                  <a:srgbClr val="000000"/>
                </a:solidFill>
                <a:latin typeface="Arial"/>
                <a:ea typeface="Calibri"/>
                <a:cs typeface="Arial"/>
              </a:rPr>
              <a:t> </a:t>
            </a:r>
            <a:endParaRPr lang="en-US" dirty="0">
              <a:latin typeface="Arial"/>
              <a:ea typeface="Calibri"/>
              <a:cs typeface="Times New Roman"/>
            </a:endParaRPr>
          </a:p>
          <a:p>
            <a:r>
              <a:rPr lang="en-US" dirty="0">
                <a:latin typeface="Arial"/>
                <a:ea typeface="Calibri"/>
                <a:cs typeface="Times New Roman"/>
              </a:rPr>
              <a:t>To successfully conduct a drill:</a:t>
            </a:r>
          </a:p>
          <a:p>
            <a:r>
              <a:rPr lang="en-US" dirty="0">
                <a:latin typeface="Arial"/>
                <a:ea typeface="Calibri"/>
                <a:cs typeface="Times New Roman"/>
              </a:rPr>
              <a:t> </a:t>
            </a:r>
          </a:p>
          <a:p>
            <a:pPr marL="343420" indent="-343420">
              <a:spcAft>
                <a:spcPts val="601"/>
              </a:spcAft>
              <a:buFont typeface="Symbol"/>
              <a:buChar char=""/>
            </a:pPr>
            <a:r>
              <a:rPr lang="en-US" dirty="0">
                <a:latin typeface="Arial"/>
                <a:ea typeface="Calibri"/>
              </a:rPr>
              <a:t>The school EOP, policies, and procedures must be clearly defined and personnel must be familiar with them. </a:t>
            </a:r>
          </a:p>
          <a:p>
            <a:pPr marL="343420" indent="-343420">
              <a:spcAft>
                <a:spcPts val="601"/>
              </a:spcAft>
              <a:buFont typeface="Symbol"/>
              <a:buChar char=""/>
            </a:pPr>
            <a:r>
              <a:rPr lang="en-US" dirty="0">
                <a:latin typeface="Arial"/>
                <a:ea typeface="Calibri"/>
              </a:rPr>
              <a:t>Personnel must be trained on the processes and procedures to be drilled.  </a:t>
            </a:r>
          </a:p>
          <a:p>
            <a:pPr marL="343420" indent="-343420">
              <a:spcAft>
                <a:spcPts val="601"/>
              </a:spcAft>
              <a:buFont typeface="Symbol"/>
              <a:buChar char=""/>
            </a:pPr>
            <a:r>
              <a:rPr lang="en-US" dirty="0">
                <a:latin typeface="Arial"/>
                <a:ea typeface="Calibri"/>
              </a:rPr>
              <a:t>It must be clear that a drill is being conducted, and that the situation is not an actual emergency.</a:t>
            </a:r>
          </a:p>
          <a:p>
            <a:pPr marL="343420" indent="-343420">
              <a:buFont typeface="Symbol"/>
              <a:buChar char=""/>
            </a:pPr>
            <a:r>
              <a:rPr lang="en-US" dirty="0">
                <a:latin typeface="Arial"/>
                <a:ea typeface="Calibri"/>
              </a:rPr>
              <a:t>There must be a process to evaluate the drill and provide feedback.</a:t>
            </a:r>
          </a:p>
          <a:p>
            <a:r>
              <a:rPr lang="en-US" b="1" dirty="0">
                <a:latin typeface="Arial"/>
                <a:ea typeface="Times New Roman"/>
                <a:cs typeface="Times New Roman"/>
              </a:rPr>
              <a:t> </a:t>
            </a:r>
            <a:endParaRPr lang="en-US" dirty="0">
              <a:latin typeface="Arial"/>
              <a:ea typeface="Times New Roman"/>
              <a:cs typeface="Times New Roman"/>
            </a:endParaRPr>
          </a:p>
          <a:p>
            <a:r>
              <a:rPr lang="en-US" b="1" u="sng" dirty="0">
                <a:latin typeface="Arial"/>
                <a:ea typeface="Times New Roman"/>
                <a:cs typeface="Times New Roman"/>
              </a:rPr>
              <a:t>Discussion Question</a:t>
            </a:r>
            <a:r>
              <a:rPr lang="en-US" b="1" dirty="0">
                <a:latin typeface="Arial"/>
                <a:ea typeface="Times New Roman"/>
                <a:cs typeface="Times New Roman"/>
              </a:rPr>
              <a:t>:</a:t>
            </a:r>
            <a:r>
              <a:rPr lang="en-US" dirty="0">
                <a:latin typeface="Arial"/>
                <a:ea typeface="Times New Roman"/>
                <a:cs typeface="Times New Roman"/>
              </a:rPr>
              <a:t>  </a:t>
            </a:r>
            <a:r>
              <a:rPr lang="en-US" b="1" dirty="0">
                <a:latin typeface="Arial"/>
                <a:ea typeface="Times New Roman"/>
                <a:cs typeface="Times New Roman"/>
              </a:rPr>
              <a:t>What drills will you use to exercise your plan?  </a:t>
            </a:r>
            <a:endParaRPr lang="en-US" dirty="0">
              <a:latin typeface="Arial"/>
              <a:ea typeface="Times New Roman"/>
              <a:cs typeface="Times New Roman"/>
            </a:endParaRPr>
          </a:p>
          <a:p>
            <a:r>
              <a:rPr lang="en-US" dirty="0">
                <a:latin typeface="Arial"/>
                <a:ea typeface="Times New Roman"/>
                <a:cs typeface="Times New Roman"/>
              </a:rPr>
              <a:t> </a:t>
            </a:r>
          </a:p>
          <a:p>
            <a:r>
              <a:rPr lang="en-US" b="1" dirty="0">
                <a:latin typeface="Arial"/>
                <a:ea typeface="Times New Roman"/>
                <a:cs typeface="Times New Roman"/>
              </a:rPr>
              <a:t>Facilitate the discussion:  </a:t>
            </a:r>
            <a:r>
              <a:rPr lang="en-US" dirty="0">
                <a:latin typeface="Arial"/>
                <a:ea typeface="Times New Roman"/>
                <a:cs typeface="Times New Roman"/>
              </a:rPr>
              <a:t>Acknowledge the responses and tell participants two common types of drills are those that test communications and those that test response procedures.  </a:t>
            </a:r>
          </a:p>
          <a:p>
            <a:r>
              <a:rPr lang="en-US" dirty="0">
                <a:latin typeface="Arial"/>
                <a:ea typeface="Times New Roman"/>
                <a:cs typeface="Times New Roman"/>
              </a:rPr>
              <a:t> </a:t>
            </a:r>
          </a:p>
          <a:p>
            <a:r>
              <a:rPr lang="en-US" dirty="0">
                <a:latin typeface="Arial"/>
                <a:ea typeface="Times New Roman"/>
                <a:cs typeface="Times New Roman"/>
              </a:rPr>
              <a:t>Transition to the next visual by telling participants you will first discuss communications drills. </a:t>
            </a:r>
          </a:p>
          <a:p>
            <a:r>
              <a:rPr lang="en-US" b="1" dirty="0">
                <a:latin typeface="Arial"/>
                <a:ea typeface="Calibri"/>
                <a:cs typeface="Times New Roman"/>
              </a:rPr>
              <a:t> </a:t>
            </a:r>
            <a:endParaRPr lang="en-US" dirty="0">
              <a:latin typeface="Arial"/>
              <a:ea typeface="Calibri"/>
              <a:cs typeface="Times New Roman"/>
            </a:endParaRPr>
          </a:p>
          <a:p>
            <a:endParaRPr lang="en-US" altLang="en-US" dirty="0" smtClean="0"/>
          </a:p>
        </p:txBody>
      </p:sp>
      <p:sp>
        <p:nvSpPr>
          <p:cNvPr id="4" name="Slide Number Placeholder 3"/>
          <p:cNvSpPr>
            <a:spLocks noGrp="1"/>
          </p:cNvSpPr>
          <p:nvPr>
            <p:ph type="sldNum" sz="quarter" idx="5"/>
          </p:nvPr>
        </p:nvSpPr>
        <p:spPr/>
        <p:txBody>
          <a:bodyPr/>
          <a:lstStyle/>
          <a:p>
            <a:pPr>
              <a:defRPr/>
            </a:pPr>
            <a:fld id="{EF83F4BD-D3CC-44A4-A0A5-5970DAC77FC5}" type="slidenum">
              <a:rPr lang="en-US">
                <a:solidFill>
                  <a:prstClr val="black"/>
                </a:solidFill>
              </a:rPr>
              <a:pPr>
                <a:defRPr/>
              </a:pPr>
              <a:t>107</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Communications drills are used to review and test communications protocols, including:</a:t>
            </a:r>
          </a:p>
          <a:p>
            <a:r>
              <a:rPr lang="en-US" dirty="0">
                <a:latin typeface="Arial"/>
                <a:ea typeface="Calibri"/>
                <a:cs typeface="Times New Roman"/>
              </a:rPr>
              <a:t> </a:t>
            </a:r>
          </a:p>
          <a:p>
            <a:pPr marL="343420" indent="-343420">
              <a:buFont typeface="Symbol"/>
              <a:buChar char=""/>
            </a:pPr>
            <a:r>
              <a:rPr lang="en-US" b="1" dirty="0">
                <a:latin typeface="Arial"/>
                <a:ea typeface="Calibri"/>
              </a:rPr>
              <a:t>External communications:  </a:t>
            </a:r>
            <a:r>
              <a:rPr lang="en-US" dirty="0">
                <a:latin typeface="Arial"/>
                <a:ea typeface="Calibri"/>
              </a:rPr>
              <a:t>Between different groups (e.g., your staff and various response agencies or community groups).</a:t>
            </a:r>
          </a:p>
          <a:p>
            <a:pPr marL="228946"/>
            <a:r>
              <a:rPr lang="en-US" dirty="0">
                <a:latin typeface="Arial"/>
                <a:ea typeface="Calibri"/>
              </a:rPr>
              <a:t> </a:t>
            </a:r>
          </a:p>
          <a:p>
            <a:pPr marL="343420" indent="-343420">
              <a:buFont typeface="Symbol"/>
              <a:buChar char=""/>
            </a:pPr>
            <a:r>
              <a:rPr lang="en-US" b="1" dirty="0">
                <a:latin typeface="Arial"/>
                <a:ea typeface="Calibri"/>
              </a:rPr>
              <a:t>Internal communications:  </a:t>
            </a:r>
            <a:r>
              <a:rPr lang="en-US" dirty="0">
                <a:latin typeface="Arial"/>
                <a:ea typeface="Calibri"/>
              </a:rPr>
              <a:t>Among personnel within your building, such as between main office and individual rooms or groups that are outside the building.</a:t>
            </a:r>
          </a:p>
          <a:p>
            <a:pPr marL="228946"/>
            <a:r>
              <a:rPr lang="en-US" dirty="0">
                <a:latin typeface="Arial"/>
                <a:ea typeface="Calibri"/>
                <a:cs typeface="Times New Roman"/>
              </a:rPr>
              <a:t> </a:t>
            </a:r>
          </a:p>
          <a:p>
            <a:pPr marL="343420" indent="-343420">
              <a:buFont typeface="Symbol"/>
              <a:buChar char=""/>
            </a:pPr>
            <a:r>
              <a:rPr lang="en-US" b="1" dirty="0">
                <a:latin typeface="Arial"/>
                <a:ea typeface="Calibri"/>
              </a:rPr>
              <a:t>Vertical communications:  </a:t>
            </a:r>
            <a:r>
              <a:rPr lang="en-US" dirty="0">
                <a:latin typeface="Arial"/>
                <a:ea typeface="Calibri"/>
              </a:rPr>
              <a:t>Between your school and your school district.</a:t>
            </a:r>
          </a:p>
          <a:p>
            <a:r>
              <a:rPr lang="en-US" dirty="0">
                <a:latin typeface="Arial"/>
                <a:ea typeface="Calibri"/>
                <a:cs typeface="Times New Roman"/>
              </a:rPr>
              <a:t> </a:t>
            </a:r>
          </a:p>
          <a:p>
            <a:r>
              <a:rPr lang="en-US" dirty="0">
                <a:latin typeface="Arial"/>
                <a:ea typeface="Calibri"/>
                <a:cs typeface="Times New Roman"/>
              </a:rPr>
              <a:t>These types of drills can verify communications before conducting response drills.</a:t>
            </a:r>
          </a:p>
          <a:p>
            <a:endParaRPr lang="en-US" altLang="en-US" dirty="0" smtClean="0"/>
          </a:p>
        </p:txBody>
      </p:sp>
      <p:sp>
        <p:nvSpPr>
          <p:cNvPr id="4" name="Slide Number Placeholder 3"/>
          <p:cNvSpPr>
            <a:spLocks noGrp="1"/>
          </p:cNvSpPr>
          <p:nvPr>
            <p:ph type="sldNum" sz="quarter" idx="5"/>
          </p:nvPr>
        </p:nvSpPr>
        <p:spPr/>
        <p:txBody>
          <a:bodyPr/>
          <a:lstStyle/>
          <a:p>
            <a:pPr>
              <a:defRPr/>
            </a:pPr>
            <a:fld id="{4756FF15-922C-48CC-A83E-250D69DDCECB}" type="slidenum">
              <a:rPr lang="en-US">
                <a:solidFill>
                  <a:prstClr val="black"/>
                </a:solidFill>
              </a:rPr>
              <a:pPr>
                <a:defRPr/>
              </a:pPr>
              <a:t>108</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xfrm>
            <a:off x="702310" y="4421822"/>
            <a:ext cx="5618480" cy="46583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Response drills:</a:t>
            </a:r>
          </a:p>
          <a:p>
            <a:r>
              <a:rPr lang="en-US" dirty="0">
                <a:latin typeface="Arial"/>
                <a:ea typeface="Calibri"/>
                <a:cs typeface="Times New Roman"/>
              </a:rPr>
              <a:t> </a:t>
            </a:r>
          </a:p>
          <a:p>
            <a:pPr marL="343420" indent="-343420">
              <a:buFont typeface="Symbol"/>
              <a:buChar char=""/>
              <a:tabLst>
                <a:tab pos="228946" algn="l"/>
                <a:tab pos="457892" algn="l"/>
              </a:tabLst>
            </a:pPr>
            <a:r>
              <a:rPr lang="en-US" dirty="0">
                <a:latin typeface="Arial"/>
                <a:ea typeface="Calibri"/>
                <a:cs typeface="Times New Roman"/>
              </a:rPr>
              <a:t>Provide practice in specific emergency actions that may be required during an incident.</a:t>
            </a:r>
          </a:p>
          <a:p>
            <a:pPr marL="343420" indent="-343420">
              <a:buFont typeface="Symbol"/>
              <a:buChar char=""/>
              <a:tabLst>
                <a:tab pos="228946" algn="l"/>
                <a:tab pos="457892" algn="l"/>
              </a:tabLst>
            </a:pPr>
            <a:r>
              <a:rPr lang="en-US" dirty="0">
                <a:latin typeface="Arial"/>
                <a:ea typeface="Calibri"/>
                <a:cs typeface="Times New Roman"/>
              </a:rPr>
              <a:t>Can be facility-wide operations.</a:t>
            </a:r>
          </a:p>
          <a:p>
            <a:pPr marL="343420" indent="-343420">
              <a:buFont typeface="Symbol"/>
              <a:buChar char=""/>
              <a:tabLst>
                <a:tab pos="228946" algn="l"/>
                <a:tab pos="457892" algn="l"/>
              </a:tabLst>
            </a:pPr>
            <a:r>
              <a:rPr lang="en-US" dirty="0">
                <a:latin typeface="Arial"/>
                <a:ea typeface="Calibri"/>
                <a:cs typeface="Times New Roman"/>
              </a:rPr>
              <a:t>Can be initiated by staff with a subset of the population. </a:t>
            </a:r>
          </a:p>
          <a:p>
            <a:pPr marL="343420" indent="-343420">
              <a:buFont typeface="Symbol"/>
              <a:buChar char=""/>
              <a:tabLst>
                <a:tab pos="228946" algn="l"/>
                <a:tab pos="457892" algn="l"/>
              </a:tabLst>
            </a:pPr>
            <a:r>
              <a:rPr lang="en-US" dirty="0">
                <a:latin typeface="Arial"/>
                <a:ea typeface="Calibri"/>
                <a:cs typeface="Times New Roman"/>
              </a:rPr>
              <a:t>Can be combination drills that are created by combining response actions in a single drill.  </a:t>
            </a:r>
          </a:p>
          <a:p>
            <a:r>
              <a:rPr lang="en-US" dirty="0">
                <a:latin typeface="Arial"/>
                <a:ea typeface="Calibri"/>
                <a:cs typeface="Times New Roman"/>
              </a:rPr>
              <a:t> </a:t>
            </a:r>
          </a:p>
          <a:p>
            <a:r>
              <a:rPr lang="en-US" dirty="0">
                <a:latin typeface="Arial"/>
                <a:ea typeface="Calibri"/>
                <a:cs typeface="Times New Roman"/>
              </a:rPr>
              <a:t>Examples of response drills include:</a:t>
            </a:r>
          </a:p>
          <a:p>
            <a:r>
              <a:rPr lang="en-US" dirty="0">
                <a:latin typeface="Arial"/>
                <a:ea typeface="Calibri"/>
                <a:cs typeface="Times New Roman"/>
              </a:rPr>
              <a:t> </a:t>
            </a:r>
          </a:p>
          <a:p>
            <a:pPr marL="343420" indent="-343420">
              <a:buFont typeface="Symbol"/>
              <a:buChar char=""/>
              <a:tabLst>
                <a:tab pos="228946" algn="l"/>
                <a:tab pos="457892" algn="l"/>
              </a:tabLst>
            </a:pPr>
            <a:r>
              <a:rPr lang="en-US" dirty="0">
                <a:latin typeface="Arial"/>
                <a:ea typeface="Calibri"/>
                <a:cs typeface="Times New Roman"/>
              </a:rPr>
              <a:t>Evacuation drills.</a:t>
            </a:r>
          </a:p>
          <a:p>
            <a:pPr marL="343420" indent="-343420">
              <a:buFont typeface="Symbol"/>
              <a:buChar char=""/>
              <a:tabLst>
                <a:tab pos="228946" algn="l"/>
                <a:tab pos="457892" algn="l"/>
              </a:tabLst>
            </a:pPr>
            <a:r>
              <a:rPr lang="en-US" dirty="0">
                <a:latin typeface="Arial"/>
                <a:ea typeface="Calibri"/>
                <a:cs typeface="Times New Roman"/>
              </a:rPr>
              <a:t>Lockdown drills.</a:t>
            </a:r>
          </a:p>
          <a:p>
            <a:pPr marL="343420" indent="-343420">
              <a:buFont typeface="Symbol"/>
              <a:buChar char=""/>
              <a:tabLst>
                <a:tab pos="228946" algn="l"/>
                <a:tab pos="457892" algn="l"/>
              </a:tabLst>
            </a:pPr>
            <a:r>
              <a:rPr lang="en-US" dirty="0">
                <a:latin typeface="Arial"/>
                <a:ea typeface="Calibri"/>
                <a:cs typeface="Times New Roman"/>
              </a:rPr>
              <a:t>Reverse evacuation drills.</a:t>
            </a:r>
          </a:p>
          <a:p>
            <a:pPr marL="343420" indent="-343420">
              <a:buFont typeface="Symbol"/>
              <a:buChar char=""/>
              <a:tabLst>
                <a:tab pos="228946" algn="l"/>
                <a:tab pos="457892" algn="l"/>
              </a:tabLst>
            </a:pPr>
            <a:r>
              <a:rPr lang="en-US" dirty="0">
                <a:latin typeface="Arial"/>
                <a:ea typeface="Calibri"/>
                <a:cs typeface="Times New Roman"/>
              </a:rPr>
              <a:t>Room clear drills.</a:t>
            </a:r>
          </a:p>
          <a:p>
            <a:pPr marL="228946">
              <a:tabLst>
                <a:tab pos="228946" algn="l"/>
                <a:tab pos="457892" algn="l"/>
              </a:tabLst>
            </a:pPr>
            <a:r>
              <a:rPr lang="en-US" dirty="0">
                <a:latin typeface="Arial"/>
                <a:ea typeface="Calibri"/>
                <a:cs typeface="Times New Roman"/>
              </a:rPr>
              <a:t> </a:t>
            </a:r>
          </a:p>
          <a:p>
            <a:r>
              <a:rPr lang="en-US" dirty="0">
                <a:latin typeface="Arial"/>
                <a:ea typeface="Calibri"/>
                <a:cs typeface="Times New Roman"/>
              </a:rPr>
              <a:t>Review the example on the following page with participants, emphasizing that a drill can be simple or more complex.</a:t>
            </a:r>
          </a:p>
          <a:p>
            <a:r>
              <a:rPr lang="en-US" dirty="0">
                <a:latin typeface="Arial"/>
                <a:ea typeface="Calibri"/>
                <a:cs typeface="Times New Roman"/>
              </a:rPr>
              <a:t>  </a:t>
            </a:r>
          </a:p>
          <a:p>
            <a:r>
              <a:rPr lang="en-US" b="1" dirty="0">
                <a:latin typeface="Arial"/>
                <a:ea typeface="Calibri"/>
                <a:cs typeface="Times New Roman"/>
              </a:rPr>
              <a:t>Response Drill:  Example  </a:t>
            </a:r>
            <a:endParaRPr lang="en-US" dirty="0">
              <a:latin typeface="Arial"/>
              <a:ea typeface="Calibri"/>
              <a:cs typeface="Times New Roman"/>
            </a:endParaRPr>
          </a:p>
          <a:p>
            <a:r>
              <a:rPr lang="en-US" dirty="0">
                <a:latin typeface="Arial"/>
                <a:ea typeface="Calibri"/>
                <a:cs typeface="Times New Roman"/>
              </a:rPr>
              <a:t> </a:t>
            </a:r>
          </a:p>
          <a:p>
            <a:r>
              <a:rPr lang="en-US" dirty="0">
                <a:latin typeface="Arial"/>
                <a:ea typeface="Calibri"/>
                <a:cs typeface="Times New Roman"/>
              </a:rPr>
              <a:t>A private school in Michigan conducted a response drill to test their family reunification procedures.  The 3-hour drill started with a fake bomb threat.  Once the explosives had been “located,” students were evacuated to the secured front of the school and counted.  </a:t>
            </a:r>
          </a:p>
          <a:p>
            <a:r>
              <a:rPr lang="en-US" dirty="0">
                <a:latin typeface="Arial"/>
                <a:ea typeface="Calibri"/>
                <a:cs typeface="Times New Roman"/>
              </a:rPr>
              <a:t> </a:t>
            </a:r>
          </a:p>
          <a:p>
            <a:r>
              <a:rPr lang="en-US" dirty="0">
                <a:latin typeface="Arial"/>
                <a:ea typeface="Calibri"/>
                <a:cs typeface="Times New Roman"/>
              </a:rPr>
              <a:t>Once accounted for, students were led to a designated safe location at the church across the street (the street was closed for the sake of the exercise).  </a:t>
            </a:r>
          </a:p>
          <a:p>
            <a:r>
              <a:rPr lang="en-US" dirty="0">
                <a:latin typeface="Arial"/>
                <a:ea typeface="Calibri"/>
                <a:cs typeface="Times New Roman"/>
              </a:rPr>
              <a:t> </a:t>
            </a:r>
          </a:p>
          <a:p>
            <a:r>
              <a:rPr lang="en-US" dirty="0">
                <a:latin typeface="Arial"/>
                <a:ea typeface="Calibri"/>
                <a:cs typeface="Times New Roman"/>
              </a:rPr>
              <a:t>Next, parents were notified that their children could be picked up by the individual(s) designated in the school records.  When parents began arriving at the safe site, students were brought from the basement of the building, linked with their photo-identified parents or designee, and allowed to exit through a tunnel.  Following the event, a debriefing occurred among staff and emergency management. </a:t>
            </a:r>
          </a:p>
          <a:p>
            <a:r>
              <a:rPr lang="en-US" dirty="0">
                <a:latin typeface="Arial"/>
                <a:ea typeface="Calibri"/>
                <a:cs typeface="Times New Roman"/>
              </a:rPr>
              <a:t> </a:t>
            </a:r>
          </a:p>
          <a:p>
            <a:r>
              <a:rPr lang="en-US" b="1" kern="0" cap="all" dirty="0">
                <a:latin typeface="Arial"/>
                <a:ea typeface="Times New Roman"/>
                <a:cs typeface="Times New Roman"/>
              </a:rPr>
              <a:t> </a:t>
            </a:r>
          </a:p>
          <a:p>
            <a:r>
              <a:rPr lang="en-US" dirty="0">
                <a:latin typeface="Arial"/>
                <a:ea typeface="Calibri"/>
                <a:cs typeface="Times New Roman"/>
              </a:rPr>
              <a:t> </a:t>
            </a:r>
          </a:p>
          <a:p>
            <a:r>
              <a:rPr lang="en-US" b="1" kern="0" cap="all" dirty="0">
                <a:latin typeface="Arial"/>
                <a:ea typeface="Times New Roman"/>
                <a:cs typeface="Arial"/>
              </a:rPr>
              <a:t> </a:t>
            </a:r>
            <a:endParaRPr lang="en-US" b="1" kern="0" cap="all" dirty="0">
              <a:latin typeface="Arial"/>
              <a:ea typeface="Times New Roman"/>
              <a:cs typeface="Times New Roman"/>
            </a:endParaRPr>
          </a:p>
          <a:p>
            <a:r>
              <a:rPr lang="en-US" b="1" u="sng" dirty="0">
                <a:latin typeface="Arial"/>
                <a:ea typeface="Calibri"/>
                <a:cs typeface="Times New Roman"/>
              </a:rPr>
              <a:t>Discussion Question</a:t>
            </a:r>
            <a:r>
              <a:rPr lang="en-US" b="1" dirty="0">
                <a:latin typeface="Arial"/>
                <a:ea typeface="Calibri"/>
                <a:cs typeface="Times New Roman"/>
              </a:rPr>
              <a:t>:  What type of complex drills has your school or district conducted?  How were they developed and designed?  </a:t>
            </a:r>
            <a:endParaRPr lang="en-US" dirty="0">
              <a:latin typeface="Arial"/>
              <a:ea typeface="Calibri"/>
              <a:cs typeface="Times New Roman"/>
            </a:endParaRPr>
          </a:p>
          <a:p>
            <a:r>
              <a:rPr lang="en-US" b="1" dirty="0">
                <a:latin typeface="Arial"/>
                <a:ea typeface="Calibri"/>
                <a:cs typeface="Times New Roman"/>
              </a:rPr>
              <a:t> </a:t>
            </a:r>
            <a:endParaRPr lang="en-US" dirty="0">
              <a:latin typeface="Arial"/>
              <a:ea typeface="Calibri"/>
              <a:cs typeface="Times New Roman"/>
            </a:endParaRPr>
          </a:p>
          <a:p>
            <a:r>
              <a:rPr lang="en-US" dirty="0">
                <a:latin typeface="Arial"/>
                <a:ea typeface="Calibri"/>
                <a:cs typeface="Times New Roman"/>
              </a:rPr>
              <a:t>Acknowledge the responses.</a:t>
            </a:r>
          </a:p>
          <a:p>
            <a:r>
              <a:rPr lang="en-US" dirty="0">
                <a:latin typeface="Arial"/>
                <a:ea typeface="Calibri"/>
                <a:cs typeface="Times New Roman"/>
              </a:rPr>
              <a:t> </a:t>
            </a:r>
          </a:p>
          <a:p>
            <a:endParaRPr lang="en-US" dirty="0">
              <a:latin typeface="Arial"/>
              <a:ea typeface="Calibri"/>
              <a:cs typeface="Times New Roman"/>
            </a:endParaRPr>
          </a:p>
          <a:p>
            <a:endParaRPr lang="en-US" altLang="en-US" dirty="0" smtClean="0"/>
          </a:p>
        </p:txBody>
      </p:sp>
      <p:sp>
        <p:nvSpPr>
          <p:cNvPr id="4" name="Slide Number Placeholder 3"/>
          <p:cNvSpPr>
            <a:spLocks noGrp="1"/>
          </p:cNvSpPr>
          <p:nvPr>
            <p:ph type="sldNum" sz="quarter" idx="5"/>
          </p:nvPr>
        </p:nvSpPr>
        <p:spPr/>
        <p:txBody>
          <a:bodyPr/>
          <a:lstStyle/>
          <a:p>
            <a:pPr>
              <a:defRPr/>
            </a:pPr>
            <a:fld id="{8682B228-2897-4F90-8B7B-CA73F8B268EC}" type="slidenum">
              <a:rPr lang="en-US">
                <a:solidFill>
                  <a:prstClr val="black"/>
                </a:solidFill>
              </a:rPr>
              <a:pPr>
                <a:defRPr/>
              </a:pPr>
              <a:t>109</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www.Colorado.gov/CSSRC</a:t>
            </a:r>
            <a:endParaRPr lang="en-US"/>
          </a:p>
        </p:txBody>
      </p:sp>
      <p:sp>
        <p:nvSpPr>
          <p:cNvPr id="5" name="Slide Number Placeholder 4"/>
          <p:cNvSpPr>
            <a:spLocks noGrp="1"/>
          </p:cNvSpPr>
          <p:nvPr>
            <p:ph type="sldNum" sz="quarter" idx="11"/>
          </p:nvPr>
        </p:nvSpPr>
        <p:spPr/>
        <p:txBody>
          <a:bodyPr/>
          <a:lstStyle/>
          <a:p>
            <a:fld id="{C97E2F6C-2D54-4D9F-810C-2F6A28ABA667}" type="slidenum">
              <a:rPr lang="en-US" smtClean="0"/>
              <a:t>11</a:t>
            </a:fld>
            <a:endParaRPr lang="en-US"/>
          </a:p>
        </p:txBody>
      </p:sp>
    </p:spTree>
    <p:extLst>
      <p:ext uri="{BB962C8B-B14F-4D97-AF65-F5344CB8AC3E}">
        <p14:creationId xmlns:p14="http://schemas.microsoft.com/office/powerpoint/2010/main" val="10547292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Emergency situations may occur at any time during the day or year.  It is beneficial to conduct drills in ways that reflect this variability.  Make the drills realistic, but do so safely.  For example, vary the times and conditions for drills, to include:</a:t>
            </a:r>
          </a:p>
          <a:p>
            <a:r>
              <a:rPr lang="en-US" dirty="0">
                <a:latin typeface="Arial"/>
                <a:ea typeface="Calibri"/>
                <a:cs typeface="Times New Roman"/>
              </a:rPr>
              <a:t> </a:t>
            </a:r>
          </a:p>
          <a:p>
            <a:pPr marL="343420" indent="-343420">
              <a:buFont typeface="Symbol"/>
              <a:buChar char=""/>
              <a:tabLst>
                <a:tab pos="228946" algn="l"/>
                <a:tab pos="457892" algn="l"/>
              </a:tabLst>
            </a:pPr>
            <a:r>
              <a:rPr lang="en-US" dirty="0">
                <a:latin typeface="Arial"/>
                <a:ea typeface="Calibri"/>
                <a:cs typeface="Times New Roman"/>
              </a:rPr>
              <a:t>Class change.</a:t>
            </a:r>
          </a:p>
          <a:p>
            <a:pPr marL="343420" indent="-343420">
              <a:buFont typeface="Symbol"/>
              <a:buChar char=""/>
              <a:tabLst>
                <a:tab pos="228946" algn="l"/>
                <a:tab pos="457892" algn="l"/>
              </a:tabLst>
            </a:pPr>
            <a:r>
              <a:rPr lang="en-US" dirty="0">
                <a:latin typeface="Arial"/>
                <a:ea typeface="Calibri"/>
                <a:cs typeface="Times New Roman"/>
              </a:rPr>
              <a:t>Recess, gym classes, social hours, events, and meetings.</a:t>
            </a:r>
          </a:p>
          <a:p>
            <a:pPr marL="343420" indent="-343420">
              <a:buFont typeface="Symbol"/>
              <a:buChar char=""/>
              <a:tabLst>
                <a:tab pos="228946" algn="l"/>
                <a:tab pos="457892" algn="l"/>
              </a:tabLst>
            </a:pPr>
            <a:r>
              <a:rPr lang="en-US" dirty="0">
                <a:latin typeface="Arial"/>
                <a:ea typeface="Calibri"/>
                <a:cs typeface="Times New Roman"/>
              </a:rPr>
              <a:t>Arrival and dismissal times.</a:t>
            </a:r>
          </a:p>
          <a:p>
            <a:pPr marL="343420" indent="-343420">
              <a:buFont typeface="Symbol"/>
              <a:buChar char=""/>
              <a:tabLst>
                <a:tab pos="228946" algn="l"/>
                <a:tab pos="457892" algn="l"/>
              </a:tabLst>
            </a:pPr>
            <a:r>
              <a:rPr lang="en-US" dirty="0">
                <a:latin typeface="Arial"/>
                <a:ea typeface="Calibri"/>
                <a:cs typeface="Times New Roman"/>
              </a:rPr>
              <a:t>Times when food service areas are occupied.</a:t>
            </a:r>
          </a:p>
          <a:p>
            <a:pPr marL="343420" indent="-343420">
              <a:buFont typeface="Symbol"/>
              <a:buChar char=""/>
              <a:tabLst>
                <a:tab pos="228946" algn="l"/>
                <a:tab pos="457892" algn="l"/>
              </a:tabLst>
            </a:pPr>
            <a:r>
              <a:rPr lang="en-US" dirty="0">
                <a:latin typeface="Arial"/>
                <a:ea typeface="Calibri"/>
                <a:cs typeface="Times New Roman"/>
              </a:rPr>
              <a:t>After hours (e.g., dances, theater, athletic events, or community functions).</a:t>
            </a:r>
          </a:p>
          <a:p>
            <a:r>
              <a:rPr lang="en-US" dirty="0">
                <a:latin typeface="Arial"/>
                <a:ea typeface="Calibri"/>
                <a:cs typeface="Times New Roman"/>
              </a:rPr>
              <a:t> </a:t>
            </a:r>
          </a:p>
          <a:p>
            <a:r>
              <a:rPr lang="en-US" dirty="0">
                <a:latin typeface="Arial"/>
                <a:ea typeface="Calibri"/>
                <a:cs typeface="Times New Roman"/>
              </a:rPr>
              <a:t> </a:t>
            </a:r>
            <a:r>
              <a:rPr lang="en-US" b="1" u="sng" dirty="0">
                <a:latin typeface="Arial"/>
                <a:ea typeface="Calibri"/>
                <a:cs typeface="Times New Roman"/>
              </a:rPr>
              <a:t>Discussion Question</a:t>
            </a:r>
            <a:r>
              <a:rPr lang="en-US" b="1" dirty="0">
                <a:latin typeface="Arial"/>
                <a:ea typeface="Calibri"/>
                <a:cs typeface="Times New Roman"/>
              </a:rPr>
              <a:t>:  What are some ways you would add realism to your school drills?  </a:t>
            </a:r>
            <a:r>
              <a:rPr lang="en-US" dirty="0">
                <a:latin typeface="Arial"/>
                <a:ea typeface="Calibri"/>
                <a:cs typeface="Times New Roman"/>
              </a:rPr>
              <a:t>If not mentioned, suggest:</a:t>
            </a:r>
          </a:p>
          <a:p>
            <a:r>
              <a:rPr lang="en-US" dirty="0">
                <a:latin typeface="Arial"/>
                <a:ea typeface="Calibri"/>
                <a:cs typeface="Times New Roman"/>
              </a:rPr>
              <a:t> </a:t>
            </a:r>
          </a:p>
          <a:p>
            <a:pPr marL="343420" indent="-343420">
              <a:buFont typeface="Symbol"/>
              <a:buChar char=""/>
              <a:tabLst>
                <a:tab pos="228946" algn="l"/>
                <a:tab pos="457892" algn="l"/>
              </a:tabLst>
            </a:pPr>
            <a:r>
              <a:rPr lang="en-US" dirty="0">
                <a:latin typeface="Arial"/>
                <a:ea typeface="Calibri"/>
                <a:cs typeface="Times New Roman"/>
              </a:rPr>
              <a:t>During an evacuation drill, block normal routes or use human “blockers.”</a:t>
            </a:r>
          </a:p>
          <a:p>
            <a:pPr marL="343420" indent="-343420">
              <a:buFont typeface="Symbol"/>
              <a:buChar char=""/>
              <a:tabLst>
                <a:tab pos="228946" algn="l"/>
                <a:tab pos="457892" algn="l"/>
              </a:tabLst>
            </a:pPr>
            <a:r>
              <a:rPr lang="en-US" dirty="0">
                <a:latin typeface="Arial"/>
                <a:ea typeface="Calibri"/>
                <a:cs typeface="Times New Roman"/>
              </a:rPr>
              <a:t>Remove individuals during a drill to see how long it takes to notice and act.</a:t>
            </a:r>
          </a:p>
          <a:p>
            <a:pPr marL="343420" indent="-343420">
              <a:buFont typeface="Symbol"/>
              <a:buChar char=""/>
              <a:tabLst>
                <a:tab pos="228946" algn="l"/>
                <a:tab pos="457892" algn="l"/>
              </a:tabLst>
            </a:pPr>
            <a:r>
              <a:rPr lang="en-US" dirty="0">
                <a:latin typeface="Arial"/>
                <a:ea typeface="Calibri"/>
                <a:cs typeface="Times New Roman"/>
              </a:rPr>
              <a:t>Remove a staff member (unannounced) from his/her group to see if individuals in the group can follow procedures on their own.</a:t>
            </a:r>
          </a:p>
          <a:p>
            <a:pPr marL="343420" indent="-343420">
              <a:buFont typeface="Symbol"/>
              <a:buChar char=""/>
              <a:tabLst>
                <a:tab pos="228946" algn="l"/>
                <a:tab pos="457892" algn="l"/>
              </a:tabLst>
            </a:pPr>
            <a:r>
              <a:rPr lang="en-US" dirty="0">
                <a:latin typeface="Arial"/>
                <a:ea typeface="Calibri"/>
                <a:cs typeface="Times New Roman"/>
              </a:rPr>
              <a:t>Conduct drills as people arrive in the morning or around dismissal time.  Identify unique issues that arise during these times. </a:t>
            </a:r>
          </a:p>
          <a:p>
            <a:pPr marL="343420" indent="-343420">
              <a:buFont typeface="Symbol"/>
              <a:buChar char=""/>
              <a:tabLst>
                <a:tab pos="228946" algn="l"/>
                <a:tab pos="457892" algn="l"/>
              </a:tabLst>
            </a:pPr>
            <a:r>
              <a:rPr lang="en-US" dirty="0">
                <a:latin typeface="Arial"/>
                <a:ea typeface="Calibri"/>
                <a:cs typeface="Times New Roman"/>
              </a:rPr>
              <a:t>Conduct spontaneous drills with specific groups—for instance, to see how quickly a room can go into lockdown mode.</a:t>
            </a:r>
            <a:endParaRPr lang="en-US" altLang="en-US" dirty="0" smtClean="0"/>
          </a:p>
        </p:txBody>
      </p:sp>
      <p:sp>
        <p:nvSpPr>
          <p:cNvPr id="4" name="Slide Number Placeholder 3"/>
          <p:cNvSpPr>
            <a:spLocks noGrp="1"/>
          </p:cNvSpPr>
          <p:nvPr>
            <p:ph type="sldNum" sz="quarter" idx="5"/>
          </p:nvPr>
        </p:nvSpPr>
        <p:spPr/>
        <p:txBody>
          <a:bodyPr/>
          <a:lstStyle/>
          <a:p>
            <a:pPr>
              <a:defRPr/>
            </a:pPr>
            <a:fld id="{6FFF1325-50BE-43A4-970E-40767140AC0E}" type="slidenum">
              <a:rPr lang="en-US">
                <a:solidFill>
                  <a:prstClr val="black"/>
                </a:solidFill>
              </a:rPr>
              <a:pPr>
                <a:defRPr/>
              </a:pPr>
              <a:t>110</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xfrm>
            <a:off x="702310" y="4421822"/>
            <a:ext cx="5618480" cy="43531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Arial"/>
              </a:rPr>
              <a:t>Functional exercises:</a:t>
            </a:r>
            <a:endParaRPr lang="en-US" dirty="0">
              <a:latin typeface="Arial"/>
              <a:ea typeface="Calibri"/>
              <a:cs typeface="Times New Roman"/>
            </a:endParaRPr>
          </a:p>
          <a:p>
            <a:r>
              <a:rPr lang="en-US" dirty="0">
                <a:latin typeface="Arial"/>
                <a:ea typeface="Calibri"/>
                <a:cs typeface="Arial"/>
              </a:rPr>
              <a:t> </a:t>
            </a:r>
            <a:endParaRPr lang="en-US" dirty="0">
              <a:latin typeface="Arial"/>
              <a:ea typeface="Calibri"/>
              <a:cs typeface="Times New Roman"/>
            </a:endParaRPr>
          </a:p>
          <a:p>
            <a:pPr marL="343420" indent="-343420">
              <a:buFont typeface="Symbol"/>
              <a:buChar char=""/>
              <a:tabLst>
                <a:tab pos="228946" algn="l"/>
                <a:tab pos="457892" algn="l"/>
              </a:tabLst>
            </a:pPr>
            <a:r>
              <a:rPr lang="en-US" dirty="0">
                <a:latin typeface="Arial"/>
                <a:ea typeface="Calibri"/>
                <a:cs typeface="Times New Roman"/>
              </a:rPr>
              <a:t>Are designed to validate and evaluate capabilities, multiple functions and/or sub-functions, or interdependent groups of functions. </a:t>
            </a:r>
          </a:p>
          <a:p>
            <a:pPr marL="228946">
              <a:tabLst>
                <a:tab pos="228946" algn="l"/>
                <a:tab pos="457892" algn="l"/>
              </a:tabLst>
            </a:pPr>
            <a:r>
              <a:rPr lang="en-US" dirty="0">
                <a:latin typeface="Arial"/>
                <a:ea typeface="Calibri"/>
                <a:cs typeface="Times New Roman"/>
              </a:rPr>
              <a:t> </a:t>
            </a:r>
          </a:p>
          <a:p>
            <a:pPr marL="343420" indent="-343420">
              <a:buFont typeface="Symbol"/>
              <a:buChar char=""/>
              <a:tabLst>
                <a:tab pos="228946" algn="l"/>
                <a:tab pos="457892" algn="l"/>
              </a:tabLst>
            </a:pPr>
            <a:r>
              <a:rPr lang="en-US" dirty="0">
                <a:latin typeface="Arial"/>
                <a:ea typeface="Calibri"/>
                <a:cs typeface="Times New Roman"/>
              </a:rPr>
              <a:t>Are typically focused on exercising the school EOP, policies, procedures, and staff members involved in management, direction, command, and control functions. </a:t>
            </a:r>
          </a:p>
          <a:p>
            <a:r>
              <a:rPr lang="en-US" dirty="0">
                <a:latin typeface="Arial"/>
                <a:ea typeface="Calibri"/>
                <a:cs typeface="Times New Roman"/>
              </a:rPr>
              <a:t> </a:t>
            </a:r>
          </a:p>
          <a:p>
            <a:pPr marL="343420" indent="-343420">
              <a:buFont typeface="Symbol"/>
              <a:buChar char=""/>
              <a:tabLst>
                <a:tab pos="228946" algn="l"/>
                <a:tab pos="457892" algn="l"/>
              </a:tabLst>
            </a:pPr>
            <a:r>
              <a:rPr lang="en-US" dirty="0">
                <a:latin typeface="Arial"/>
                <a:ea typeface="Calibri"/>
                <a:cs typeface="Arial"/>
              </a:rPr>
              <a:t>Have </a:t>
            </a:r>
            <a:r>
              <a:rPr lang="en-US" dirty="0">
                <a:latin typeface="Arial"/>
                <a:ea typeface="Calibri"/>
                <a:cs typeface="Times New Roman"/>
              </a:rPr>
              <a:t>events that are projected through an exercise scenario with event updates that drive activity, typically at the management level.  </a:t>
            </a:r>
          </a:p>
          <a:p>
            <a:r>
              <a:rPr lang="en-US" dirty="0">
                <a:latin typeface="Arial"/>
                <a:ea typeface="Calibri"/>
                <a:cs typeface="Times New Roman"/>
              </a:rPr>
              <a:t> </a:t>
            </a:r>
          </a:p>
          <a:p>
            <a:pPr marL="343420" indent="-343420">
              <a:buFont typeface="Symbol"/>
              <a:buChar char=""/>
              <a:tabLst>
                <a:tab pos="228946" algn="l"/>
                <a:tab pos="457892" algn="l"/>
              </a:tabLst>
            </a:pPr>
            <a:r>
              <a:rPr lang="en-US" dirty="0">
                <a:latin typeface="Arial"/>
                <a:ea typeface="Calibri"/>
                <a:cs typeface="Times New Roman"/>
              </a:rPr>
              <a:t>Are conducted in a realistic, real-time environment; however, movement of personnel and equipment is usually simulated. </a:t>
            </a:r>
          </a:p>
          <a:p>
            <a:r>
              <a:rPr lang="en-US" dirty="0">
                <a:latin typeface="Arial"/>
                <a:ea typeface="Calibri"/>
                <a:cs typeface="Arial"/>
              </a:rPr>
              <a:t> </a:t>
            </a:r>
            <a:endParaRPr lang="en-US" dirty="0">
              <a:latin typeface="Arial"/>
              <a:ea typeface="Calibri"/>
              <a:cs typeface="Times New Roman"/>
            </a:endParaRPr>
          </a:p>
          <a:p>
            <a:r>
              <a:rPr lang="en-US" dirty="0">
                <a:latin typeface="Arial"/>
                <a:ea typeface="Calibri"/>
                <a:cs typeface="Arial"/>
              </a:rPr>
              <a:t>Functional exercise controllers typically use a Master Scenario Events List to ensure participant activity remains within predefined boundaries and to ensure exercise objectives are accomplished.  </a:t>
            </a:r>
            <a:endParaRPr lang="en-US" dirty="0">
              <a:latin typeface="Arial"/>
              <a:ea typeface="Calibri"/>
              <a:cs typeface="Times New Roman"/>
            </a:endParaRPr>
          </a:p>
          <a:p>
            <a:r>
              <a:rPr lang="en-US" dirty="0">
                <a:latin typeface="Arial"/>
                <a:ea typeface="Calibri"/>
                <a:cs typeface="Times New Roman"/>
              </a:rPr>
              <a:t> </a:t>
            </a:r>
          </a:p>
          <a:p>
            <a:r>
              <a:rPr lang="en-US" dirty="0">
                <a:latin typeface="Arial"/>
                <a:ea typeface="Calibri"/>
                <a:cs typeface="Times New Roman"/>
              </a:rPr>
              <a:t>A functional exercise may: </a:t>
            </a:r>
          </a:p>
          <a:p>
            <a:r>
              <a:rPr lang="en-US" dirty="0">
                <a:latin typeface="Arial"/>
                <a:ea typeface="Calibri"/>
                <a:cs typeface="Times New Roman"/>
              </a:rPr>
              <a:t> </a:t>
            </a:r>
          </a:p>
          <a:p>
            <a:pPr marL="343420" indent="-343420">
              <a:buClr>
                <a:srgbClr val="000000"/>
              </a:buClr>
              <a:buFont typeface="Symbol"/>
              <a:buChar char=""/>
            </a:pPr>
            <a:r>
              <a:rPr lang="x-none">
                <a:solidFill>
                  <a:srgbClr val="000000"/>
                </a:solidFill>
                <a:latin typeface="Arial"/>
                <a:ea typeface="Times New Roman"/>
                <a:cs typeface="Times New Roman"/>
              </a:rPr>
              <a:t>Involve various levels of school, school district, and emergency management personnel. </a:t>
            </a:r>
            <a:endParaRPr lang="en-US" dirty="0">
              <a:solidFill>
                <a:srgbClr val="000000"/>
              </a:solidFill>
              <a:latin typeface="Arial"/>
              <a:ea typeface="Times New Roman"/>
              <a:cs typeface="Times New Roman"/>
            </a:endParaRPr>
          </a:p>
          <a:p>
            <a:pPr marL="228946"/>
            <a:r>
              <a:rPr lang="x-none">
                <a:solidFill>
                  <a:srgbClr val="000000"/>
                </a:solidFill>
                <a:latin typeface="Arial"/>
                <a:ea typeface="Times New Roman"/>
                <a:cs typeface="Times New Roman"/>
              </a:rPr>
              <a:t> </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Involve the simulation of an emergency event that requires rapid responses by trained personnel “acting out” their actual roles. </a:t>
            </a:r>
            <a:endParaRPr lang="en-US" dirty="0">
              <a:solidFill>
                <a:srgbClr val="000000"/>
              </a:solidFill>
              <a:latin typeface="Arial"/>
              <a:ea typeface="Times New Roman"/>
              <a:cs typeface="Times New Roman"/>
            </a:endParaRPr>
          </a:p>
          <a:p>
            <a:pPr marL="228946"/>
            <a:r>
              <a:rPr lang="x-none">
                <a:solidFill>
                  <a:srgbClr val="000000"/>
                </a:solidFill>
                <a:latin typeface="Arial"/>
                <a:ea typeface="Times New Roman"/>
                <a:cs typeface="Times New Roman"/>
              </a:rPr>
              <a:t> </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Evaluate both the internal capabilities and responses of the school, school district, and emergency management officials. </a:t>
            </a:r>
            <a:endParaRPr lang="en-US" dirty="0">
              <a:solidFill>
                <a:srgbClr val="000000"/>
              </a:solidFill>
              <a:latin typeface="Arial"/>
              <a:ea typeface="Times New Roman"/>
              <a:cs typeface="Times New Roman"/>
            </a:endParaRPr>
          </a:p>
          <a:p>
            <a:pPr marL="228946"/>
            <a:r>
              <a:rPr lang="x-none">
                <a:solidFill>
                  <a:srgbClr val="000000"/>
                </a:solidFill>
                <a:latin typeface="Arial"/>
                <a:ea typeface="Times New Roman"/>
                <a:cs typeface="Times New Roman"/>
              </a:rPr>
              <a:t> </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Evaluate the coordination activities between the school, school district, and emergency management personnel.</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r>
              <a:rPr lang="en-US" dirty="0">
                <a:latin typeface="Arial"/>
                <a:ea typeface="Calibri"/>
                <a:cs typeface="Times New Roman"/>
              </a:rPr>
              <a:t>To successfully conduct a functional exercise:</a:t>
            </a:r>
          </a:p>
          <a:p>
            <a:r>
              <a:rPr lang="en-US" dirty="0">
                <a:latin typeface="Arial"/>
                <a:ea typeface="Calibri"/>
                <a:cs typeface="Times New Roman"/>
              </a:rPr>
              <a:t> </a:t>
            </a:r>
          </a:p>
          <a:p>
            <a:pPr marL="343420" indent="-343420">
              <a:buFont typeface="Symbol"/>
              <a:buChar char=""/>
            </a:pPr>
            <a:r>
              <a:rPr lang="en-US" dirty="0">
                <a:latin typeface="Arial"/>
                <a:ea typeface="Calibri"/>
              </a:rPr>
              <a:t>Provide participants a thorough briefing that includes exercise objectives, exercise background, ground rules, and procedures. </a:t>
            </a:r>
          </a:p>
          <a:p>
            <a:pPr marL="228946"/>
            <a:r>
              <a:rPr lang="en-US" dirty="0">
                <a:latin typeface="Arial"/>
                <a:ea typeface="Calibri"/>
              </a:rPr>
              <a:t> </a:t>
            </a:r>
          </a:p>
          <a:p>
            <a:pPr marL="343420" indent="-343420">
              <a:buFont typeface="Symbol"/>
              <a:buChar char=""/>
            </a:pPr>
            <a:r>
              <a:rPr lang="en-US" dirty="0">
                <a:latin typeface="Arial"/>
                <a:ea typeface="Calibri"/>
              </a:rPr>
              <a:t>Keep the exercise as real as possible. </a:t>
            </a:r>
          </a:p>
          <a:p>
            <a:pPr marL="228946"/>
            <a:r>
              <a:rPr lang="en-US" dirty="0">
                <a:latin typeface="Arial"/>
                <a:ea typeface="Calibri"/>
                <a:cs typeface="Times New Roman"/>
              </a:rPr>
              <a:t> </a:t>
            </a:r>
          </a:p>
          <a:p>
            <a:pPr marL="343420" indent="-343420">
              <a:buFont typeface="Symbol"/>
              <a:buChar char=""/>
            </a:pPr>
            <a:r>
              <a:rPr lang="en-US" dirty="0">
                <a:latin typeface="Arial"/>
                <a:ea typeface="Calibri"/>
              </a:rPr>
              <a:t>Allow players to use the same resources that would be available to them during an actual emergency. </a:t>
            </a:r>
          </a:p>
          <a:p>
            <a:endParaRPr lang="en-US" altLang="en-US" dirty="0" smtClean="0"/>
          </a:p>
        </p:txBody>
      </p:sp>
      <p:sp>
        <p:nvSpPr>
          <p:cNvPr id="4" name="Slide Number Placeholder 3"/>
          <p:cNvSpPr>
            <a:spLocks noGrp="1"/>
          </p:cNvSpPr>
          <p:nvPr>
            <p:ph type="sldNum" sz="quarter" idx="5"/>
          </p:nvPr>
        </p:nvSpPr>
        <p:spPr/>
        <p:txBody>
          <a:bodyPr/>
          <a:lstStyle/>
          <a:p>
            <a:pPr>
              <a:defRPr/>
            </a:pPr>
            <a:fld id="{243C9BAE-F010-4D5A-93D5-C9197E50E94B}" type="slidenum">
              <a:rPr lang="en-US">
                <a:solidFill>
                  <a:prstClr val="black"/>
                </a:solidFill>
              </a:rPr>
              <a:pPr>
                <a:defRPr/>
              </a:pPr>
              <a:t>111</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xfrm>
            <a:off x="702310" y="4421823"/>
            <a:ext cx="5618480" cy="44294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Arial"/>
              </a:rPr>
              <a:t>Full-scale exercises</a:t>
            </a:r>
            <a:r>
              <a:rPr lang="en-US" dirty="0">
                <a:latin typeface="Arial"/>
                <a:ea typeface="Calibri"/>
                <a:cs typeface="Times New Roman"/>
              </a:rPr>
              <a:t> simulate reality by presenting complex and realistic problems that require critical thinking, rapid problem solving, and effective responses by trained personnel.  Full-scale exercises:</a:t>
            </a:r>
          </a:p>
          <a:p>
            <a:r>
              <a:rPr lang="en-US" dirty="0">
                <a:latin typeface="Arial"/>
                <a:ea typeface="Calibri"/>
                <a:cs typeface="Arial"/>
              </a:rPr>
              <a:t> </a:t>
            </a:r>
            <a:endParaRPr lang="en-US" dirty="0">
              <a:latin typeface="Arial"/>
              <a:ea typeface="Calibri"/>
              <a:cs typeface="Times New Roman"/>
            </a:endParaRPr>
          </a:p>
          <a:p>
            <a:pPr marL="343420" indent="-343420">
              <a:buFont typeface="Symbol"/>
              <a:buChar char=""/>
            </a:pPr>
            <a:r>
              <a:rPr lang="en-US" dirty="0">
                <a:latin typeface="Arial"/>
                <a:ea typeface="Calibri"/>
                <a:cs typeface="Times New Roman"/>
              </a:rPr>
              <a:t>Are typically the most complex and resource-intensive type of exercise.</a:t>
            </a:r>
          </a:p>
          <a:p>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Involve multiple agencies, organizations, and jurisdictions and validate many facets of preparedness and often include many players operating under cooperative systems such as the Incident Command System (ICS).</a:t>
            </a:r>
          </a:p>
          <a:p>
            <a:pPr marL="228946"/>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Have events that are projected through an exercise scenario, with event updates that drive activity at the operational level and are usually conducted in a real-time, stressful environment that is intended to mirror a real incident.  </a:t>
            </a:r>
          </a:p>
          <a:p>
            <a:pPr marL="228946"/>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Often involve personnel and resources being mobilized and deployed to the scene, where actions are performed as if a real incident had occurred.  </a:t>
            </a:r>
          </a:p>
          <a:p>
            <a:pPr marL="228946"/>
            <a:r>
              <a:rPr lang="en-US" dirty="0">
                <a:latin typeface="Arial"/>
                <a:ea typeface="Calibri"/>
                <a:cs typeface="Times New Roman"/>
              </a:rPr>
              <a:t> </a:t>
            </a:r>
          </a:p>
          <a:p>
            <a:r>
              <a:rPr lang="en-US" dirty="0">
                <a:latin typeface="Arial"/>
                <a:ea typeface="Calibri"/>
                <a:cs typeface="Arial"/>
              </a:rPr>
              <a:t>The level of support needed to conduct a full-scale exercise is greater than that needed for other types of exercises.  The exercise site is usually large, and site logistics require close monitoring.  Safety issues, particularly regarding the use of props and special effects, must be monitored.  Throughout the duration of the exercise, many activities occur simultaneously.</a:t>
            </a:r>
            <a:endParaRPr lang="en-US" dirty="0">
              <a:latin typeface="Arial"/>
              <a:ea typeface="Calibri"/>
              <a:cs typeface="Times New Roman"/>
            </a:endParaRPr>
          </a:p>
          <a:p>
            <a:endParaRPr lang="en-US" altLang="en-US" dirty="0" smtClean="0"/>
          </a:p>
        </p:txBody>
      </p:sp>
      <p:sp>
        <p:nvSpPr>
          <p:cNvPr id="4" name="Slide Number Placeholder 3"/>
          <p:cNvSpPr>
            <a:spLocks noGrp="1"/>
          </p:cNvSpPr>
          <p:nvPr>
            <p:ph type="sldNum" sz="quarter" idx="5"/>
          </p:nvPr>
        </p:nvSpPr>
        <p:spPr/>
        <p:txBody>
          <a:bodyPr/>
          <a:lstStyle/>
          <a:p>
            <a:pPr>
              <a:defRPr/>
            </a:pPr>
            <a:fld id="{94026531-7A9D-4803-B1EB-522F0B516CFE}" type="slidenum">
              <a:rPr lang="en-US">
                <a:solidFill>
                  <a:prstClr val="black"/>
                </a:solidFill>
              </a:rPr>
              <a:pPr>
                <a:defRPr/>
              </a:pPr>
              <a:t>112</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 </a:t>
            </a:r>
          </a:p>
          <a:p>
            <a:r>
              <a:rPr lang="en-US" b="1" dirty="0">
                <a:latin typeface="Arial"/>
                <a:ea typeface="Calibri"/>
                <a:cs typeface="Times New Roman"/>
              </a:rPr>
              <a:t>Preparation:  </a:t>
            </a:r>
            <a:r>
              <a:rPr lang="en-US" dirty="0">
                <a:latin typeface="Arial"/>
                <a:ea typeface="Calibri"/>
                <a:cs typeface="Times New Roman"/>
              </a:rPr>
              <a:t>Assign each table group an audience (students, staff, or parents/guardians) to train on procedures from the EOP.  </a:t>
            </a:r>
          </a:p>
          <a:p>
            <a:r>
              <a:rPr lang="en-US" dirty="0">
                <a:latin typeface="Arial"/>
                <a:ea typeface="Calibri"/>
                <a:cs typeface="Times New Roman"/>
              </a:rPr>
              <a:t>  </a:t>
            </a:r>
          </a:p>
          <a:p>
            <a:r>
              <a:rPr lang="en-US" b="1" dirty="0">
                <a:latin typeface="Arial"/>
                <a:ea typeface="Calibri"/>
                <a:cs typeface="Times New Roman"/>
              </a:rPr>
              <a:t>Purpose:</a:t>
            </a:r>
            <a:r>
              <a:rPr lang="en-US" dirty="0">
                <a:latin typeface="Arial"/>
                <a:ea typeface="Calibri"/>
                <a:cs typeface="Times New Roman"/>
              </a:rPr>
              <a:t>  This activity will enable the participants to identify procedures in the EOP that should be trained with students, staff, and parents/guardians.</a:t>
            </a:r>
          </a:p>
          <a:p>
            <a:r>
              <a:rPr lang="en-US" dirty="0">
                <a:latin typeface="Arial"/>
                <a:ea typeface="Calibri"/>
                <a:cs typeface="Times New Roman"/>
              </a:rPr>
              <a:t>  </a:t>
            </a:r>
          </a:p>
          <a:p>
            <a:r>
              <a:rPr lang="en-US" b="1" dirty="0">
                <a:latin typeface="Arial"/>
                <a:ea typeface="Calibri"/>
                <a:cs typeface="Times New Roman"/>
              </a:rPr>
              <a:t>Estimated Completion Time:</a:t>
            </a:r>
            <a:r>
              <a:rPr lang="en-US" dirty="0">
                <a:latin typeface="Arial"/>
                <a:ea typeface="Calibri"/>
                <a:cs typeface="Times New Roman"/>
              </a:rPr>
              <a:t>  15 minutes (10 minutes activity + 5 minutes debrief)</a:t>
            </a:r>
          </a:p>
          <a:p>
            <a:r>
              <a:rPr lang="en-US" dirty="0">
                <a:latin typeface="Arial"/>
                <a:ea typeface="Calibri"/>
                <a:cs typeface="Times New Roman"/>
              </a:rPr>
              <a:t>  </a:t>
            </a:r>
          </a:p>
          <a:p>
            <a:r>
              <a:rPr lang="en-US" b="1" dirty="0">
                <a:latin typeface="Arial"/>
                <a:ea typeface="Calibri"/>
                <a:cs typeface="Times New Roman"/>
              </a:rPr>
              <a:t>Instructions:</a:t>
            </a:r>
            <a:r>
              <a:rPr lang="en-US" dirty="0">
                <a:latin typeface="Arial"/>
                <a:ea typeface="Calibri"/>
                <a:cs typeface="Times New Roman"/>
              </a:rPr>
              <a:t>  Working with your group . . .</a:t>
            </a:r>
          </a:p>
          <a:p>
            <a:r>
              <a:rPr lang="en-US" dirty="0">
                <a:latin typeface="Arial"/>
                <a:ea typeface="Calibri"/>
                <a:cs typeface="Times New Roman"/>
              </a:rPr>
              <a:t> </a:t>
            </a:r>
          </a:p>
          <a:p>
            <a:pPr marL="343414" indent="-343414">
              <a:buFont typeface="+mj-lt"/>
              <a:buAutoNum type="arabicPeriod"/>
            </a:pPr>
            <a:r>
              <a:rPr lang="en-US" dirty="0">
                <a:latin typeface="Arial"/>
                <a:ea typeface="Calibri"/>
                <a:cs typeface="Times New Roman"/>
              </a:rPr>
              <a:t>Identify three procedures from the EOP that you should train and exercise with the audience assigned by the instructor:  students, staff, or parents/guardians.</a:t>
            </a:r>
          </a:p>
          <a:p>
            <a:pPr marL="228943"/>
            <a:r>
              <a:rPr lang="en-US" dirty="0">
                <a:latin typeface="Arial"/>
                <a:ea typeface="Calibri"/>
                <a:cs typeface="Times New Roman"/>
              </a:rPr>
              <a:t> </a:t>
            </a:r>
          </a:p>
          <a:p>
            <a:pPr marL="343414" indent="-343414">
              <a:buFont typeface="+mj-lt"/>
              <a:buAutoNum type="arabicPeriod"/>
            </a:pPr>
            <a:r>
              <a:rPr lang="en-US" dirty="0">
                <a:latin typeface="Arial"/>
                <a:ea typeface="Calibri"/>
                <a:cs typeface="Times New Roman"/>
              </a:rPr>
              <a:t>Identify how you will deliver each training (e.g., in-service days, brown bags, parent teacher conferences, etc.). </a:t>
            </a:r>
          </a:p>
          <a:p>
            <a:pPr marL="228943"/>
            <a:r>
              <a:rPr lang="en-US" dirty="0">
                <a:latin typeface="Arial"/>
                <a:ea typeface="Calibri"/>
                <a:cs typeface="Times New Roman"/>
              </a:rPr>
              <a:t> </a:t>
            </a:r>
          </a:p>
          <a:p>
            <a:pPr marL="343414" indent="-343414">
              <a:buFont typeface="+mj-lt"/>
              <a:buAutoNum type="arabicPeriod"/>
            </a:pPr>
            <a:r>
              <a:rPr lang="en-US" dirty="0">
                <a:latin typeface="Arial"/>
                <a:ea typeface="Calibri"/>
                <a:cs typeface="Times New Roman"/>
              </a:rPr>
              <a:t>Be prepared to report your results in 10 minutes.</a:t>
            </a:r>
          </a:p>
          <a:p>
            <a:r>
              <a:rPr lang="en-US" dirty="0">
                <a:latin typeface="Arial"/>
                <a:ea typeface="Calibri"/>
                <a:cs typeface="Times New Roman"/>
              </a:rPr>
              <a:t> </a:t>
            </a:r>
          </a:p>
          <a:p>
            <a:r>
              <a:rPr lang="en-US" b="1" dirty="0">
                <a:latin typeface="Arial"/>
                <a:ea typeface="Calibri"/>
                <a:cs typeface="Times New Roman"/>
              </a:rPr>
              <a:t>Debrief:</a:t>
            </a:r>
            <a:r>
              <a:rPr lang="en-US" dirty="0">
                <a:latin typeface="Arial"/>
                <a:ea typeface="Calibri"/>
                <a:cs typeface="Times New Roman"/>
              </a:rPr>
              <a:t>  After 10 minutes, facilitate a discussion as described below.</a:t>
            </a:r>
          </a:p>
          <a:p>
            <a:r>
              <a:rPr lang="en-US" b="1" dirty="0">
                <a:latin typeface="Arial"/>
                <a:ea typeface="Calibri"/>
                <a:cs typeface="Times New Roman"/>
              </a:rPr>
              <a:t> </a:t>
            </a:r>
            <a:endParaRPr lang="en-US" dirty="0">
              <a:latin typeface="Arial"/>
              <a:ea typeface="Calibri"/>
              <a:cs typeface="Times New Roman"/>
            </a:endParaRPr>
          </a:p>
          <a:p>
            <a:r>
              <a:rPr lang="en-US" b="1" u="sng" dirty="0">
                <a:latin typeface="Arial"/>
                <a:ea typeface="Calibri"/>
                <a:cs typeface="Times New Roman"/>
              </a:rPr>
              <a:t>Debrief</a:t>
            </a:r>
            <a:r>
              <a:rPr lang="en-US" b="1" dirty="0">
                <a:latin typeface="Arial"/>
                <a:ea typeface="Calibri"/>
                <a:cs typeface="Times New Roman"/>
              </a:rPr>
              <a:t>:  Ask each team to present their suggested training and how the training will be delivered for the assigned target audience.</a:t>
            </a:r>
            <a:endParaRPr lang="en-US" dirty="0">
              <a:latin typeface="Arial"/>
              <a:ea typeface="Calibri"/>
              <a:cs typeface="Times New Roman"/>
            </a:endParaRPr>
          </a:p>
          <a:p>
            <a:r>
              <a:rPr lang="en-US" b="1" dirty="0">
                <a:latin typeface="Arial"/>
                <a:ea typeface="Calibri"/>
                <a:cs typeface="Times New Roman"/>
              </a:rPr>
              <a:t> </a:t>
            </a:r>
            <a:endParaRPr lang="en-US" dirty="0">
              <a:latin typeface="Arial"/>
              <a:ea typeface="Calibri"/>
              <a:cs typeface="Times New Roman"/>
            </a:endParaRPr>
          </a:p>
          <a:p>
            <a:r>
              <a:rPr lang="en-US" b="1" u="sng" dirty="0">
                <a:latin typeface="Arial"/>
                <a:ea typeface="Calibri"/>
                <a:cs typeface="Times New Roman"/>
              </a:rPr>
              <a:t>Facilitate the discussion</a:t>
            </a:r>
            <a:r>
              <a:rPr lang="en-US" b="1" dirty="0">
                <a:latin typeface="Arial"/>
                <a:ea typeface="Calibri"/>
                <a:cs typeface="Times New Roman"/>
              </a:rPr>
              <a:t>:</a:t>
            </a:r>
            <a:r>
              <a:rPr lang="en-US" dirty="0">
                <a:latin typeface="Arial"/>
                <a:ea typeface="Calibri"/>
                <a:cs typeface="Times New Roman"/>
              </a:rPr>
              <a:t>  Acknowledge the responses.  If one of the audiences was not assigned (students, staff, or parents/guardians), have a class discussion on training for that group. </a:t>
            </a:r>
          </a:p>
          <a:p>
            <a:r>
              <a:rPr lang="en-US" dirty="0">
                <a:latin typeface="Arial"/>
                <a:ea typeface="Calibri"/>
                <a:cs typeface="Times New Roman"/>
              </a:rPr>
              <a:t> </a:t>
            </a:r>
          </a:p>
          <a:p>
            <a:r>
              <a:rPr lang="en-US" dirty="0">
                <a:latin typeface="Arial"/>
                <a:ea typeface="Calibri"/>
                <a:cs typeface="Times New Roman"/>
              </a:rPr>
              <a:t>If not mentioned, provide the following examples:</a:t>
            </a:r>
          </a:p>
          <a:p>
            <a:r>
              <a:rPr lang="en-US" dirty="0">
                <a:latin typeface="Arial"/>
                <a:ea typeface="Calibri"/>
                <a:cs typeface="Times New Roman"/>
              </a:rPr>
              <a:t> </a:t>
            </a:r>
          </a:p>
          <a:p>
            <a:pPr marL="343414" indent="-343414">
              <a:buClr>
                <a:srgbClr val="000000"/>
              </a:buClr>
              <a:buFont typeface="Symbol"/>
              <a:buChar char=""/>
            </a:pPr>
            <a:r>
              <a:rPr lang="en-US" b="1" dirty="0">
                <a:solidFill>
                  <a:srgbClr val="000000"/>
                </a:solidFill>
                <a:latin typeface="Arial"/>
                <a:ea typeface="Times New Roman"/>
                <a:cs typeface="Times New Roman"/>
              </a:rPr>
              <a:t>Students:</a:t>
            </a:r>
            <a:r>
              <a:rPr lang="en-US" dirty="0">
                <a:solidFill>
                  <a:srgbClr val="000000"/>
                </a:solidFill>
                <a:latin typeface="Arial"/>
                <a:ea typeface="Times New Roman"/>
                <a:cs typeface="Times New Roman"/>
              </a:rPr>
              <a:t>  Presenting lockdown procedures, evacuating the building, and reassembling the class at an outdoor location.</a:t>
            </a:r>
          </a:p>
          <a:p>
            <a:r>
              <a:rPr lang="en-US" dirty="0">
                <a:latin typeface="Arial"/>
                <a:ea typeface="Calibri"/>
                <a:cs typeface="Times New Roman"/>
              </a:rPr>
              <a:t> </a:t>
            </a:r>
          </a:p>
          <a:p>
            <a:pPr marL="343414" indent="-343414">
              <a:buClr>
                <a:srgbClr val="000000"/>
              </a:buClr>
              <a:buFont typeface="Symbol"/>
              <a:buChar char=""/>
            </a:pPr>
            <a:r>
              <a:rPr lang="en-US" b="1" dirty="0">
                <a:solidFill>
                  <a:srgbClr val="000000"/>
                </a:solidFill>
                <a:latin typeface="Arial"/>
                <a:ea typeface="Times New Roman"/>
                <a:cs typeface="Times New Roman"/>
              </a:rPr>
              <a:t>Staff:</a:t>
            </a:r>
            <a:r>
              <a:rPr lang="en-US" dirty="0">
                <a:solidFill>
                  <a:srgbClr val="000000"/>
                </a:solidFill>
                <a:latin typeface="Arial"/>
                <a:ea typeface="Times New Roman"/>
                <a:cs typeface="Times New Roman"/>
              </a:rPr>
              <a:t>  Identifying and mitigating hazards in the classroom, evacuating the building, performing first aid, and checking and shutting off utilities.</a:t>
            </a:r>
          </a:p>
          <a:p>
            <a:r>
              <a:rPr lang="en-US" dirty="0">
                <a:latin typeface="Arial"/>
                <a:ea typeface="Calibri"/>
                <a:cs typeface="Times New Roman"/>
              </a:rPr>
              <a:t> </a:t>
            </a:r>
          </a:p>
          <a:p>
            <a:pPr marL="343414" indent="-343414">
              <a:buClr>
                <a:srgbClr val="000000"/>
              </a:buClr>
              <a:buFont typeface="Symbol"/>
              <a:buChar char=""/>
            </a:pPr>
            <a:r>
              <a:rPr lang="en-US" b="1" dirty="0">
                <a:solidFill>
                  <a:srgbClr val="000000"/>
                </a:solidFill>
                <a:latin typeface="Arial"/>
                <a:ea typeface="Times New Roman"/>
                <a:cs typeface="Times New Roman"/>
              </a:rPr>
              <a:t>Parents/guardians:</a:t>
            </a:r>
            <a:r>
              <a:rPr lang="en-US" dirty="0">
                <a:solidFill>
                  <a:srgbClr val="000000"/>
                </a:solidFill>
                <a:latin typeface="Arial"/>
                <a:ea typeface="Times New Roman"/>
                <a:cs typeface="Times New Roman"/>
              </a:rPr>
              <a:t>  Identifying and mitigating hazards in the home, staying informed after an incident (e.g., locating information via the school Web site or email notifications), and following post-incident reunification procedures.</a:t>
            </a:r>
          </a:p>
          <a:p>
            <a:r>
              <a:rPr lang="en-US" b="1" dirty="0">
                <a:latin typeface="Arial"/>
                <a:ea typeface="Calibri"/>
                <a:cs typeface="Times New Roman"/>
              </a:rPr>
              <a:t> </a:t>
            </a:r>
            <a:endParaRPr lang="en-US" b="1" kern="0" cap="all" dirty="0">
              <a:latin typeface="Arial"/>
              <a:ea typeface="Times New Roman"/>
              <a:cs typeface="Times New Roman"/>
            </a:endParaRPr>
          </a:p>
          <a:p>
            <a:r>
              <a:rPr lang="en-US" b="1" kern="0" cap="all" dirty="0">
                <a:latin typeface="Arial"/>
                <a:ea typeface="Times New Roman"/>
                <a:cs typeface="Arial"/>
              </a:rPr>
              <a:t> </a:t>
            </a:r>
            <a:r>
              <a:rPr lang="en-US" dirty="0">
                <a:latin typeface="Arial"/>
                <a:ea typeface="Calibri"/>
                <a:cs typeface="Times New Roman"/>
              </a:rPr>
              <a:t>Transition to the next section by telling participants that they need to train before they can effectively conduct exercises. </a:t>
            </a:r>
          </a:p>
          <a:p>
            <a:r>
              <a:rPr lang="en-US" dirty="0">
                <a:latin typeface="Arial"/>
                <a:ea typeface="Calibri"/>
                <a:cs typeface="Times New Roman"/>
              </a:rPr>
              <a:t> </a:t>
            </a:r>
          </a:p>
          <a:p>
            <a:endParaRPr lang="en-US" altLang="en-US" dirty="0" smtClean="0"/>
          </a:p>
        </p:txBody>
      </p:sp>
      <p:sp>
        <p:nvSpPr>
          <p:cNvPr id="43012" name="Slide Number Placeholder 3"/>
          <p:cNvSpPr>
            <a:spLocks noGrp="1"/>
          </p:cNvSpPr>
          <p:nvPr>
            <p:ph type="sldNum" sz="quarter" idx="5"/>
          </p:nvPr>
        </p:nvSpPr>
        <p:spPr/>
        <p:txBody>
          <a:bodyPr/>
          <a:lstStyle/>
          <a:p>
            <a:pPr>
              <a:defRPr/>
            </a:pPr>
            <a:fld id="{402E427F-0EEE-4414-8D37-205442C0DE66}" type="slidenum">
              <a:rPr lang="en-US">
                <a:solidFill>
                  <a:prstClr val="black"/>
                </a:solidFill>
              </a:rPr>
              <a:pPr>
                <a:defRPr/>
              </a:pPr>
              <a:t>113</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3" name="TextBox 2"/>
          <p:cNvSpPr txBox="1"/>
          <p:nvPr>
            <p:custDataLst>
              <p:tags r:id="rId1"/>
            </p:custDataLst>
          </p:nvPr>
        </p:nvSpPr>
        <p:spPr>
          <a:xfrm>
            <a:off x="0" y="0"/>
            <a:ext cx="3816902" cy="369471"/>
          </a:xfrm>
          <a:prstGeom prst="rect">
            <a:avLst/>
          </a:prstGeom>
          <a:noFill/>
        </p:spPr>
        <p:txBody>
          <a:bodyPr vert="horz" lIns="91577" tIns="45789" rIns="91577" bIns="45789" rtlCol="0">
            <a:spAutoFit/>
          </a:bodyPr>
          <a:lstStyle/>
          <a:p>
            <a:endParaRPr lang="en-US">
              <a:solidFill>
                <a:prstClr val="black"/>
              </a:solidFill>
            </a:endParaRPr>
          </a:p>
        </p:txBody>
      </p:sp>
    </p:spTree>
    <p:extLst>
      <p:ext uri="{BB962C8B-B14F-4D97-AF65-F5344CB8AC3E}">
        <p14:creationId xmlns:p14="http://schemas.microsoft.com/office/powerpoint/2010/main" val="187341082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4276844"/>
          </a:xfrm>
        </p:spPr>
        <p:txBody>
          <a:bodyPr/>
          <a:lstStyle/>
          <a:p>
            <a:pPr defTabSz="915785">
              <a:defRPr/>
            </a:pPr>
            <a:r>
              <a:rPr lang="en-US" dirty="0">
                <a:solidFill>
                  <a:prstClr val="black"/>
                </a:solidFill>
                <a:latin typeface="Arial"/>
                <a:ea typeface="Calibri"/>
                <a:cs typeface="Times New Roman"/>
              </a:rPr>
              <a:t>As discussed at the beginning of this unit, HSEEP provides a methodology for planning and conducting individual exercises.  The first four steps comprise exercise design and development, including:</a:t>
            </a:r>
          </a:p>
          <a:p>
            <a:pPr defTabSz="915785">
              <a:defRPr/>
            </a:pPr>
            <a:r>
              <a:rPr lang="x-none" kern="0" cap="all">
                <a:solidFill>
                  <a:prstClr val="black"/>
                </a:solidFill>
                <a:latin typeface="Arial"/>
                <a:ea typeface="Times New Roman"/>
                <a:cs typeface="Times New Roman"/>
              </a:rPr>
              <a:t> </a:t>
            </a:r>
            <a:endParaRPr lang="en-US" b="1" kern="0" cap="all" dirty="0">
              <a:solidFill>
                <a:prstClr val="black"/>
              </a:solidFill>
              <a:latin typeface="Arial"/>
              <a:ea typeface="Times New Roman"/>
              <a:cs typeface="Times New Roman"/>
            </a:endParaRPr>
          </a:p>
          <a:p>
            <a:pPr marL="343420" indent="-343420" defTabSz="915785">
              <a:buFont typeface="Symbol"/>
              <a:buChar char=""/>
              <a:defRPr/>
            </a:pPr>
            <a:r>
              <a:rPr lang="en-US" b="1" dirty="0">
                <a:solidFill>
                  <a:prstClr val="black"/>
                </a:solidFill>
                <a:latin typeface="Arial"/>
                <a:ea typeface="Calibri"/>
                <a:cs typeface="Times New Roman"/>
              </a:rPr>
              <a:t>Setting the exercise foundation</a:t>
            </a:r>
            <a:r>
              <a:rPr lang="en-US" dirty="0">
                <a:solidFill>
                  <a:prstClr val="black"/>
                </a:solidFill>
                <a:latin typeface="Arial"/>
                <a:ea typeface="Calibri"/>
                <a:cs typeface="Times New Roman"/>
              </a:rPr>
              <a:t> by determining exercise priorities based on your school and district priorities and your school’s assessments. </a:t>
            </a:r>
          </a:p>
          <a:p>
            <a:pPr defTabSz="915785">
              <a:defRPr/>
            </a:pPr>
            <a:r>
              <a:rPr lang="en-US" dirty="0">
                <a:solidFill>
                  <a:prstClr val="black"/>
                </a:solidFill>
                <a:latin typeface="Arial"/>
                <a:ea typeface="Calibri"/>
                <a:cs typeface="Times New Roman"/>
              </a:rPr>
              <a:t> </a:t>
            </a:r>
          </a:p>
          <a:p>
            <a:pPr marL="343420" indent="-343420" defTabSz="915785">
              <a:buFont typeface="Symbol"/>
              <a:buChar char=""/>
              <a:defRPr/>
            </a:pPr>
            <a:r>
              <a:rPr lang="en-US" b="1" dirty="0">
                <a:solidFill>
                  <a:prstClr val="black"/>
                </a:solidFill>
                <a:latin typeface="Arial"/>
                <a:ea typeface="Calibri"/>
                <a:cs typeface="Times New Roman"/>
              </a:rPr>
              <a:t>Identifying an exercise planning team</a:t>
            </a:r>
            <a:r>
              <a:rPr lang="en-US" dirty="0">
                <a:solidFill>
                  <a:prstClr val="black"/>
                </a:solidFill>
                <a:latin typeface="Arial"/>
                <a:ea typeface="Calibri"/>
                <a:cs typeface="Times New Roman"/>
              </a:rPr>
              <a:t> to plan, design, and develop the exercise.</a:t>
            </a:r>
          </a:p>
          <a:p>
            <a:pPr marL="228946" defTabSz="915785">
              <a:defRPr/>
            </a:pPr>
            <a:r>
              <a:rPr lang="en-US" dirty="0">
                <a:solidFill>
                  <a:prstClr val="black"/>
                </a:solidFill>
                <a:latin typeface="Arial"/>
                <a:ea typeface="Calibri"/>
                <a:cs typeface="Times New Roman"/>
              </a:rPr>
              <a:t> </a:t>
            </a:r>
          </a:p>
          <a:p>
            <a:pPr marL="343420" indent="-343420" defTabSz="915785">
              <a:buFont typeface="Symbol"/>
              <a:buChar char=""/>
              <a:defRPr/>
            </a:pPr>
            <a:r>
              <a:rPr lang="en-US" b="1" dirty="0">
                <a:solidFill>
                  <a:prstClr val="black"/>
                </a:solidFill>
                <a:latin typeface="Arial"/>
                <a:ea typeface="Calibri"/>
                <a:cs typeface="Times New Roman"/>
              </a:rPr>
              <a:t>Designing the exercise:</a:t>
            </a:r>
            <a:endParaRPr lang="en-US" dirty="0">
              <a:solidFill>
                <a:prstClr val="black"/>
              </a:solidFill>
              <a:latin typeface="Arial"/>
              <a:ea typeface="Calibri"/>
              <a:cs typeface="Times New Roman"/>
            </a:endParaRPr>
          </a:p>
          <a:p>
            <a:pPr marL="457892" defTabSz="915785">
              <a:defRPr/>
            </a:pPr>
            <a:r>
              <a:rPr lang="en-US" dirty="0">
                <a:solidFill>
                  <a:prstClr val="black"/>
                </a:solidFill>
                <a:latin typeface="Arial"/>
                <a:ea typeface="Calibri"/>
                <a:cs typeface="Times New Roman"/>
              </a:rPr>
              <a:t> </a:t>
            </a:r>
          </a:p>
          <a:p>
            <a:pPr marL="744076" lvl="1" indent="-286182" defTabSz="915785">
              <a:buFont typeface="Courier New"/>
              <a:buChar char="o"/>
              <a:defRPr/>
            </a:pPr>
            <a:r>
              <a:rPr lang="en-US" dirty="0">
                <a:solidFill>
                  <a:prstClr val="black"/>
                </a:solidFill>
                <a:latin typeface="Arial"/>
                <a:ea typeface="Calibri"/>
                <a:cs typeface="Times New Roman"/>
              </a:rPr>
              <a:t>Determine the type of exercise to conduct.</a:t>
            </a:r>
          </a:p>
          <a:p>
            <a:pPr marL="744076" lvl="1" indent="-286182" defTabSz="915785">
              <a:buFont typeface="Courier New"/>
              <a:buChar char="o"/>
              <a:defRPr/>
            </a:pPr>
            <a:r>
              <a:rPr lang="en-US" dirty="0">
                <a:solidFill>
                  <a:prstClr val="black"/>
                </a:solidFill>
                <a:latin typeface="Arial"/>
                <a:ea typeface="Calibri"/>
                <a:cs typeface="Times New Roman"/>
              </a:rPr>
              <a:t>Identify exercise duration.</a:t>
            </a:r>
          </a:p>
          <a:p>
            <a:pPr marL="744076" lvl="1" indent="-286182" defTabSz="915785">
              <a:buFont typeface="Courier New"/>
              <a:buChar char="o"/>
              <a:defRPr/>
            </a:pPr>
            <a:r>
              <a:rPr lang="en-US" dirty="0">
                <a:solidFill>
                  <a:prstClr val="black"/>
                </a:solidFill>
                <a:latin typeface="Arial"/>
                <a:ea typeface="Calibri"/>
                <a:cs typeface="Times New Roman"/>
              </a:rPr>
              <a:t>Identify exercise parameters (i.e., what should be included in the exercise and what should not). </a:t>
            </a:r>
          </a:p>
          <a:p>
            <a:pPr marL="744076" lvl="1" indent="-286182" defTabSz="915785">
              <a:buFont typeface="Courier New"/>
              <a:buChar char="o"/>
              <a:defRPr/>
            </a:pPr>
            <a:r>
              <a:rPr lang="en-US" dirty="0">
                <a:solidFill>
                  <a:prstClr val="black"/>
                </a:solidFill>
                <a:latin typeface="Arial"/>
                <a:ea typeface="Calibri"/>
                <a:cs typeface="Times New Roman"/>
              </a:rPr>
              <a:t>Set exercise objectives.</a:t>
            </a:r>
          </a:p>
          <a:p>
            <a:pPr marL="744076" lvl="1" indent="-286182" defTabSz="915785">
              <a:buFont typeface="Courier New"/>
              <a:buChar char="o"/>
              <a:defRPr/>
            </a:pPr>
            <a:r>
              <a:rPr lang="en-US" dirty="0">
                <a:solidFill>
                  <a:prstClr val="black"/>
                </a:solidFill>
                <a:latin typeface="Arial"/>
                <a:ea typeface="Calibri"/>
                <a:cs typeface="Times New Roman"/>
              </a:rPr>
              <a:t>Identify evaluation requirements that clearly articulate what will be evaluated during the exercise and how exercise play will be assessed. </a:t>
            </a:r>
          </a:p>
          <a:p>
            <a:pPr marL="744076" lvl="1" indent="-286182" defTabSz="915785">
              <a:buFont typeface="Courier New"/>
              <a:buChar char="o"/>
              <a:defRPr/>
            </a:pPr>
            <a:r>
              <a:rPr lang="en-US" dirty="0">
                <a:solidFill>
                  <a:prstClr val="black"/>
                </a:solidFill>
                <a:latin typeface="Arial"/>
                <a:ea typeface="Calibri"/>
                <a:cs typeface="Times New Roman"/>
              </a:rPr>
              <a:t>Develop the scenario that is the sequence of events for the exercise.  This can be a written narrative or an event timeline. </a:t>
            </a:r>
          </a:p>
          <a:p>
            <a:pPr marL="744076" lvl="1" indent="-286182" defTabSz="915785">
              <a:buFont typeface="Courier New"/>
              <a:buChar char="o"/>
              <a:defRPr/>
            </a:pPr>
            <a:r>
              <a:rPr lang="en-US" dirty="0">
                <a:solidFill>
                  <a:prstClr val="black"/>
                </a:solidFill>
                <a:latin typeface="Arial"/>
                <a:ea typeface="Calibri"/>
                <a:cs typeface="Times New Roman"/>
              </a:rPr>
              <a:t>Determine the threat or hazard on which the exercise will focus. </a:t>
            </a:r>
          </a:p>
          <a:p>
            <a:pPr marL="744076" lvl="1" indent="-286182" defTabSz="915785">
              <a:buFont typeface="Courier New"/>
              <a:buChar char="o"/>
              <a:defRPr/>
            </a:pPr>
            <a:r>
              <a:rPr lang="en-US" dirty="0">
                <a:solidFill>
                  <a:prstClr val="black"/>
                </a:solidFill>
                <a:latin typeface="Arial"/>
                <a:ea typeface="Calibri"/>
                <a:cs typeface="Times New Roman"/>
              </a:rPr>
              <a:t>Develop exercise documentation to ensure an accurate account of the exercise and to provide information on the exercise.  This documentation may include a facilitator guide, a presentation for participants, an exercise plan, a synopsis of the exercise, player handouts, controller and evaluator packets, an events list, evaluation guides, participant feedback forms, and media release forms. </a:t>
            </a:r>
          </a:p>
          <a:p>
            <a:pPr marL="744076" lvl="1" indent="-286182" defTabSz="915785">
              <a:buFont typeface="Courier New"/>
              <a:buChar char="o"/>
              <a:defRPr/>
            </a:pPr>
            <a:r>
              <a:rPr lang="en-US" dirty="0">
                <a:solidFill>
                  <a:prstClr val="black"/>
                </a:solidFill>
                <a:latin typeface="Arial"/>
                <a:ea typeface="Calibri"/>
                <a:cs typeface="Times New Roman"/>
              </a:rPr>
              <a:t>Determine media and public relations guidance.</a:t>
            </a:r>
          </a:p>
          <a:p>
            <a:pPr defTabSz="915785">
              <a:defRPr/>
            </a:pPr>
            <a:r>
              <a:rPr lang="en-US" dirty="0">
                <a:solidFill>
                  <a:prstClr val="black"/>
                </a:solidFill>
                <a:latin typeface="Arial"/>
                <a:ea typeface="Calibri"/>
                <a:cs typeface="Times New Roman"/>
              </a:rPr>
              <a:t> </a:t>
            </a:r>
          </a:p>
          <a:p>
            <a:pPr marL="343420" indent="-343420" defTabSz="915785">
              <a:buFont typeface="Symbol"/>
              <a:buChar char=""/>
              <a:tabLst>
                <a:tab pos="228946" algn="l"/>
                <a:tab pos="457892" algn="l"/>
              </a:tabLst>
              <a:defRPr/>
            </a:pPr>
            <a:r>
              <a:rPr lang="en-US" b="1" dirty="0">
                <a:solidFill>
                  <a:prstClr val="black"/>
                </a:solidFill>
                <a:latin typeface="Arial"/>
                <a:ea typeface="Calibri"/>
                <a:cs typeface="Times New Roman"/>
              </a:rPr>
              <a:t>Developing the exercise:</a:t>
            </a:r>
            <a:endParaRPr lang="en-US" dirty="0">
              <a:solidFill>
                <a:prstClr val="black"/>
              </a:solidFill>
              <a:latin typeface="Arial"/>
              <a:ea typeface="Calibri"/>
              <a:cs typeface="Times New Roman"/>
            </a:endParaRPr>
          </a:p>
          <a:p>
            <a:pPr marL="228946" defTabSz="915785">
              <a:tabLst>
                <a:tab pos="228946" algn="l"/>
                <a:tab pos="457892" algn="l"/>
              </a:tabLst>
              <a:defRPr/>
            </a:pPr>
            <a:r>
              <a:rPr lang="en-US" dirty="0">
                <a:solidFill>
                  <a:prstClr val="black"/>
                </a:solidFill>
                <a:latin typeface="Arial"/>
                <a:ea typeface="Calibri"/>
                <a:cs typeface="Times New Roman"/>
              </a:rPr>
              <a:t> </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Plan the logistics including the room, food, supplies, and audio/visual needs.</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Determine the badging and identification requirements.</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Identify if actors will be needed to add realism.</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Plan for exercise control including the number of controllers needed, how control will be communicated, how controllers will be trained, and what the controllers’ role is for safety and security. </a:t>
            </a:r>
          </a:p>
          <a:p>
            <a:pPr defTabSz="915785">
              <a:defRPr/>
            </a:pPr>
            <a:r>
              <a:rPr lang="en-US" dirty="0">
                <a:solidFill>
                  <a:prstClr val="black"/>
                </a:solidFill>
                <a:latin typeface="Arial"/>
                <a:ea typeface="Calibri"/>
                <a:cs typeface="Times New Roman"/>
              </a:rPr>
              <a:t>Develop a comprehensive plan to address how the exercise will be evaluated. </a:t>
            </a:r>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114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259686312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4047932"/>
          </a:xfrm>
        </p:spPr>
        <p:txBody>
          <a:bodyPr/>
          <a:lstStyle/>
          <a:p>
            <a:pPr defTabSz="915785">
              <a:defRPr/>
            </a:pPr>
            <a:r>
              <a:rPr lang="en-US" dirty="0">
                <a:solidFill>
                  <a:prstClr val="black"/>
                </a:solidFill>
                <a:latin typeface="Arial"/>
                <a:ea typeface="Calibri"/>
                <a:cs typeface="Times New Roman"/>
              </a:rPr>
              <a:t>After design and development, the exercise is conducted and evaluated.</a:t>
            </a:r>
          </a:p>
          <a:p>
            <a:pPr marL="228946" indent="-228946" defTabSz="915785">
              <a:tabLst>
                <a:tab pos="228946" algn="l"/>
                <a:tab pos="457892" algn="l"/>
              </a:tabLst>
              <a:defRPr/>
            </a:pPr>
            <a:r>
              <a:rPr lang="en-US" dirty="0">
                <a:solidFill>
                  <a:prstClr val="black"/>
                </a:solidFill>
                <a:latin typeface="Arial"/>
                <a:ea typeface="Calibri"/>
                <a:cs typeface="Times New Roman"/>
              </a:rPr>
              <a:t> </a:t>
            </a:r>
          </a:p>
          <a:p>
            <a:pPr marL="228946" indent="-228946" defTabSz="915785">
              <a:tabLst>
                <a:tab pos="228946" algn="l"/>
                <a:tab pos="457892" algn="l"/>
              </a:tabLst>
              <a:defRPr/>
            </a:pPr>
            <a:r>
              <a:rPr lang="en-US" b="1" dirty="0">
                <a:solidFill>
                  <a:prstClr val="black"/>
                </a:solidFill>
                <a:latin typeface="Arial"/>
                <a:ea typeface="Calibri"/>
                <a:cs typeface="Times New Roman"/>
              </a:rPr>
              <a:t>Exercise Conduct:</a:t>
            </a:r>
            <a:endParaRPr lang="en-US" dirty="0">
              <a:solidFill>
                <a:prstClr val="black"/>
              </a:solidFill>
              <a:latin typeface="Arial"/>
              <a:ea typeface="Calibri"/>
              <a:cs typeface="Times New Roman"/>
            </a:endParaRPr>
          </a:p>
          <a:p>
            <a:pPr marL="228946" indent="-228946" defTabSz="915785">
              <a:tabLst>
                <a:tab pos="228946" algn="l"/>
                <a:tab pos="457892" algn="l"/>
              </a:tabLst>
              <a:defRPr/>
            </a:pPr>
            <a:r>
              <a:rPr lang="en-US" b="1" dirty="0">
                <a:solidFill>
                  <a:prstClr val="black"/>
                </a:solidFill>
                <a:latin typeface="Arial"/>
                <a:ea typeface="Calibri"/>
                <a:cs typeface="Times New Roman"/>
              </a:rPr>
              <a:t> </a:t>
            </a:r>
            <a:endParaRPr lang="en-US" dirty="0">
              <a:solidFill>
                <a:prstClr val="black"/>
              </a:solidFill>
              <a:latin typeface="Arial"/>
              <a:ea typeface="Calibri"/>
              <a:cs typeface="Times New Roman"/>
            </a:endParaRPr>
          </a:p>
          <a:p>
            <a:pPr marL="343420" indent="-343420" defTabSz="915785">
              <a:buFont typeface="Symbol"/>
              <a:buChar char=""/>
              <a:tabLst>
                <a:tab pos="228946" algn="l"/>
                <a:tab pos="457892" algn="l"/>
              </a:tabLst>
              <a:defRPr/>
            </a:pPr>
            <a:r>
              <a:rPr lang="en-US" b="1" dirty="0">
                <a:solidFill>
                  <a:prstClr val="black"/>
                </a:solidFill>
                <a:latin typeface="Arial"/>
                <a:ea typeface="Calibri"/>
                <a:cs typeface="Times New Roman"/>
              </a:rPr>
              <a:t>Prepare</a:t>
            </a:r>
            <a:r>
              <a:rPr lang="en-US" b="1" dirty="0">
                <a:solidFill>
                  <a:prstClr val="black"/>
                </a:solidFill>
                <a:latin typeface="Arial"/>
                <a:ea typeface="Times New Roman"/>
                <a:cs typeface="Arial"/>
              </a:rPr>
              <a:t> for the </a:t>
            </a:r>
            <a:r>
              <a:rPr lang="en-US" b="1" dirty="0">
                <a:solidFill>
                  <a:prstClr val="black"/>
                </a:solidFill>
                <a:latin typeface="Arial"/>
                <a:ea typeface="Calibri"/>
                <a:cs typeface="Times New Roman"/>
              </a:rPr>
              <a:t>exercise:</a:t>
            </a:r>
            <a:endParaRPr lang="en-US" dirty="0">
              <a:solidFill>
                <a:prstClr val="black"/>
              </a:solidFill>
              <a:latin typeface="Arial"/>
              <a:ea typeface="Calibri"/>
              <a:cs typeface="Times New Roman"/>
            </a:endParaRP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Conduct a stakeholder meeting to confirm responsibilities of all entities.</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Brief all participants in roles and responsibilities.  Do this in advance to avoid any confusion or concern.</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Coordinate with security personnel and law enforcement—invite them to participate or observe.</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Check all communication systems relating to emergency notification and ensure consistent emergency management terminology will be used.</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Set up the exercise site.</a:t>
            </a:r>
          </a:p>
          <a:p>
            <a:pPr marL="457892" defTabSz="915785">
              <a:tabLst>
                <a:tab pos="228946" algn="l"/>
                <a:tab pos="457892" algn="l"/>
              </a:tabLst>
              <a:defRPr/>
            </a:pPr>
            <a:r>
              <a:rPr lang="en-US" dirty="0">
                <a:solidFill>
                  <a:prstClr val="black"/>
                </a:solidFill>
                <a:latin typeface="Arial"/>
                <a:ea typeface="Calibri"/>
                <a:cs typeface="Times New Roman"/>
              </a:rPr>
              <a:t> </a:t>
            </a:r>
          </a:p>
          <a:p>
            <a:pPr marL="343420" indent="-343420" defTabSz="915785">
              <a:buFont typeface="Symbol"/>
              <a:buChar char=""/>
              <a:tabLst>
                <a:tab pos="228946" algn="l"/>
                <a:tab pos="457892" algn="l"/>
              </a:tabLst>
              <a:defRPr/>
            </a:pPr>
            <a:r>
              <a:rPr lang="en-US" b="1" dirty="0">
                <a:solidFill>
                  <a:prstClr val="black"/>
                </a:solidFill>
                <a:latin typeface="Arial"/>
                <a:ea typeface="Calibri"/>
                <a:cs typeface="Times New Roman"/>
              </a:rPr>
              <a:t>Conduct the exercise:</a:t>
            </a:r>
            <a:endParaRPr lang="en-US" dirty="0">
              <a:solidFill>
                <a:prstClr val="black"/>
              </a:solidFill>
              <a:latin typeface="Arial"/>
              <a:ea typeface="Calibri"/>
              <a:cs typeface="Times New Roman"/>
            </a:endParaRP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Conduct the exercise first with staff.</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Then conduct the drill with staff, students, parents/guardians, and community partners and under different circumstances and non-ideal situations. </a:t>
            </a:r>
          </a:p>
          <a:p>
            <a:pPr defTabSz="915785">
              <a:defRPr/>
            </a:pPr>
            <a:r>
              <a:rPr lang="en-US" dirty="0">
                <a:solidFill>
                  <a:prstClr val="black"/>
                </a:solidFill>
                <a:latin typeface="Arial"/>
                <a:ea typeface="Calibri"/>
                <a:cs typeface="Times New Roman"/>
              </a:rPr>
              <a:t> </a:t>
            </a:r>
          </a:p>
          <a:p>
            <a:pPr marL="343420" indent="-343420" defTabSz="915785">
              <a:buFont typeface="Symbol"/>
              <a:buChar char=""/>
              <a:tabLst>
                <a:tab pos="228946" algn="l"/>
                <a:tab pos="457892" algn="l"/>
              </a:tabLst>
              <a:defRPr/>
            </a:pPr>
            <a:r>
              <a:rPr lang="en-US" b="1" dirty="0">
                <a:solidFill>
                  <a:prstClr val="black"/>
                </a:solidFill>
                <a:latin typeface="Arial"/>
                <a:ea typeface="Calibri"/>
                <a:cs typeface="Times New Roman"/>
              </a:rPr>
              <a:t>Wrap up the exercise: </a:t>
            </a:r>
            <a:endParaRPr lang="en-US" dirty="0">
              <a:solidFill>
                <a:prstClr val="black"/>
              </a:solidFill>
              <a:latin typeface="Arial"/>
              <a:ea typeface="Calibri"/>
              <a:cs typeface="Times New Roman"/>
            </a:endParaRP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Immediately following the exercise, conduct a debriefing with the planning team to ascertain their level of satisfaction and any concerns or issues. </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Immediately following the exercise, conduct a hot wash with exercise participants to discuss exercise strengths and areas for improvement. </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Conduct a controller/evaluator debriefing to provide the controllers and evaluators the opportunity to discuss observations, strengths, and areas for improvement. </a:t>
            </a:r>
          </a:p>
          <a:p>
            <a:pPr defTabSz="915785">
              <a:tabLst>
                <a:tab pos="228946" algn="l"/>
                <a:tab pos="457892" algn="l"/>
              </a:tabLst>
              <a:defRPr/>
            </a:pPr>
            <a:r>
              <a:rPr lang="en-US" b="1" dirty="0">
                <a:solidFill>
                  <a:prstClr val="black"/>
                </a:solidFill>
                <a:latin typeface="Arial"/>
                <a:ea typeface="Calibri"/>
                <a:cs typeface="Times New Roman"/>
              </a:rPr>
              <a:t>Exercise Evaluation:</a:t>
            </a:r>
            <a:endParaRPr lang="en-US" dirty="0">
              <a:solidFill>
                <a:prstClr val="black"/>
              </a:solidFill>
              <a:latin typeface="Arial"/>
              <a:ea typeface="Calibri"/>
              <a:cs typeface="Times New Roman"/>
            </a:endParaRPr>
          </a:p>
          <a:p>
            <a:pPr defTabSz="915785">
              <a:tabLst>
                <a:tab pos="228946" algn="l"/>
                <a:tab pos="457892" algn="l"/>
              </a:tabLst>
              <a:defRPr/>
            </a:pPr>
            <a:r>
              <a:rPr lang="en-US" b="1" dirty="0">
                <a:solidFill>
                  <a:prstClr val="black"/>
                </a:solidFill>
                <a:latin typeface="Arial"/>
                <a:ea typeface="Calibri"/>
                <a:cs typeface="Times New Roman"/>
              </a:rPr>
              <a:t> </a:t>
            </a:r>
            <a:endParaRPr lang="en-US" dirty="0">
              <a:solidFill>
                <a:prstClr val="black"/>
              </a:solidFill>
              <a:latin typeface="Arial"/>
              <a:ea typeface="Calibri"/>
              <a:cs typeface="Times New Roman"/>
            </a:endParaRPr>
          </a:p>
          <a:p>
            <a:pPr marL="343420" indent="-343420" defTabSz="915785">
              <a:buFont typeface="Symbol"/>
              <a:buChar char=""/>
              <a:tabLst>
                <a:tab pos="228946" algn="l"/>
                <a:tab pos="457892" algn="l"/>
              </a:tabLst>
              <a:defRPr/>
            </a:pPr>
            <a:r>
              <a:rPr lang="en-US" b="1" dirty="0">
                <a:solidFill>
                  <a:prstClr val="black"/>
                </a:solidFill>
                <a:latin typeface="Arial"/>
                <a:ea typeface="Calibri"/>
                <a:cs typeface="Times New Roman"/>
              </a:rPr>
              <a:t>Plan for the exercise evaluation:</a:t>
            </a:r>
            <a:endParaRPr lang="en-US" dirty="0">
              <a:solidFill>
                <a:prstClr val="black"/>
              </a:solidFill>
              <a:latin typeface="Arial"/>
              <a:ea typeface="Calibri"/>
              <a:cs typeface="Times New Roman"/>
            </a:endParaRP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Develop an exercise evaluation guide.</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Identify and train evaluators. </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Brief evaluators. </a:t>
            </a:r>
          </a:p>
          <a:p>
            <a:pPr marL="228946" defTabSz="915785">
              <a:tabLst>
                <a:tab pos="228946" algn="l"/>
                <a:tab pos="457892" algn="l"/>
              </a:tabLst>
              <a:defRPr/>
            </a:pPr>
            <a:r>
              <a:rPr lang="en-US" dirty="0">
                <a:solidFill>
                  <a:prstClr val="black"/>
                </a:solidFill>
                <a:latin typeface="Arial"/>
                <a:ea typeface="Calibri"/>
                <a:cs typeface="Times New Roman"/>
              </a:rPr>
              <a:t> </a:t>
            </a:r>
          </a:p>
          <a:p>
            <a:pPr marL="343420" indent="-343420" defTabSz="915785">
              <a:buFont typeface="Symbol"/>
              <a:buChar char=""/>
              <a:tabLst>
                <a:tab pos="228946" algn="l"/>
                <a:tab pos="457892" algn="l"/>
              </a:tabLst>
              <a:defRPr/>
            </a:pPr>
            <a:r>
              <a:rPr lang="en-US" b="1" dirty="0">
                <a:solidFill>
                  <a:prstClr val="black"/>
                </a:solidFill>
                <a:latin typeface="Arial"/>
                <a:ea typeface="Calibri"/>
                <a:cs typeface="Times New Roman"/>
              </a:rPr>
              <a:t>Observe the exercise:</a:t>
            </a:r>
            <a:endParaRPr lang="en-US" dirty="0">
              <a:solidFill>
                <a:prstClr val="black"/>
              </a:solidFill>
              <a:latin typeface="Arial"/>
              <a:ea typeface="Calibri"/>
              <a:cs typeface="Times New Roman"/>
            </a:endParaRP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Evaluators observe many topics including plans, policies, roles, responsibilities, decisions made, and requests for resources. </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Evaluators take notes. </a:t>
            </a:r>
          </a:p>
          <a:p>
            <a:pPr marL="228946" defTabSz="915785">
              <a:tabLst>
                <a:tab pos="228946" algn="l"/>
                <a:tab pos="457892" algn="l"/>
              </a:tabLst>
              <a:defRPr/>
            </a:pPr>
            <a:r>
              <a:rPr lang="en-US" dirty="0">
                <a:solidFill>
                  <a:prstClr val="black"/>
                </a:solidFill>
                <a:latin typeface="Arial"/>
                <a:ea typeface="Calibri"/>
                <a:cs typeface="Times New Roman"/>
              </a:rPr>
              <a:t> </a:t>
            </a:r>
          </a:p>
          <a:p>
            <a:pPr marL="343420" indent="-343420" defTabSz="915785">
              <a:buFont typeface="Symbol"/>
              <a:buChar char=""/>
              <a:tabLst>
                <a:tab pos="228946" algn="l"/>
                <a:tab pos="457892" algn="l"/>
              </a:tabLst>
              <a:defRPr/>
            </a:pPr>
            <a:r>
              <a:rPr lang="en-US" b="1" dirty="0">
                <a:solidFill>
                  <a:prstClr val="black"/>
                </a:solidFill>
                <a:latin typeface="Arial"/>
                <a:ea typeface="Calibri"/>
                <a:cs typeface="Times New Roman"/>
              </a:rPr>
              <a:t>Document the exercise results.</a:t>
            </a:r>
            <a:r>
              <a:rPr lang="en-US" dirty="0">
                <a:solidFill>
                  <a:prstClr val="black"/>
                </a:solidFill>
                <a:latin typeface="Arial"/>
                <a:ea typeface="Calibri"/>
                <a:cs typeface="Times New Roman"/>
              </a:rPr>
              <a:t>  Analyze the exercise observations and develop an after-action report draft that summarizes key information related to the evaluation.  Questions to consider for the after-action report include: </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What worked well?</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Were objectives met?</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Were critical tasks executed satisfactorily?</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Do current plans, policies, and procedures support critical tasks and objectives?</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What needs to be improved?</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What should be our next steps?</a:t>
            </a:r>
          </a:p>
          <a:p>
            <a:pPr marL="744076" lvl="1" indent="-286182" defTabSz="915785">
              <a:buFont typeface="Courier New"/>
              <a:buChar char="o"/>
              <a:tabLst>
                <a:tab pos="228946" algn="l"/>
                <a:tab pos="457892" algn="l"/>
              </a:tabLst>
              <a:defRPr/>
            </a:pPr>
            <a:r>
              <a:rPr lang="en-US" dirty="0">
                <a:solidFill>
                  <a:prstClr val="black"/>
                </a:solidFill>
                <a:latin typeface="Arial"/>
                <a:ea typeface="Calibri"/>
                <a:cs typeface="Times New Roman"/>
              </a:rPr>
              <a:t>How will we track completion of the improvement steps?</a:t>
            </a:r>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115</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398714336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91A30145-A796-4EE4-8F66-053CB9CBAF24}" type="slidenum">
              <a:rPr lang="en-US">
                <a:solidFill>
                  <a:prstClr val="black"/>
                </a:solidFill>
              </a:rPr>
              <a:pPr>
                <a:defRPr/>
              </a:pPr>
              <a:t>116</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702310" y="4421823"/>
            <a:ext cx="5618480" cy="45820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For a tabletop exercise to succeed, it needs to be managed and evaluated properly.  It is important to identify and prepare the participants because they are key to the exercise’s success.   </a:t>
            </a:r>
          </a:p>
          <a:p>
            <a:pPr marL="228946"/>
            <a:r>
              <a:rPr lang="en-US" dirty="0">
                <a:latin typeface="Arial"/>
                <a:ea typeface="Calibri"/>
                <a:cs typeface="Times New Roman"/>
              </a:rPr>
              <a:t> </a:t>
            </a:r>
          </a:p>
          <a:p>
            <a:pPr marL="343420" indent="-343420">
              <a:buFont typeface="Symbol"/>
              <a:buChar char=""/>
            </a:pPr>
            <a:r>
              <a:rPr lang="en-US" b="1" dirty="0">
                <a:latin typeface="Arial"/>
                <a:ea typeface="Calibri"/>
                <a:cs typeface="Times New Roman"/>
              </a:rPr>
              <a:t>Exercise facilitators</a:t>
            </a:r>
            <a:r>
              <a:rPr lang="en-US" dirty="0">
                <a:latin typeface="Arial"/>
                <a:ea typeface="Calibri"/>
                <a:cs typeface="Times New Roman"/>
              </a:rPr>
              <a:t> supervise the overall conduct of the exercise, making certain that the tabletop exercise proceeds as planned and that objectives are reached.  The main duties of the exercise facilitator are to:</a:t>
            </a:r>
            <a:br>
              <a:rPr lang="en-US" dirty="0">
                <a:latin typeface="Arial"/>
                <a:ea typeface="Calibri"/>
                <a:cs typeface="Times New Roman"/>
              </a:rPr>
            </a:br>
            <a:endParaRPr lang="en-US" dirty="0">
              <a:latin typeface="Arial"/>
              <a:ea typeface="Calibri"/>
              <a:cs typeface="Times New Roman"/>
            </a:endParaRPr>
          </a:p>
          <a:p>
            <a:pPr marL="744076" lvl="1" indent="-286182">
              <a:spcAft>
                <a:spcPts val="601"/>
              </a:spcAft>
              <a:buFont typeface="Courier New"/>
              <a:buChar char="o"/>
            </a:pPr>
            <a:r>
              <a:rPr lang="en-US" dirty="0">
                <a:latin typeface="Arial"/>
                <a:ea typeface="Calibri"/>
                <a:cs typeface="Times New Roman"/>
              </a:rPr>
              <a:t>Set up the exercise by introducing the narrative.</a:t>
            </a:r>
          </a:p>
          <a:p>
            <a:pPr marL="744076" lvl="1" indent="-286182">
              <a:spcAft>
                <a:spcPts val="601"/>
              </a:spcAft>
              <a:buFont typeface="Courier New"/>
              <a:buChar char="o"/>
            </a:pPr>
            <a:r>
              <a:rPr lang="en-US" dirty="0">
                <a:latin typeface="Arial"/>
                <a:ea typeface="Calibri"/>
                <a:cs typeface="Times New Roman"/>
              </a:rPr>
              <a:t>Facilitate problem solving among the players including controlling the pace and distributing messages.</a:t>
            </a:r>
          </a:p>
          <a:p>
            <a:pPr marL="744076" lvl="1" indent="-286182">
              <a:buFont typeface="Courier New"/>
              <a:buChar char="o"/>
            </a:pPr>
            <a:r>
              <a:rPr lang="en-US" dirty="0">
                <a:latin typeface="Arial"/>
                <a:ea typeface="Calibri"/>
                <a:cs typeface="Times New Roman"/>
              </a:rPr>
              <a:t>Assist with discussion, ensuring all issues and objectives are explored as thoroughly as possible within time constraints. </a:t>
            </a:r>
          </a:p>
          <a:p>
            <a:r>
              <a:rPr lang="en-US" dirty="0">
                <a:latin typeface="Arial"/>
                <a:ea typeface="Calibri"/>
                <a:cs typeface="Times New Roman"/>
              </a:rPr>
              <a:t> </a:t>
            </a:r>
          </a:p>
          <a:p>
            <a:pPr marL="343420" indent="-343420">
              <a:buFont typeface="Symbol"/>
              <a:buChar char=""/>
            </a:pPr>
            <a:r>
              <a:rPr lang="en-US" b="1" dirty="0">
                <a:latin typeface="Arial"/>
                <a:ea typeface="Calibri"/>
                <a:cs typeface="Times New Roman"/>
              </a:rPr>
              <a:t>Exercise players</a:t>
            </a:r>
            <a:r>
              <a:rPr lang="en-US" dirty="0">
                <a:latin typeface="Arial"/>
                <a:ea typeface="Calibri"/>
                <a:cs typeface="Times New Roman"/>
              </a:rPr>
              <a:t> review the roles to be played and determine who will perform the roles.  Players perform the role as they would in the actual emergency by following the procedures in their emergency plan. </a:t>
            </a:r>
          </a:p>
          <a:p>
            <a:r>
              <a:rPr lang="en-US" dirty="0">
                <a:latin typeface="Arial"/>
                <a:ea typeface="Calibri"/>
                <a:cs typeface="Times New Roman"/>
              </a:rPr>
              <a:t> </a:t>
            </a:r>
          </a:p>
          <a:p>
            <a:pPr>
              <a:spcBef>
                <a:spcPts val="601"/>
              </a:spcBef>
              <a:spcAft>
                <a:spcPts val="601"/>
              </a:spcAft>
            </a:pPr>
            <a:r>
              <a:rPr lang="en-US" b="1" dirty="0">
                <a:latin typeface="Arial"/>
                <a:ea typeface="Calibri"/>
                <a:cs typeface="Times New Roman"/>
              </a:rPr>
              <a:t>Key point:  </a:t>
            </a:r>
            <a:r>
              <a:rPr lang="en-US" dirty="0">
                <a:latin typeface="Arial"/>
                <a:ea typeface="Calibri"/>
                <a:cs typeface="Times New Roman"/>
              </a:rPr>
              <a:t>In determining the players to be included in a tabletop exercise, schools should consider the type of scenario and the overall objectives of the exercise.  For example, some schools have conducted exercises focused on post-incident recovery in which all of the players were either school nurses, counselors, psychologists, or social workers.</a:t>
            </a:r>
          </a:p>
          <a:p>
            <a:pPr marL="228946"/>
            <a:r>
              <a:rPr lang="en-US" dirty="0">
                <a:latin typeface="Arial"/>
                <a:ea typeface="Calibri"/>
              </a:rPr>
              <a:t> </a:t>
            </a:r>
          </a:p>
          <a:p>
            <a:pPr marL="343420" indent="-343420">
              <a:buFont typeface="Symbol"/>
              <a:buChar char=""/>
            </a:pPr>
            <a:r>
              <a:rPr lang="en-US" b="1" dirty="0">
                <a:latin typeface="Arial"/>
                <a:ea typeface="Calibri"/>
              </a:rPr>
              <a:t>Evaluators</a:t>
            </a:r>
            <a:r>
              <a:rPr lang="en-US" dirty="0">
                <a:latin typeface="Arial"/>
                <a:ea typeface="Calibri"/>
              </a:rPr>
              <a:t> observe the actions and decisions of the players in order to later report what went well and what needs improvement.  To do this, evaluators need to be familiar with the objectives, exercise scenario, and organization(s) participating in the exercise.  The main duties of the evaluators are to: </a:t>
            </a:r>
            <a:br>
              <a:rPr lang="en-US" dirty="0">
                <a:latin typeface="Arial"/>
                <a:ea typeface="Calibri"/>
              </a:rPr>
            </a:br>
            <a:endParaRPr lang="en-US" dirty="0">
              <a:latin typeface="Arial"/>
              <a:ea typeface="Calibri"/>
            </a:endParaRPr>
          </a:p>
          <a:p>
            <a:pPr marL="744076" lvl="1" indent="-286182">
              <a:spcAft>
                <a:spcPts val="601"/>
              </a:spcAft>
              <a:buFont typeface="Courier New"/>
              <a:buChar char="o"/>
            </a:pPr>
            <a:r>
              <a:rPr lang="en-US" dirty="0">
                <a:latin typeface="Arial"/>
                <a:ea typeface="Calibri"/>
                <a:cs typeface="Times New Roman"/>
              </a:rPr>
              <a:t>Review the exercise objectives and observe the actions and decisions of the players as they relate to the objectives. </a:t>
            </a:r>
          </a:p>
          <a:p>
            <a:pPr marL="744076" lvl="1" indent="-286182">
              <a:spcAft>
                <a:spcPts val="601"/>
              </a:spcAft>
              <a:buFont typeface="Courier New"/>
              <a:buChar char="o"/>
            </a:pPr>
            <a:r>
              <a:rPr lang="en-US" dirty="0">
                <a:latin typeface="Arial"/>
                <a:ea typeface="Calibri"/>
                <a:cs typeface="Times New Roman"/>
              </a:rPr>
              <a:t>Review the evaluation criteria and refine the evaluation checklists to document the observations during the exercise. </a:t>
            </a:r>
          </a:p>
          <a:p>
            <a:pPr marL="744076" lvl="1" indent="-286182">
              <a:buFont typeface="Courier New"/>
              <a:buChar char="o"/>
            </a:pPr>
            <a:r>
              <a:rPr lang="en-US" dirty="0">
                <a:latin typeface="Arial"/>
                <a:ea typeface="Calibri"/>
                <a:cs typeface="Times New Roman"/>
              </a:rPr>
              <a:t>Document observations, capture unresolved issues, and analyze exercise results.</a:t>
            </a:r>
          </a:p>
          <a:p>
            <a:r>
              <a:rPr lang="en-US" b="1" kern="0" cap="all" dirty="0">
                <a:latin typeface="Arial"/>
                <a:ea typeface="Times New Roman"/>
                <a:cs typeface="Times New Roman"/>
              </a:rPr>
              <a:t> </a:t>
            </a:r>
          </a:p>
          <a:p>
            <a:r>
              <a:rPr lang="en-US" b="1" dirty="0">
                <a:latin typeface="Arial"/>
                <a:ea typeface="Calibri"/>
                <a:cs typeface="Times New Roman"/>
              </a:rPr>
              <a:t> </a:t>
            </a:r>
            <a:endParaRPr lang="en-US" dirty="0">
              <a:latin typeface="Arial"/>
              <a:ea typeface="Calibri"/>
              <a:cs typeface="Times New Roman"/>
            </a:endParaRPr>
          </a:p>
          <a:p>
            <a:r>
              <a:rPr lang="en-US" b="1" dirty="0">
                <a:latin typeface="Arial"/>
                <a:ea typeface="Calibri"/>
                <a:cs typeface="Times New Roman"/>
              </a:rPr>
              <a:t>Key point:  </a:t>
            </a:r>
            <a:r>
              <a:rPr lang="en-US" dirty="0">
                <a:latin typeface="Arial"/>
                <a:ea typeface="Calibri"/>
                <a:cs typeface="Times New Roman"/>
              </a:rPr>
              <a:t>In selecting people to serve as evaluators for a tabletop exercise, schools should consider including local collaborative partners (e.g., first responders, health department, various subject matter experts).  These partners can contribute an important perspective to the process.  They can also employ the hot wash as a “teachable moment” to train the participants on best practices.  </a:t>
            </a:r>
          </a:p>
          <a:p>
            <a:r>
              <a:rPr lang="en-US" dirty="0">
                <a:latin typeface="Arial"/>
                <a:ea typeface="Calibri"/>
                <a:cs typeface="Times New Roman"/>
              </a:rPr>
              <a:t> </a:t>
            </a:r>
          </a:p>
          <a:p>
            <a:r>
              <a:rPr lang="en-US" dirty="0">
                <a:latin typeface="Arial"/>
                <a:ea typeface="Calibri"/>
                <a:cs typeface="Times New Roman"/>
              </a:rPr>
              <a:t>Exercises provide an excellent opportunity to engage in collaborative planning, training, and drilling in one setting. </a:t>
            </a:r>
          </a:p>
          <a:p>
            <a:r>
              <a:rPr lang="en-US" dirty="0">
                <a:latin typeface="Arial"/>
                <a:ea typeface="Calibri"/>
                <a:cs typeface="Times New Roman"/>
              </a:rPr>
              <a:t> </a:t>
            </a:r>
          </a:p>
          <a:p>
            <a:r>
              <a:rPr lang="en-US" dirty="0">
                <a:latin typeface="Arial"/>
                <a:ea typeface="Calibri"/>
                <a:cs typeface="Times New Roman"/>
              </a:rPr>
              <a:t> </a:t>
            </a:r>
          </a:p>
          <a:p>
            <a:pPr marL="343420" indent="-343420">
              <a:buClr>
                <a:srgbClr val="000000"/>
              </a:buClr>
              <a:buFont typeface="Symbol"/>
              <a:buChar char=""/>
            </a:pPr>
            <a:r>
              <a:rPr lang="en-US" b="1" dirty="0">
                <a:solidFill>
                  <a:srgbClr val="000000"/>
                </a:solidFill>
                <a:latin typeface="Arial"/>
                <a:ea typeface="Times New Roman"/>
                <a:cs typeface="Times New Roman"/>
              </a:rPr>
              <a:t>Observers </a:t>
            </a:r>
            <a:r>
              <a:rPr lang="en-US" dirty="0">
                <a:solidFill>
                  <a:srgbClr val="000000"/>
                </a:solidFill>
                <a:latin typeface="Arial"/>
                <a:ea typeface="Times New Roman"/>
                <a:cs typeface="Times New Roman"/>
              </a:rPr>
              <a:t>do not directly participate in the exercise; rather, they observe selected segments of the exercise as it unfolds, while remaining separated from player activities.  In a tabletop exercise, observers may support the development of player responses to the situation by asking relevant questions, delivering messages, or citing references; however, they generally do not participate in moderated discussion. </a:t>
            </a:r>
            <a:br>
              <a:rPr lang="en-US" dirty="0">
                <a:solidFill>
                  <a:srgbClr val="000000"/>
                </a:solidFill>
                <a:latin typeface="Arial"/>
                <a:ea typeface="Times New Roman"/>
                <a:cs typeface="Times New Roman"/>
              </a:rPr>
            </a:br>
            <a:r>
              <a:rPr lang="en-US" dirty="0">
                <a:solidFill>
                  <a:srgbClr val="000000"/>
                </a:solidFill>
                <a:latin typeface="Arial"/>
                <a:ea typeface="Times New Roman"/>
                <a:cs typeface="Times New Roman"/>
              </a:rPr>
              <a:t/>
            </a:r>
            <a:br>
              <a:rPr lang="en-US" dirty="0">
                <a:solidFill>
                  <a:srgbClr val="000000"/>
                </a:solidFill>
                <a:latin typeface="Arial"/>
                <a:ea typeface="Times New Roman"/>
                <a:cs typeface="Times New Roman"/>
              </a:rPr>
            </a:br>
            <a:r>
              <a:rPr lang="en-US" dirty="0">
                <a:solidFill>
                  <a:srgbClr val="000000"/>
                </a:solidFill>
                <a:latin typeface="Arial"/>
                <a:ea typeface="Times New Roman"/>
                <a:cs typeface="Times New Roman"/>
              </a:rPr>
              <a:t>In this activity, the same individuals will serve as both observers and evaluators.</a:t>
            </a:r>
          </a:p>
          <a:p>
            <a:pPr marL="228946"/>
            <a:r>
              <a:rPr lang="en-US" b="1" dirty="0">
                <a:solidFill>
                  <a:srgbClr val="000000"/>
                </a:solidFill>
                <a:latin typeface="Arial"/>
                <a:ea typeface="Times New Roman"/>
                <a:cs typeface="Times New Roman"/>
              </a:rPr>
              <a:t> </a:t>
            </a:r>
            <a:endParaRPr lang="en-US" dirty="0">
              <a:solidFill>
                <a:srgbClr val="000000"/>
              </a:solidFill>
              <a:latin typeface="Arial"/>
              <a:ea typeface="Times New Roman"/>
              <a:cs typeface="Times New Roman"/>
            </a:endParaRPr>
          </a:p>
          <a:p>
            <a:r>
              <a:rPr lang="en-US" b="1" dirty="0">
                <a:latin typeface="Arial"/>
                <a:ea typeface="Calibri"/>
                <a:cs typeface="Times New Roman"/>
              </a:rPr>
              <a:t> </a:t>
            </a:r>
            <a:endParaRPr lang="en-US" dirty="0">
              <a:latin typeface="Arial"/>
              <a:ea typeface="Calibri"/>
              <a:cs typeface="Times New Roman"/>
            </a:endParaRPr>
          </a:p>
          <a:p>
            <a:r>
              <a:rPr lang="en-US" b="1" dirty="0">
                <a:latin typeface="Arial"/>
                <a:ea typeface="Calibri"/>
                <a:cs typeface="Times New Roman"/>
              </a:rPr>
              <a:t>Key point:  </a:t>
            </a:r>
            <a:r>
              <a:rPr lang="en-US" dirty="0">
                <a:latin typeface="Arial"/>
                <a:ea typeface="Calibri"/>
                <a:cs typeface="Times New Roman"/>
              </a:rPr>
              <a:t>When schools conduct exercises, it is beneficial to include observers from other campuses or districts.  This is a good way to deliver economy-of-scale across a jurisdiction. </a:t>
            </a:r>
          </a:p>
          <a:p>
            <a:r>
              <a:rPr lang="en-US" dirty="0">
                <a:latin typeface="Arial"/>
                <a:ea typeface="Calibri"/>
                <a:cs typeface="Times New Roman"/>
              </a:rPr>
              <a:t> </a:t>
            </a:r>
          </a:p>
          <a:p>
            <a:endParaRPr lang="en-US" altLang="en-US" dirty="0" smtClean="0"/>
          </a:p>
        </p:txBody>
      </p:sp>
      <p:sp>
        <p:nvSpPr>
          <p:cNvPr id="4" name="Slide Number Placeholder 3"/>
          <p:cNvSpPr>
            <a:spLocks noGrp="1"/>
          </p:cNvSpPr>
          <p:nvPr>
            <p:ph type="sldNum" sz="quarter" idx="5"/>
          </p:nvPr>
        </p:nvSpPr>
        <p:spPr/>
        <p:txBody>
          <a:bodyPr/>
          <a:lstStyle/>
          <a:p>
            <a:pPr>
              <a:defRPr/>
            </a:pPr>
            <a:fld id="{E7A69A16-6CB7-46FE-916B-79C7045EA213}" type="slidenum">
              <a:rPr lang="en-US">
                <a:solidFill>
                  <a:prstClr val="black"/>
                </a:solidFill>
              </a:rPr>
              <a:pPr>
                <a:defRPr/>
              </a:pPr>
              <a:t>117</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Tabletop exercises are managed by an exercise facilitator who has several key responsibilities to ensure that the exercise proceeds as planned, which include: </a:t>
            </a:r>
          </a:p>
          <a:p>
            <a:r>
              <a:rPr lang="en-US" dirty="0">
                <a:latin typeface="Arial"/>
                <a:ea typeface="Calibri"/>
                <a:cs typeface="Times New Roman"/>
              </a:rPr>
              <a:t> </a:t>
            </a:r>
          </a:p>
          <a:p>
            <a:pPr marL="343420" indent="-343420">
              <a:spcAft>
                <a:spcPts val="601"/>
              </a:spcAft>
              <a:buFont typeface="Symbol"/>
              <a:buChar char=""/>
              <a:tabLst>
                <a:tab pos="228946" algn="l"/>
              </a:tabLst>
            </a:pPr>
            <a:r>
              <a:rPr lang="en-US" dirty="0">
                <a:latin typeface="Arial"/>
                <a:ea typeface="Calibri"/>
                <a:cs typeface="Times New Roman"/>
              </a:rPr>
              <a:t>Welcoming the participants and putting them at ease.</a:t>
            </a:r>
          </a:p>
          <a:p>
            <a:pPr marL="343420" indent="-343420">
              <a:spcAft>
                <a:spcPts val="601"/>
              </a:spcAft>
              <a:buFont typeface="Symbol"/>
              <a:buChar char=""/>
              <a:tabLst>
                <a:tab pos="228946" algn="l"/>
              </a:tabLst>
            </a:pPr>
            <a:r>
              <a:rPr lang="en-US" dirty="0">
                <a:latin typeface="Arial"/>
                <a:ea typeface="Calibri"/>
                <a:cs typeface="Times New Roman"/>
              </a:rPr>
              <a:t>Introducing himself or herself and the evaluators and observers.</a:t>
            </a:r>
          </a:p>
          <a:p>
            <a:pPr marL="343420" indent="-343420">
              <a:spcAft>
                <a:spcPts val="601"/>
              </a:spcAft>
              <a:buFont typeface="Symbol"/>
              <a:buChar char=""/>
              <a:tabLst>
                <a:tab pos="228946" algn="l"/>
              </a:tabLst>
            </a:pPr>
            <a:r>
              <a:rPr lang="en-US" dirty="0">
                <a:latin typeface="Arial"/>
                <a:ea typeface="Calibri"/>
                <a:cs typeface="Times New Roman"/>
              </a:rPr>
              <a:t>Presenting the purpose of the exercise.</a:t>
            </a:r>
          </a:p>
          <a:p>
            <a:pPr marL="343420" indent="-343420">
              <a:spcAft>
                <a:spcPts val="601"/>
              </a:spcAft>
              <a:buFont typeface="Symbol"/>
              <a:buChar char=""/>
              <a:tabLst>
                <a:tab pos="228946" algn="l"/>
              </a:tabLst>
            </a:pPr>
            <a:r>
              <a:rPr lang="en-US" dirty="0">
                <a:latin typeface="Arial"/>
                <a:ea typeface="Calibri"/>
                <a:cs typeface="Times New Roman"/>
              </a:rPr>
              <a:t>Explaining to the players how the exercise will be conducted, including the roles of the exercise facilitator and evaluators.</a:t>
            </a:r>
          </a:p>
          <a:p>
            <a:pPr marL="343420" indent="-343420">
              <a:spcAft>
                <a:spcPts val="601"/>
              </a:spcAft>
              <a:buFont typeface="Symbol"/>
              <a:buChar char=""/>
              <a:tabLst>
                <a:tab pos="228946" algn="l"/>
              </a:tabLst>
            </a:pPr>
            <a:r>
              <a:rPr lang="en-US" dirty="0">
                <a:latin typeface="Arial"/>
                <a:ea typeface="Calibri"/>
                <a:cs typeface="Times New Roman"/>
              </a:rPr>
              <a:t>Introducing the narrative and the significant events.</a:t>
            </a:r>
          </a:p>
          <a:p>
            <a:pPr marL="343420" indent="-343420">
              <a:spcAft>
                <a:spcPts val="601"/>
              </a:spcAft>
              <a:buFont typeface="Symbol"/>
              <a:buChar char=""/>
              <a:tabLst>
                <a:tab pos="228946" algn="l"/>
              </a:tabLst>
            </a:pPr>
            <a:r>
              <a:rPr lang="en-US" dirty="0">
                <a:latin typeface="Arial"/>
                <a:ea typeface="Calibri"/>
                <a:cs typeface="Times New Roman"/>
              </a:rPr>
              <a:t>Ensuring all players are involved. </a:t>
            </a:r>
          </a:p>
          <a:p>
            <a:pPr marL="343420" indent="-343420">
              <a:spcAft>
                <a:spcPts val="601"/>
              </a:spcAft>
              <a:buFont typeface="Symbol"/>
              <a:buChar char=""/>
              <a:tabLst>
                <a:tab pos="228946" algn="l"/>
              </a:tabLst>
            </a:pPr>
            <a:r>
              <a:rPr lang="en-US" dirty="0">
                <a:latin typeface="Arial"/>
                <a:ea typeface="Calibri"/>
                <a:cs typeface="Times New Roman"/>
              </a:rPr>
              <a:t>Encouraging and facilitating problem solving. </a:t>
            </a:r>
          </a:p>
          <a:p>
            <a:pPr marL="343420" indent="-343420">
              <a:spcAft>
                <a:spcPts val="601"/>
              </a:spcAft>
              <a:buFont typeface="Symbol"/>
              <a:buChar char=""/>
              <a:tabLst>
                <a:tab pos="228946" algn="l"/>
              </a:tabLst>
            </a:pPr>
            <a:r>
              <a:rPr lang="en-US" dirty="0">
                <a:latin typeface="Arial"/>
                <a:ea typeface="Calibri"/>
                <a:cs typeface="Times New Roman"/>
              </a:rPr>
              <a:t>Controlling the pace and flow of the exercise. </a:t>
            </a:r>
          </a:p>
          <a:p>
            <a:pPr marL="343420" indent="-343420">
              <a:spcAft>
                <a:spcPts val="601"/>
              </a:spcAft>
              <a:buFont typeface="Symbol"/>
              <a:buChar char=""/>
              <a:tabLst>
                <a:tab pos="228946" algn="l"/>
              </a:tabLst>
            </a:pPr>
            <a:r>
              <a:rPr lang="en-US" dirty="0">
                <a:latin typeface="Arial"/>
                <a:ea typeface="Calibri"/>
                <a:cs typeface="Times New Roman"/>
              </a:rPr>
              <a:t>Evaluating exercise progress. </a:t>
            </a:r>
            <a:endParaRPr lang="en-US" altLang="en-US" dirty="0" smtClean="0"/>
          </a:p>
        </p:txBody>
      </p:sp>
      <p:sp>
        <p:nvSpPr>
          <p:cNvPr id="4" name="Slide Number Placeholder 3"/>
          <p:cNvSpPr>
            <a:spLocks noGrp="1"/>
          </p:cNvSpPr>
          <p:nvPr>
            <p:ph type="sldNum" sz="quarter" idx="5"/>
          </p:nvPr>
        </p:nvSpPr>
        <p:spPr/>
        <p:txBody>
          <a:bodyPr/>
          <a:lstStyle/>
          <a:p>
            <a:pPr>
              <a:defRPr/>
            </a:pPr>
            <a:fld id="{4264BEE7-ABA9-4E87-910D-3A4670E5FCAC}" type="slidenum">
              <a:rPr lang="en-US">
                <a:solidFill>
                  <a:prstClr val="black"/>
                </a:solidFill>
              </a:rPr>
              <a:pPr>
                <a:defRPr/>
              </a:pPr>
              <a:t>118</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xfrm>
            <a:off x="702310" y="4421823"/>
            <a:ext cx="5618480" cy="40479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b="1" dirty="0">
                <a:latin typeface="Arial"/>
                <a:ea typeface="Calibri"/>
                <a:cs typeface="Times New Roman"/>
              </a:rPr>
              <a:t>Purpose:</a:t>
            </a:r>
            <a:r>
              <a:rPr lang="en-US" sz="1100" dirty="0">
                <a:latin typeface="Arial"/>
                <a:ea typeface="Calibri"/>
                <a:cs typeface="Times New Roman"/>
              </a:rPr>
              <a:t>  This activity will provide an opportunity to exercise the school EOP by participating in a tabletop exercise.  The school will need to use its EOP to make decisions about how to respond to each of the events.   </a:t>
            </a:r>
          </a:p>
          <a:p>
            <a:r>
              <a:rPr lang="en-US" sz="1100" dirty="0">
                <a:latin typeface="Arial"/>
                <a:ea typeface="Calibri"/>
                <a:cs typeface="Times New Roman"/>
              </a:rPr>
              <a:t> </a:t>
            </a:r>
          </a:p>
          <a:p>
            <a:pPr>
              <a:spcBef>
                <a:spcPts val="601"/>
              </a:spcBef>
              <a:spcAft>
                <a:spcPts val="601"/>
              </a:spcAft>
            </a:pPr>
            <a:r>
              <a:rPr lang="en-US" sz="1100" dirty="0">
                <a:latin typeface="Arial"/>
                <a:ea typeface="Calibri"/>
                <a:cs typeface="Times New Roman"/>
              </a:rPr>
              <a:t>Explain how the tabletop exercise will work, using the information below.</a:t>
            </a:r>
          </a:p>
          <a:p>
            <a:r>
              <a:rPr lang="en-US" sz="1100" dirty="0">
                <a:latin typeface="Arial"/>
                <a:ea typeface="Calibri"/>
                <a:cs typeface="Times New Roman"/>
              </a:rPr>
              <a:t> </a:t>
            </a:r>
          </a:p>
          <a:p>
            <a:r>
              <a:rPr lang="en-US" sz="1100" b="1" dirty="0">
                <a:latin typeface="Arial"/>
                <a:ea typeface="Calibri"/>
                <a:cs typeface="Times New Roman"/>
              </a:rPr>
              <a:t>Objectives</a:t>
            </a:r>
            <a:r>
              <a:rPr lang="en-US" sz="1100" dirty="0">
                <a:latin typeface="Arial"/>
                <a:ea typeface="Calibri"/>
                <a:cs typeface="Times New Roman"/>
              </a:rPr>
              <a:t> of the tabletop are to: </a:t>
            </a:r>
          </a:p>
          <a:p>
            <a:pPr marL="343414" indent="-343414">
              <a:buFont typeface="Symbol"/>
              <a:buChar char=""/>
            </a:pPr>
            <a:r>
              <a:rPr lang="en-US" sz="1100" dirty="0">
                <a:latin typeface="Arial"/>
                <a:ea typeface="Calibri"/>
              </a:rPr>
              <a:t>Demonstrate the ability to use the Incident Command System principles. </a:t>
            </a:r>
          </a:p>
          <a:p>
            <a:pPr marL="343414" indent="-343414">
              <a:buFont typeface="Symbol"/>
              <a:buChar char=""/>
            </a:pPr>
            <a:r>
              <a:rPr lang="en-US" sz="1100" dirty="0">
                <a:latin typeface="Arial"/>
                <a:ea typeface="Calibri"/>
              </a:rPr>
              <a:t>Determine the effectiveness of the operational organization that manages the incident.</a:t>
            </a:r>
          </a:p>
          <a:p>
            <a:pPr marL="343414" indent="-343414">
              <a:buFont typeface="Symbol"/>
              <a:buChar char=""/>
            </a:pPr>
            <a:r>
              <a:rPr lang="en-US" sz="1100" dirty="0">
                <a:latin typeface="Arial"/>
                <a:ea typeface="Calibri"/>
              </a:rPr>
              <a:t>Assess the ability to establish and maintain communications during an incident. </a:t>
            </a:r>
          </a:p>
          <a:p>
            <a:pPr marL="343414" indent="-343414">
              <a:buFont typeface="Symbol"/>
              <a:buChar char=""/>
            </a:pPr>
            <a:r>
              <a:rPr lang="en-US" sz="1100" dirty="0">
                <a:latin typeface="Arial"/>
                <a:ea typeface="Calibri"/>
              </a:rPr>
              <a:t>Determine the adequacy of equipment, supplies, and facilities during an incident. </a:t>
            </a:r>
          </a:p>
          <a:p>
            <a:r>
              <a:rPr lang="en-US" sz="1100" dirty="0">
                <a:latin typeface="Arial"/>
                <a:ea typeface="Calibri"/>
                <a:cs typeface="Times New Roman"/>
              </a:rPr>
              <a:t> </a:t>
            </a:r>
          </a:p>
          <a:p>
            <a:r>
              <a:rPr lang="en-US" sz="1100" b="1" dirty="0">
                <a:latin typeface="Arial"/>
                <a:ea typeface="Calibri"/>
                <a:cs typeface="Times New Roman"/>
              </a:rPr>
              <a:t>Scenario and updates.  </a:t>
            </a:r>
            <a:r>
              <a:rPr lang="en-US" sz="1100" dirty="0">
                <a:latin typeface="Arial"/>
                <a:ea typeface="Calibri"/>
                <a:cs typeface="Times New Roman"/>
              </a:rPr>
              <a:t>An initial scenario will be presented and then new information about the scenario will be added at intervals throughout the exercise.  This information will require a reevaluation of the situation and decision-making based on the new data in much the same way as during an actual event.</a:t>
            </a:r>
          </a:p>
          <a:p>
            <a:r>
              <a:rPr lang="en-US" sz="1100" dirty="0">
                <a:latin typeface="Arial"/>
                <a:ea typeface="Calibri"/>
                <a:cs typeface="Times New Roman"/>
              </a:rPr>
              <a:t> </a:t>
            </a:r>
          </a:p>
          <a:p>
            <a:r>
              <a:rPr lang="en-US" sz="1100" b="1" dirty="0">
                <a:latin typeface="Arial"/>
                <a:ea typeface="Calibri"/>
                <a:cs typeface="Times New Roman"/>
              </a:rPr>
              <a:t>Messages.  </a:t>
            </a:r>
            <a:r>
              <a:rPr lang="en-US" sz="1100" dirty="0">
                <a:latin typeface="Arial"/>
                <a:ea typeface="Calibri"/>
                <a:cs typeface="Times New Roman"/>
              </a:rPr>
              <a:t>Questions (messages) will be posed after the initial scenario and each scenario update.  Throughout the exercise, the instructor will monitor the exercise to encourage problem solving, ensure everyone participates, control the pace, and evaluate the exercise. </a:t>
            </a:r>
          </a:p>
          <a:p>
            <a:r>
              <a:rPr lang="en-US" sz="1100" dirty="0">
                <a:latin typeface="Arial"/>
                <a:ea typeface="Calibri"/>
                <a:cs typeface="Times New Roman"/>
              </a:rPr>
              <a:t> </a:t>
            </a:r>
          </a:p>
          <a:p>
            <a:pPr>
              <a:spcBef>
                <a:spcPts val="601"/>
              </a:spcBef>
              <a:spcAft>
                <a:spcPts val="601"/>
              </a:spcAft>
            </a:pPr>
            <a:r>
              <a:rPr lang="en-US" sz="1100" dirty="0">
                <a:latin typeface="Arial"/>
                <a:ea typeface="Calibri"/>
                <a:cs typeface="Times New Roman"/>
              </a:rPr>
              <a:t>Explain that you will facilitate the tabletop, and that your role is to introduce the scenario and the messages/updates, ensure everyone is involved, encourage problem solving, and control the exercise pace.  Describe the role of any other instructor(s) as facilitator(s), observer(s), or evaluator(s). </a:t>
            </a:r>
          </a:p>
          <a:p>
            <a:r>
              <a:rPr lang="en-US" sz="1100" dirty="0">
                <a:latin typeface="Arial"/>
                <a:ea typeface="Calibri"/>
                <a:cs typeface="Times New Roman"/>
              </a:rPr>
              <a:t> </a:t>
            </a:r>
          </a:p>
          <a:p>
            <a:r>
              <a:rPr lang="en-US" sz="1100" b="1" dirty="0">
                <a:latin typeface="Arial"/>
                <a:ea typeface="Calibri"/>
                <a:cs typeface="Times New Roman"/>
              </a:rPr>
              <a:t>Estimated Completion Time:</a:t>
            </a:r>
            <a:r>
              <a:rPr lang="en-US" sz="1100" dirty="0">
                <a:latin typeface="Arial"/>
                <a:ea typeface="Calibri"/>
                <a:cs typeface="Times New Roman"/>
              </a:rPr>
              <a:t>  1 hour 30 minutes</a:t>
            </a:r>
          </a:p>
          <a:p>
            <a:r>
              <a:rPr lang="en-US" sz="1100" b="1" dirty="0">
                <a:latin typeface="Arial"/>
                <a:ea typeface="Calibri"/>
                <a:cs typeface="Times New Roman"/>
              </a:rPr>
              <a:t> </a:t>
            </a:r>
            <a:endParaRPr lang="en-US" sz="1100" dirty="0">
              <a:latin typeface="Arial"/>
              <a:ea typeface="Calibri"/>
              <a:cs typeface="Times New Roman"/>
            </a:endParaRPr>
          </a:p>
          <a:p>
            <a:r>
              <a:rPr lang="en-US" sz="1100" dirty="0">
                <a:latin typeface="Arial"/>
                <a:ea typeface="Calibri"/>
                <a:cs typeface="Times New Roman"/>
              </a:rPr>
              <a:t>Distribute the first part of the selected scenario to each participant.  At the designated intervals, give each team member the scenario update.  Remember to use the steps for effective facilitation of a tabletop: </a:t>
            </a:r>
          </a:p>
          <a:p>
            <a:r>
              <a:rPr lang="en-US" sz="1100" dirty="0">
                <a:latin typeface="Arial"/>
                <a:ea typeface="Calibri"/>
                <a:cs typeface="Times New Roman"/>
              </a:rPr>
              <a:t> </a:t>
            </a:r>
          </a:p>
          <a:p>
            <a:pPr marL="343414" indent="-343414">
              <a:buFont typeface="Symbol"/>
              <a:buChar char=""/>
            </a:pPr>
            <a:r>
              <a:rPr lang="en-US" sz="1100" dirty="0">
                <a:latin typeface="Arial"/>
                <a:ea typeface="Calibri"/>
              </a:rPr>
              <a:t>Monitor the pace of the discussion, following the timing guidelines but adjusting based on how the participants are proceeding. </a:t>
            </a:r>
          </a:p>
          <a:p>
            <a:pPr marL="343414" indent="-343414">
              <a:buFont typeface="Symbol"/>
              <a:buChar char=""/>
            </a:pPr>
            <a:r>
              <a:rPr lang="en-US" sz="1100" dirty="0">
                <a:latin typeface="Arial"/>
                <a:ea typeface="Calibri"/>
              </a:rPr>
              <a:t>Encourage involvement to ensure everyone is contributing and participating.  </a:t>
            </a:r>
          </a:p>
          <a:p>
            <a:pPr marL="343414" indent="-343414">
              <a:buFont typeface="Symbol"/>
              <a:buChar char=""/>
            </a:pPr>
            <a:r>
              <a:rPr lang="en-US" sz="1100" dirty="0">
                <a:latin typeface="Arial"/>
                <a:ea typeface="Calibri"/>
              </a:rPr>
              <a:t>Manage the time with a balance between allowing the players to spend enough time on each issue to produce thoughtful solutions and moving quickly enough to keep the discussions stimulating. </a:t>
            </a:r>
          </a:p>
          <a:p>
            <a:r>
              <a:rPr lang="en-US" sz="1100" b="1" dirty="0">
                <a:latin typeface="Arial"/>
                <a:ea typeface="Calibri"/>
                <a:cs typeface="Times New Roman"/>
              </a:rPr>
              <a:t>  </a:t>
            </a:r>
            <a:endParaRPr lang="en-US" sz="1100" dirty="0">
              <a:latin typeface="Arial"/>
              <a:ea typeface="Calibri"/>
              <a:cs typeface="Times New Roman"/>
            </a:endParaRPr>
          </a:p>
          <a:p>
            <a:r>
              <a:rPr lang="en-US" sz="1100" b="1" dirty="0">
                <a:latin typeface="Arial"/>
                <a:ea typeface="Calibri"/>
                <a:cs typeface="Times New Roman"/>
              </a:rPr>
              <a:t>Instructions:</a:t>
            </a:r>
            <a:r>
              <a:rPr lang="en-US" sz="1100" dirty="0">
                <a:latin typeface="Arial"/>
                <a:ea typeface="Calibri"/>
                <a:cs typeface="Times New Roman"/>
              </a:rPr>
              <a:t>  Working as a school team . . .</a:t>
            </a:r>
          </a:p>
          <a:p>
            <a:r>
              <a:rPr lang="en-US" sz="1100" dirty="0">
                <a:latin typeface="Arial"/>
                <a:ea typeface="Calibri"/>
                <a:cs typeface="Times New Roman"/>
              </a:rPr>
              <a:t> </a:t>
            </a:r>
          </a:p>
          <a:p>
            <a:pPr marL="343414" indent="-343414">
              <a:buClr>
                <a:srgbClr val="000000"/>
              </a:buClr>
              <a:buFont typeface="Symbol"/>
              <a:buChar char=""/>
            </a:pPr>
            <a:r>
              <a:rPr lang="en-US" sz="1100" dirty="0">
                <a:solidFill>
                  <a:srgbClr val="000000"/>
                </a:solidFill>
                <a:latin typeface="Arial"/>
                <a:ea typeface="Times New Roman"/>
                <a:cs typeface="Times New Roman"/>
              </a:rPr>
              <a:t>Read the scenario.</a:t>
            </a:r>
          </a:p>
          <a:p>
            <a:pPr marL="343414" indent="-343414">
              <a:buClr>
                <a:srgbClr val="000000"/>
              </a:buClr>
              <a:buFont typeface="Symbol"/>
              <a:buChar char=""/>
            </a:pPr>
            <a:r>
              <a:rPr lang="en-US" sz="1100" dirty="0">
                <a:solidFill>
                  <a:srgbClr val="000000"/>
                </a:solidFill>
                <a:latin typeface="Arial"/>
                <a:ea typeface="Times New Roman"/>
                <a:cs typeface="Times New Roman"/>
              </a:rPr>
              <a:t>Use your school EOP to respond to the scenario questions and updates.  </a:t>
            </a:r>
          </a:p>
          <a:p>
            <a:pPr marL="343414" indent="-343414">
              <a:buClr>
                <a:srgbClr val="000000"/>
              </a:buClr>
              <a:buFont typeface="Symbol"/>
              <a:buChar char=""/>
            </a:pPr>
            <a:r>
              <a:rPr lang="en-US" sz="1100" dirty="0">
                <a:solidFill>
                  <a:srgbClr val="000000"/>
                </a:solidFill>
                <a:latin typeface="Arial"/>
                <a:ea typeface="Times New Roman"/>
                <a:cs typeface="Times New Roman"/>
              </a:rPr>
              <a:t>Identify one person to document your responses. </a:t>
            </a:r>
          </a:p>
          <a:p>
            <a:pPr marL="343414" indent="-343414">
              <a:buClr>
                <a:srgbClr val="000000"/>
              </a:buClr>
              <a:buFont typeface="Symbol"/>
              <a:buChar char=""/>
            </a:pPr>
            <a:r>
              <a:rPr lang="en-US" sz="1100" dirty="0">
                <a:solidFill>
                  <a:srgbClr val="000000"/>
                </a:solidFill>
                <a:latin typeface="Arial"/>
                <a:ea typeface="Times New Roman"/>
                <a:cs typeface="Times New Roman"/>
              </a:rPr>
              <a:t>Select one person to present the school’s responses to the scenario questions at the end of the activity.  </a:t>
            </a:r>
          </a:p>
          <a:p>
            <a:r>
              <a:rPr lang="en-US" sz="1100" dirty="0">
                <a:latin typeface="Arial"/>
                <a:ea typeface="Calibri"/>
                <a:cs typeface="Times New Roman"/>
              </a:rPr>
              <a:t> </a:t>
            </a:r>
          </a:p>
          <a:p>
            <a:r>
              <a:rPr lang="en-US" sz="1100" dirty="0">
                <a:latin typeface="Arial"/>
                <a:ea typeface="Calibri"/>
                <a:cs typeface="Times New Roman"/>
              </a:rPr>
              <a:t>Document your observations and take notes during the exercise in order to provide a thorough debrief.  </a:t>
            </a:r>
          </a:p>
          <a:p>
            <a:r>
              <a:rPr lang="en-US" dirty="0">
                <a:latin typeface="Arial"/>
                <a:ea typeface="Calibri"/>
                <a:cs typeface="Times New Roman"/>
              </a:rPr>
              <a:t> </a:t>
            </a:r>
          </a:p>
          <a:p>
            <a:endParaRPr lang="en-US" altLang="en-US" dirty="0" smtClean="0"/>
          </a:p>
        </p:txBody>
      </p:sp>
      <p:sp>
        <p:nvSpPr>
          <p:cNvPr id="4" name="Slide Number Placeholder 3"/>
          <p:cNvSpPr>
            <a:spLocks noGrp="1"/>
          </p:cNvSpPr>
          <p:nvPr>
            <p:ph type="sldNum" sz="quarter" idx="5"/>
          </p:nvPr>
        </p:nvSpPr>
        <p:spPr/>
        <p:txBody>
          <a:bodyPr/>
          <a:lstStyle/>
          <a:p>
            <a:pPr>
              <a:defRPr/>
            </a:pPr>
            <a:fld id="{930C2663-56FF-466D-BA53-E4A41B3056A5}" type="slidenum">
              <a:rPr lang="en-US">
                <a:solidFill>
                  <a:prstClr val="black"/>
                </a:solidFill>
              </a:rPr>
              <a:pPr>
                <a:defRPr/>
              </a:pPr>
              <a:t>119</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3" name="TextBox 2"/>
          <p:cNvSpPr txBox="1"/>
          <p:nvPr>
            <p:custDataLst>
              <p:tags r:id="rId1"/>
            </p:custDataLst>
          </p:nvPr>
        </p:nvSpPr>
        <p:spPr>
          <a:xfrm>
            <a:off x="0" y="0"/>
            <a:ext cx="3816902" cy="369471"/>
          </a:xfrm>
          <a:prstGeom prst="rect">
            <a:avLst/>
          </a:prstGeom>
          <a:noFill/>
        </p:spPr>
        <p:txBody>
          <a:bodyPr vert="horz" lIns="91577" tIns="45789" rIns="91577" bIns="45789" rtlCol="0">
            <a:spAutoFit/>
          </a:bodyPr>
          <a:lstStyle/>
          <a:p>
            <a:endParaRPr lang="en-US">
              <a:solidFill>
                <a:prstClr val="black"/>
              </a:solidFill>
            </a:endParaRPr>
          </a:p>
        </p:txBody>
      </p:sp>
    </p:spTree>
    <p:extLst>
      <p:ext uri="{BB962C8B-B14F-4D97-AF65-F5344CB8AC3E}">
        <p14:creationId xmlns:p14="http://schemas.microsoft.com/office/powerpoint/2010/main" val="2784908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a:ea typeface="Calibri"/>
                <a:cs typeface="Times New Roman"/>
              </a:rPr>
              <a:t>Technological hazards</a:t>
            </a:r>
            <a:r>
              <a:rPr lang="en-US" dirty="0">
                <a:latin typeface="Arial"/>
                <a:ea typeface="Calibri"/>
                <a:cs typeface="Times New Roman"/>
              </a:rPr>
              <a:t> involve materials created by man and that pose a unique hazard to the general public and environment.  Consider incidents that are caused by accident (e.g., mechanical failure, human mistake), result from an emergency caused by another hazard (e.g., flood, storm), or are caused intentionally.  </a:t>
            </a:r>
          </a:p>
          <a:p>
            <a:r>
              <a:rPr lang="en-US" dirty="0">
                <a:latin typeface="Arial"/>
                <a:ea typeface="Calibri"/>
                <a:cs typeface="Times New Roman"/>
              </a:rPr>
              <a:t>  </a:t>
            </a:r>
          </a:p>
          <a:p>
            <a:r>
              <a:rPr lang="en-US" dirty="0">
                <a:latin typeface="Arial"/>
                <a:ea typeface="Calibri"/>
                <a:cs typeface="Times New Roman"/>
              </a:rPr>
              <a:t>Technological hazards may be caused by accident, through another incident, or as a result of the failures of systems and structures.  They may cause the loss of life or injury, property damage, social and economic disruption, or environmental degradation, and they often come with little to no warning.  The effects can span many years.  </a:t>
            </a:r>
          </a:p>
          <a:p>
            <a:r>
              <a:rPr lang="en-US" sz="1400" dirty="0">
                <a:solidFill>
                  <a:srgbClr val="000000"/>
                </a:solidFill>
                <a:latin typeface="Times New Roman"/>
                <a:ea typeface="Calibri"/>
                <a:cs typeface="Times New Roman"/>
              </a:rPr>
              <a:t> </a:t>
            </a:r>
            <a:endParaRPr lang="en-US" dirty="0">
              <a:latin typeface="Arial"/>
              <a:ea typeface="Calibri"/>
              <a:cs typeface="Times New Roman"/>
            </a:endParaRPr>
          </a:p>
          <a:p>
            <a:r>
              <a:rPr lang="en-US" dirty="0">
                <a:latin typeface="Arial"/>
                <a:ea typeface="Calibri"/>
                <a:cs typeface="Times New Roman"/>
              </a:rPr>
              <a:t>When identifying technological hazards, the planning team considers neighborhood factors: </a:t>
            </a: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Commercial/industrial facilities:  </a:t>
            </a:r>
            <a:r>
              <a:rPr lang="x-none">
                <a:solidFill>
                  <a:srgbClr val="000000"/>
                </a:solidFill>
                <a:latin typeface="Arial"/>
                <a:ea typeface="Times New Roman"/>
                <a:cs typeface="Times New Roman"/>
              </a:rPr>
              <a:t>Are there utilities, gas stations, power lines, and/or industrial facility hazards in the neighborhoods around the school? </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pPr marL="343420" indent="-343420">
              <a:buFont typeface="Symbol"/>
              <a:buChar char=""/>
              <a:tabLst>
                <a:tab pos="228946" algn="l"/>
              </a:tabLst>
            </a:pPr>
            <a:r>
              <a:rPr lang="en-US" b="1" dirty="0">
                <a:latin typeface="Arial"/>
                <a:ea typeface="Times New Roman"/>
                <a:cs typeface="Times New Roman"/>
              </a:rPr>
              <a:t>Transportation corridors:  </a:t>
            </a:r>
            <a:r>
              <a:rPr lang="en-US" dirty="0">
                <a:latin typeface="Arial"/>
                <a:ea typeface="Times New Roman"/>
                <a:cs typeface="Times New Roman"/>
              </a:rPr>
              <a:t>Is the school located near a highway or major road and/or close to a delivery route used by hazardous materials vehicles?</a:t>
            </a:r>
          </a:p>
          <a:p>
            <a:pPr marL="343420" indent="-343420">
              <a:buFont typeface="Symbol"/>
              <a:buChar char=""/>
              <a:tabLst>
                <a:tab pos="228946" algn="l"/>
              </a:tabLst>
            </a:pPr>
            <a:endParaRPr lang="en-US" dirty="0">
              <a:latin typeface="Arial"/>
              <a:ea typeface="Times New Roman"/>
              <a:cs typeface="Times New Roman"/>
            </a:endParaRPr>
          </a:p>
          <a:p>
            <a:r>
              <a:rPr lang="en-US" dirty="0">
                <a:latin typeface="Arial"/>
                <a:ea typeface="Calibri"/>
                <a:cs typeface="Times New Roman"/>
              </a:rPr>
              <a:t>Examples of technological hazards include: </a:t>
            </a:r>
          </a:p>
          <a:p>
            <a:pPr marL="171710" indent="-171710">
              <a:buFont typeface="Arial" panose="020B0604020202020204" pitchFamily="34" charset="0"/>
              <a:buChar char="•"/>
            </a:pPr>
            <a:r>
              <a:rPr lang="en-US" dirty="0">
                <a:latin typeface="Arial"/>
                <a:ea typeface="Calibri"/>
                <a:cs typeface="Times New Roman"/>
              </a:rPr>
              <a:t> </a:t>
            </a:r>
            <a:r>
              <a:rPr lang="x-none">
                <a:solidFill>
                  <a:srgbClr val="000000"/>
                </a:solidFill>
                <a:latin typeface="Arial"/>
                <a:ea typeface="Times New Roman"/>
                <a:cs typeface="Times New Roman"/>
              </a:rPr>
              <a:t>Airplane crash.</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Communications and/or computer database failure.</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Dam or levee failure.</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Mine accident.</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Hazardous materials release.</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Power failure.</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Radiological release.</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Train derailment.</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Bus accident.</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Urban fire.</a:t>
            </a:r>
            <a:endParaRPr lang="en-US" dirty="0">
              <a:solidFill>
                <a:srgbClr val="000000"/>
              </a:solidFill>
              <a:latin typeface="Arial"/>
              <a:ea typeface="Times New Roman"/>
              <a:cs typeface="Times New Roman"/>
            </a:endParaRPr>
          </a:p>
          <a:p>
            <a:pPr marL="457892"/>
            <a:r>
              <a:rPr lang="en-US" dirty="0">
                <a:latin typeface="Arial"/>
                <a:ea typeface="Calibri"/>
                <a:cs typeface="Times New Roman"/>
              </a:rPr>
              <a:t> </a:t>
            </a:r>
          </a:p>
          <a:p>
            <a:r>
              <a:rPr lang="x-none" kern="0">
                <a:latin typeface="Arial"/>
                <a:ea typeface="Times New Roman"/>
                <a:cs typeface="Times New Roman"/>
              </a:rPr>
              <a:t>Examples of technological hazards that have affected schools include:</a:t>
            </a:r>
            <a:endParaRPr lang="en-US" b="1" kern="0" dirty="0">
              <a:latin typeface="Arial"/>
              <a:ea typeface="Times New Roman"/>
              <a:cs typeface="Times New Roman"/>
            </a:endParaRPr>
          </a:p>
          <a:p>
            <a:r>
              <a:rPr lang="en-US" dirty="0">
                <a:latin typeface="Arial"/>
                <a:ea typeface="Calibri"/>
                <a:cs typeface="Times New Roman"/>
              </a:rPr>
              <a:t> </a:t>
            </a:r>
          </a:p>
          <a:p>
            <a:pPr marL="343420" indent="-343420">
              <a:buClr>
                <a:srgbClr val="000000"/>
              </a:buClr>
              <a:buFont typeface="Symbol"/>
              <a:buChar char=""/>
            </a:pPr>
            <a:r>
              <a:rPr lang="x-none" u="sng">
                <a:solidFill>
                  <a:srgbClr val="000000"/>
                </a:solidFill>
                <a:latin typeface="Arial"/>
                <a:ea typeface="Times New Roman"/>
                <a:cs typeface="Times New Roman"/>
              </a:rPr>
              <a:t>Power failure</a:t>
            </a:r>
            <a:r>
              <a:rPr lang="x-none">
                <a:solidFill>
                  <a:srgbClr val="000000"/>
                </a:solidFill>
                <a:latin typeface="Arial"/>
                <a:ea typeface="Times New Roman"/>
                <a:cs typeface="Times New Roman"/>
              </a:rPr>
              <a:t>.  A February 2008 power outage in Florida that affected 3 million people was attributed to human error.  Two nuclear reactors were also affected by the blackouts and were shut down.  More than 20 schools in two counties lost power.  </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pPr marL="343420" indent="-343420">
              <a:buClr>
                <a:srgbClr val="000000"/>
              </a:buClr>
              <a:buFont typeface="Symbol"/>
              <a:buChar char=""/>
            </a:pPr>
            <a:r>
              <a:rPr lang="x-none" u="sng">
                <a:solidFill>
                  <a:srgbClr val="000000"/>
                </a:solidFill>
                <a:latin typeface="Arial"/>
                <a:ea typeface="Times New Roman"/>
                <a:cs typeface="Times New Roman"/>
              </a:rPr>
              <a:t>Train derailment</a:t>
            </a:r>
            <a:r>
              <a:rPr lang="x-none">
                <a:solidFill>
                  <a:srgbClr val="000000"/>
                </a:solidFill>
                <a:latin typeface="Arial"/>
                <a:ea typeface="Times New Roman"/>
                <a:cs typeface="Times New Roman"/>
              </a:rPr>
              <a:t>.  In Painesville, OH, an October 2007 derailment of a 112-car freight train resulted in a massive fire.  Several of the burning cars contained hazardous materials.  A half-mile area around the derailment site was evacuated, including an elementary school with 340 students.</a:t>
            </a:r>
            <a:endParaRPr lang="en-US" dirty="0">
              <a:solidFill>
                <a:srgbClr val="000000"/>
              </a:solidFill>
              <a:latin typeface="Arial"/>
              <a:ea typeface="Times New Roman"/>
              <a:cs typeface="Times New Roman"/>
            </a:endParaRPr>
          </a:p>
          <a:p>
            <a:r>
              <a:rPr lang="x-none" b="1" kern="0">
                <a:latin typeface="Arial"/>
                <a:ea typeface="Times New Roman"/>
                <a:cs typeface="Times New Roman"/>
              </a:rPr>
              <a:t> </a:t>
            </a:r>
            <a:endParaRPr lang="en-US" b="1" kern="0" dirty="0">
              <a:latin typeface="Arial"/>
              <a:ea typeface="Times New Roman"/>
              <a:cs typeface="Times New Roman"/>
            </a:endParaRPr>
          </a:p>
          <a:p>
            <a:pPr marL="343420" indent="-343420">
              <a:buClr>
                <a:srgbClr val="000000"/>
              </a:buClr>
              <a:buFont typeface="Symbol"/>
              <a:buChar char=""/>
            </a:pPr>
            <a:r>
              <a:rPr lang="x-none" u="sng">
                <a:solidFill>
                  <a:srgbClr val="000000"/>
                </a:solidFill>
                <a:latin typeface="Arial"/>
                <a:ea typeface="Times New Roman"/>
                <a:cs typeface="Times New Roman"/>
              </a:rPr>
              <a:t>Hazardous materials release</a:t>
            </a:r>
            <a:r>
              <a:rPr lang="x-none">
                <a:solidFill>
                  <a:srgbClr val="000000"/>
                </a:solidFill>
                <a:latin typeface="Arial"/>
                <a:ea typeface="Times New Roman"/>
                <a:cs typeface="Times New Roman"/>
              </a:rPr>
              <a:t>.  On October 2, 2003, the Washington, DC, Fire Department Hazardous Materials Unit responded to an emergency call at Ballou High School to clean up a mercury spill.  One student had obtained the mercury from a science lab and had sold some of it to other students.  Traces of mercury were found in the classrooms, gymnasium, and cafeteria, as well as on city streets, city and school buses, and in 11 homes.  As a result of the spill, Ballou High School was closed for 35 days and total cleanup costs were about $1,500,000.</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r>
              <a:rPr lang="en-US" b="1" dirty="0">
                <a:latin typeface="Arial"/>
                <a:ea typeface="Calibri"/>
                <a:cs typeface="Times New Roman"/>
              </a:rPr>
              <a:t> </a:t>
            </a:r>
            <a:endParaRPr lang="en-US" dirty="0">
              <a:latin typeface="Arial"/>
              <a:ea typeface="Calibri"/>
              <a:cs typeface="Times New Roman"/>
            </a:endParaRPr>
          </a:p>
          <a:p>
            <a:r>
              <a:rPr lang="en-US" b="1" u="sng" dirty="0">
                <a:latin typeface="Arial"/>
                <a:ea typeface="Calibri"/>
                <a:cs typeface="Times New Roman"/>
              </a:rPr>
              <a:t>Discussion Question</a:t>
            </a:r>
            <a:r>
              <a:rPr lang="en-US" b="1" dirty="0">
                <a:latin typeface="Arial"/>
                <a:ea typeface="Calibri"/>
                <a:cs typeface="Times New Roman"/>
              </a:rPr>
              <a:t>:  What technological hazard poses the most significant threat to your school?</a:t>
            </a:r>
            <a:endParaRPr lang="en-US" dirty="0">
              <a:latin typeface="Arial"/>
              <a:ea typeface="Calibri"/>
              <a:cs typeface="Times New Roman"/>
            </a:endParaRPr>
          </a:p>
          <a:p>
            <a:r>
              <a:rPr lang="en-US" dirty="0">
                <a:latin typeface="Arial"/>
                <a:ea typeface="Calibri"/>
                <a:cs typeface="Times New Roman"/>
              </a:rPr>
              <a:t> </a:t>
            </a:r>
          </a:p>
          <a:p>
            <a:r>
              <a:rPr lang="en-US" b="1" dirty="0">
                <a:latin typeface="Arial"/>
                <a:ea typeface="Calibri"/>
                <a:cs typeface="Times New Roman"/>
              </a:rPr>
              <a:t>Facilitate the discussion</a:t>
            </a:r>
            <a:r>
              <a:rPr lang="en-US" dirty="0">
                <a:latin typeface="Arial"/>
                <a:ea typeface="Calibri"/>
                <a:cs typeface="Times New Roman"/>
              </a:rPr>
              <a:t> and acknowledge the responses.  </a:t>
            </a:r>
            <a:r>
              <a:rPr lang="en-US" u="sng" dirty="0">
                <a:latin typeface="Arial"/>
                <a:ea typeface="Calibri"/>
                <a:cs typeface="Times New Roman"/>
              </a:rPr>
              <a:t>List the hazards identified on chart paper</a:t>
            </a:r>
            <a:r>
              <a:rPr lang="en-US" dirty="0">
                <a:latin typeface="Arial"/>
                <a:ea typeface="Calibri"/>
                <a:cs typeface="Times New Roman"/>
              </a:rPr>
              <a:t>.  Save the list for use later in this unit.</a:t>
            </a:r>
          </a:p>
          <a:p>
            <a:r>
              <a:rPr lang="en-US" b="1" dirty="0">
                <a:latin typeface="Arial"/>
                <a:ea typeface="Calibri"/>
                <a:cs typeface="Times New Roman"/>
              </a:rPr>
              <a:t> </a:t>
            </a:r>
            <a:endParaRPr lang="en-US" dirty="0">
              <a:latin typeface="Arial"/>
              <a:ea typeface="Calibri"/>
              <a:cs typeface="Times New Roman"/>
            </a:endParaRPr>
          </a:p>
          <a:p>
            <a:endParaRPr lang="en-US" altLang="en-US" dirty="0" smtClean="0"/>
          </a:p>
        </p:txBody>
      </p:sp>
      <p:sp>
        <p:nvSpPr>
          <p:cNvPr id="2" name="Footer Placeholder 1"/>
          <p:cNvSpPr>
            <a:spLocks noGrp="1"/>
          </p:cNvSpPr>
          <p:nvPr>
            <p:ph type="ftr" sz="quarter" idx="10"/>
          </p:nvPr>
        </p:nvSpPr>
        <p:spPr/>
        <p:txBody>
          <a:bodyPr/>
          <a:lstStyle/>
          <a:p>
            <a:r>
              <a:rPr lang="en-US" dirty="0" smtClean="0">
                <a:solidFill>
                  <a:prstClr val="black"/>
                </a:solidFill>
              </a:rPr>
              <a:t>www.Colorado.gov/CSSRC</a:t>
            </a:r>
            <a:endParaRPr lang="en-US" dirty="0">
              <a:solidFill>
                <a:prstClr val="black"/>
              </a:solidFill>
            </a:endParaRPr>
          </a:p>
        </p:txBody>
      </p:sp>
      <p:sp>
        <p:nvSpPr>
          <p:cNvPr id="3" name="Slide Number Placeholder 2"/>
          <p:cNvSpPr>
            <a:spLocks noGrp="1"/>
          </p:cNvSpPr>
          <p:nvPr>
            <p:ph type="sldNum" sz="quarter" idx="11"/>
          </p:nvPr>
        </p:nvSpPr>
        <p:spPr/>
        <p:txBody>
          <a:bodyPr/>
          <a:lstStyle/>
          <a:p>
            <a:fld id="{C97E2F6C-2D54-4D9F-810C-2F6A28ABA667}"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Calibri"/>
                <a:cs typeface="Times New Roman"/>
              </a:rPr>
              <a:t>Exercise evaluation:</a:t>
            </a:r>
          </a:p>
          <a:p>
            <a:r>
              <a:rPr lang="en-US" dirty="0">
                <a:latin typeface="Arial"/>
                <a:ea typeface="Calibri"/>
                <a:cs typeface="Times New Roman"/>
              </a:rPr>
              <a:t> </a:t>
            </a:r>
          </a:p>
          <a:p>
            <a:pPr marL="343420" indent="-343420">
              <a:buClr>
                <a:srgbClr val="000000"/>
              </a:buClr>
              <a:buFont typeface="Symbol"/>
              <a:buChar char=""/>
            </a:pPr>
            <a:r>
              <a:rPr lang="en-US" dirty="0">
                <a:solidFill>
                  <a:srgbClr val="000000"/>
                </a:solidFill>
                <a:latin typeface="Arial"/>
                <a:ea typeface="Times New Roman"/>
                <a:cs typeface="Times New Roman"/>
              </a:rPr>
              <a:t>Assesses how well the exercise achieved the exercise objectives being tested.</a:t>
            </a:r>
            <a:br>
              <a:rPr lang="en-US" dirty="0">
                <a:solidFill>
                  <a:srgbClr val="000000"/>
                </a:solidFill>
                <a:latin typeface="Arial"/>
                <a:ea typeface="Times New Roman"/>
                <a:cs typeface="Times New Roman"/>
              </a:rPr>
            </a:b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en-US" dirty="0">
                <a:solidFill>
                  <a:srgbClr val="000000"/>
                </a:solidFill>
                <a:latin typeface="Arial"/>
                <a:ea typeface="Times New Roman"/>
                <a:cs typeface="Times New Roman"/>
              </a:rPr>
              <a:t>Identifies where the plan was successful or not during the tabletop. </a:t>
            </a:r>
            <a:br>
              <a:rPr lang="en-US" dirty="0">
                <a:solidFill>
                  <a:srgbClr val="000000"/>
                </a:solidFill>
                <a:latin typeface="Arial"/>
                <a:ea typeface="Times New Roman"/>
                <a:cs typeface="Times New Roman"/>
              </a:rPr>
            </a:b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en-US" dirty="0">
                <a:solidFill>
                  <a:srgbClr val="000000"/>
                </a:solidFill>
                <a:latin typeface="Arial"/>
                <a:ea typeface="Times New Roman"/>
                <a:cs typeface="Times New Roman"/>
              </a:rPr>
              <a:t>Identifies opportunities for improvement, including improved response capabilities and needed revisions of plans, policies, and procedures.  The focus should not be on the performance of each individual player but rather on how well the policies, plans, and procedures worked.  </a:t>
            </a:r>
          </a:p>
          <a:p>
            <a:r>
              <a:rPr lang="en-US" dirty="0">
                <a:latin typeface="Arial"/>
                <a:ea typeface="Calibri"/>
                <a:cs typeface="Times New Roman"/>
              </a:rPr>
              <a:t> </a:t>
            </a:r>
          </a:p>
          <a:p>
            <a:r>
              <a:rPr lang="en-US" dirty="0">
                <a:latin typeface="Arial"/>
                <a:ea typeface="Calibri"/>
                <a:cs typeface="Times New Roman"/>
              </a:rPr>
              <a:t>Standard checklists to record observations during the tabletop are helpful to ensure data collected is uniform and consistent. </a:t>
            </a:r>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120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193966853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702310" y="4421822"/>
            <a:ext cx="5618480" cy="43531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b="1" dirty="0">
                <a:latin typeface="Arial"/>
                <a:ea typeface="Calibri"/>
                <a:cs typeface="Times New Roman"/>
              </a:rPr>
              <a:t>Purpose:</a:t>
            </a:r>
            <a:r>
              <a:rPr lang="en-US" sz="1100" dirty="0">
                <a:latin typeface="Arial"/>
                <a:ea typeface="Calibri"/>
                <a:cs typeface="Times New Roman"/>
              </a:rPr>
              <a:t>  This activity will enable participants to discuss the tabletop scenario, including what worked well for them and what changes they would suggest.</a:t>
            </a:r>
          </a:p>
          <a:p>
            <a:r>
              <a:rPr lang="en-US" sz="1100" dirty="0">
                <a:latin typeface="Arial"/>
                <a:ea typeface="Calibri"/>
                <a:cs typeface="Times New Roman"/>
              </a:rPr>
              <a:t> </a:t>
            </a:r>
          </a:p>
          <a:p>
            <a:r>
              <a:rPr lang="en-US" sz="1100" b="1" dirty="0">
                <a:latin typeface="Arial"/>
                <a:ea typeface="Calibri"/>
                <a:cs typeface="Times New Roman"/>
              </a:rPr>
              <a:t>Estimated Completion Time:</a:t>
            </a:r>
            <a:r>
              <a:rPr lang="en-US" sz="1100" dirty="0">
                <a:latin typeface="Arial"/>
                <a:ea typeface="Calibri"/>
                <a:cs typeface="Times New Roman"/>
              </a:rPr>
              <a:t>  1 hour (If there are multiple schools or teams, the time to complete the activity will increase.) </a:t>
            </a:r>
          </a:p>
          <a:p>
            <a:r>
              <a:rPr lang="en-US" sz="1100" dirty="0">
                <a:latin typeface="Arial"/>
                <a:ea typeface="Calibri"/>
                <a:cs typeface="Times New Roman"/>
              </a:rPr>
              <a:t> </a:t>
            </a:r>
          </a:p>
          <a:p>
            <a:r>
              <a:rPr lang="en-US" sz="1100" b="1" dirty="0">
                <a:latin typeface="Arial"/>
                <a:ea typeface="Calibri"/>
                <a:cs typeface="Times New Roman"/>
              </a:rPr>
              <a:t> Instructions:</a:t>
            </a:r>
            <a:r>
              <a:rPr lang="en-US" sz="1100" dirty="0">
                <a:latin typeface="Arial"/>
                <a:ea typeface="Calibri"/>
                <a:cs typeface="Times New Roman"/>
              </a:rPr>
              <a:t>  </a:t>
            </a:r>
          </a:p>
          <a:p>
            <a:r>
              <a:rPr lang="en-US" sz="1100" dirty="0">
                <a:latin typeface="Arial"/>
                <a:ea typeface="Calibri"/>
                <a:cs typeface="Times New Roman"/>
              </a:rPr>
              <a:t> </a:t>
            </a:r>
          </a:p>
          <a:p>
            <a:pPr marL="343414" indent="-343414">
              <a:buClr>
                <a:srgbClr val="000000"/>
              </a:buClr>
              <a:buFont typeface="Symbol"/>
              <a:buChar char=""/>
            </a:pPr>
            <a:r>
              <a:rPr lang="en-US" sz="1100" dirty="0">
                <a:solidFill>
                  <a:srgbClr val="000000"/>
                </a:solidFill>
                <a:latin typeface="Arial"/>
                <a:ea typeface="Times New Roman"/>
                <a:cs typeface="Times New Roman"/>
              </a:rPr>
              <a:t>Present your responses to each of the questions in the tabletop. </a:t>
            </a:r>
          </a:p>
          <a:p>
            <a:pPr marL="343414" indent="-343414">
              <a:buClr>
                <a:srgbClr val="000000"/>
              </a:buClr>
              <a:buFont typeface="Symbol"/>
              <a:buChar char=""/>
            </a:pPr>
            <a:r>
              <a:rPr lang="en-US" sz="1100" dirty="0">
                <a:solidFill>
                  <a:srgbClr val="000000"/>
                </a:solidFill>
                <a:latin typeface="Arial"/>
                <a:ea typeface="Times New Roman"/>
                <a:cs typeface="Times New Roman"/>
              </a:rPr>
              <a:t>Make notes on strengths and areas of improvement.  You will need this information for the next activity.</a:t>
            </a:r>
          </a:p>
          <a:p>
            <a:pPr marL="343414" indent="-343414">
              <a:buClr>
                <a:srgbClr val="000000"/>
              </a:buClr>
              <a:buFont typeface="Symbol"/>
              <a:buChar char=""/>
            </a:pPr>
            <a:r>
              <a:rPr lang="en-US" sz="1100" dirty="0">
                <a:solidFill>
                  <a:srgbClr val="000000"/>
                </a:solidFill>
                <a:latin typeface="Arial"/>
                <a:ea typeface="Times New Roman"/>
                <a:cs typeface="Times New Roman"/>
              </a:rPr>
              <a:t>Discuss: </a:t>
            </a:r>
          </a:p>
          <a:p>
            <a:pPr marL="744064" lvl="1" indent="-286179">
              <a:buFont typeface="Courier New"/>
              <a:buChar char="o"/>
            </a:pPr>
            <a:r>
              <a:rPr lang="en-US" sz="1100" dirty="0">
                <a:solidFill>
                  <a:srgbClr val="000000"/>
                </a:solidFill>
                <a:latin typeface="Arial"/>
                <a:ea typeface="Times New Roman"/>
                <a:cs typeface="Times New Roman"/>
              </a:rPr>
              <a:t>What worked well in the tabletop exercise? </a:t>
            </a:r>
          </a:p>
          <a:p>
            <a:pPr marL="744064" lvl="1" indent="-286179">
              <a:buFont typeface="Courier New"/>
              <a:buChar char="o"/>
            </a:pPr>
            <a:r>
              <a:rPr lang="en-US" sz="1100" dirty="0">
                <a:solidFill>
                  <a:srgbClr val="000000"/>
                </a:solidFill>
                <a:latin typeface="Arial"/>
                <a:ea typeface="Times New Roman"/>
                <a:cs typeface="Times New Roman"/>
              </a:rPr>
              <a:t>What changes in the tabletop would you suggest? </a:t>
            </a:r>
          </a:p>
          <a:p>
            <a:r>
              <a:rPr lang="en-US" sz="1100" dirty="0">
                <a:latin typeface="Arial"/>
                <a:ea typeface="Calibri"/>
                <a:cs typeface="Times New Roman"/>
              </a:rPr>
              <a:t>  </a:t>
            </a:r>
          </a:p>
          <a:p>
            <a:r>
              <a:rPr lang="en-US" sz="1100" dirty="0">
                <a:latin typeface="Arial"/>
                <a:ea typeface="Calibri"/>
                <a:cs typeface="Times New Roman"/>
              </a:rPr>
              <a:t>Have the table groups present the responses to each scenario question.  Using the instructor guide, your experience, and your observation notes, provide feedback to the school on each scenario question. </a:t>
            </a:r>
          </a:p>
          <a:p>
            <a:r>
              <a:rPr lang="en-US" sz="1100" dirty="0">
                <a:latin typeface="Arial"/>
                <a:ea typeface="Calibri"/>
                <a:cs typeface="Times New Roman"/>
              </a:rPr>
              <a:t> </a:t>
            </a:r>
          </a:p>
          <a:p>
            <a:r>
              <a:rPr lang="en-US" sz="1100" dirty="0">
                <a:latin typeface="Arial"/>
                <a:ea typeface="Calibri"/>
                <a:cs typeface="Times New Roman"/>
              </a:rPr>
              <a:t>There are few questions in the exercise that have a single correct answer.  As you debrief the exercise, do not look for a “book” response.  Rather, consider the rationale for the groups’ responses when providing your feedback.</a:t>
            </a:r>
          </a:p>
          <a:p>
            <a:endParaRPr lang="en-US" sz="1100" dirty="0">
              <a:latin typeface="Arial"/>
              <a:ea typeface="Calibri"/>
              <a:cs typeface="Times New Roman"/>
            </a:endParaRPr>
          </a:p>
          <a:p>
            <a:r>
              <a:rPr lang="en-US" sz="1100" dirty="0">
                <a:latin typeface="Arial"/>
                <a:ea typeface="Calibri"/>
                <a:cs typeface="Times New Roman"/>
              </a:rPr>
              <a:t> </a:t>
            </a:r>
            <a:r>
              <a:rPr lang="en-US" sz="1100" b="1" u="sng" dirty="0">
                <a:latin typeface="Arial"/>
                <a:ea typeface="Calibri"/>
              </a:rPr>
              <a:t>Discussion Question</a:t>
            </a:r>
            <a:r>
              <a:rPr lang="en-US" sz="1100" b="1" dirty="0">
                <a:latin typeface="Arial"/>
                <a:ea typeface="Calibri"/>
              </a:rPr>
              <a:t>:   What worked well in the tabletop exercise?  What changes would you suggest? </a:t>
            </a:r>
            <a:endParaRPr lang="en-US" sz="1100" dirty="0">
              <a:latin typeface="Arial"/>
              <a:ea typeface="Calibri"/>
            </a:endParaRPr>
          </a:p>
          <a:p>
            <a:r>
              <a:rPr lang="en-US" sz="1100" dirty="0">
                <a:latin typeface="Arial"/>
                <a:ea typeface="Calibri"/>
                <a:cs typeface="Times New Roman"/>
              </a:rPr>
              <a:t>  </a:t>
            </a:r>
          </a:p>
          <a:p>
            <a:r>
              <a:rPr lang="en-US" sz="1100" b="1" dirty="0">
                <a:latin typeface="Arial"/>
                <a:ea typeface="Calibri"/>
                <a:cs typeface="Times New Roman"/>
              </a:rPr>
              <a:t>Facilitate a discussion</a:t>
            </a:r>
            <a:r>
              <a:rPr lang="en-US" sz="1100" dirty="0">
                <a:latin typeface="Arial"/>
                <a:ea typeface="Calibri"/>
                <a:cs typeface="Times New Roman"/>
              </a:rPr>
              <a:t> of the effectiveness of the tabletop exercise. </a:t>
            </a:r>
          </a:p>
          <a:p>
            <a:r>
              <a:rPr lang="en-US" sz="1100" b="1" dirty="0">
                <a:latin typeface="Arial"/>
                <a:ea typeface="Calibri"/>
              </a:rPr>
              <a:t> </a:t>
            </a:r>
            <a:endParaRPr lang="en-US" sz="1100" dirty="0">
              <a:latin typeface="Arial"/>
              <a:ea typeface="Calibri"/>
            </a:endParaRPr>
          </a:p>
          <a:p>
            <a:r>
              <a:rPr lang="en-US" sz="1100" dirty="0">
                <a:latin typeface="Arial"/>
                <a:ea typeface="Calibri"/>
                <a:cs typeface="Times New Roman"/>
              </a:rPr>
              <a:t>If not mentioned, add your observations about what went well with the tabletop and what changes you would suggest. </a:t>
            </a:r>
          </a:p>
          <a:p>
            <a:r>
              <a:rPr lang="en-US" sz="1100" dirty="0">
                <a:latin typeface="Arial"/>
                <a:ea typeface="Calibri"/>
                <a:cs typeface="Times New Roman"/>
              </a:rPr>
              <a:t> </a:t>
            </a:r>
          </a:p>
          <a:p>
            <a:r>
              <a:rPr lang="en-US" sz="1100" dirty="0">
                <a:latin typeface="Arial"/>
                <a:ea typeface="Calibri"/>
                <a:cs typeface="Times New Roman"/>
              </a:rPr>
              <a:t>Let the participants know that at the end of this unit they will design a tabletop to conduct at their school.</a:t>
            </a:r>
            <a:endParaRPr lang="en-US" dirty="0">
              <a:latin typeface="Arial"/>
              <a:ea typeface="Calibri"/>
              <a:cs typeface="Times New Roman"/>
            </a:endParaRPr>
          </a:p>
          <a:p>
            <a:r>
              <a:rPr lang="en-US" b="1" dirty="0">
                <a:latin typeface="Arial"/>
                <a:ea typeface="Calibri"/>
              </a:rPr>
              <a:t> </a:t>
            </a:r>
            <a:endParaRPr lang="en-US" dirty="0">
              <a:latin typeface="Arial"/>
              <a:ea typeface="Calibri"/>
            </a:endParaRPr>
          </a:p>
          <a:p>
            <a:endParaRPr lang="en-US" dirty="0">
              <a:latin typeface="Arial"/>
              <a:ea typeface="Calibri"/>
              <a:cs typeface="Times New Roman"/>
            </a:endParaRPr>
          </a:p>
          <a:p>
            <a:endParaRPr lang="en-US" altLang="en-US" dirty="0" smtClean="0"/>
          </a:p>
        </p:txBody>
      </p:sp>
      <p:sp>
        <p:nvSpPr>
          <p:cNvPr id="4" name="Slide Number Placeholder 3"/>
          <p:cNvSpPr>
            <a:spLocks noGrp="1"/>
          </p:cNvSpPr>
          <p:nvPr>
            <p:ph type="sldNum" sz="quarter" idx="5"/>
          </p:nvPr>
        </p:nvSpPr>
        <p:spPr/>
        <p:txBody>
          <a:bodyPr/>
          <a:lstStyle/>
          <a:p>
            <a:pPr>
              <a:defRPr/>
            </a:pPr>
            <a:fld id="{D7BE1354-D77D-47FE-BFA6-1069B3B99763}" type="slidenum">
              <a:rPr lang="en-US">
                <a:solidFill>
                  <a:prstClr val="black"/>
                </a:solidFill>
              </a:rPr>
              <a:pPr>
                <a:defRPr/>
              </a:pPr>
              <a:t>121</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3" name="TextBox 2"/>
          <p:cNvSpPr txBox="1"/>
          <p:nvPr>
            <p:custDataLst>
              <p:tags r:id="rId1"/>
            </p:custDataLst>
          </p:nvPr>
        </p:nvSpPr>
        <p:spPr>
          <a:xfrm>
            <a:off x="0" y="0"/>
            <a:ext cx="3816902" cy="369471"/>
          </a:xfrm>
          <a:prstGeom prst="rect">
            <a:avLst/>
          </a:prstGeom>
          <a:noFill/>
        </p:spPr>
        <p:txBody>
          <a:bodyPr vert="horz" lIns="91577" tIns="45789" rIns="91577" bIns="45789" rtlCol="0">
            <a:spAutoFit/>
          </a:bodyPr>
          <a:lstStyle/>
          <a:p>
            <a:endParaRPr lang="en-US">
              <a:solidFill>
                <a:prstClr val="black"/>
              </a:solidFill>
            </a:endParaRPr>
          </a:p>
        </p:txBody>
      </p:sp>
    </p:spTree>
    <p:extLst>
      <p:ext uri="{BB962C8B-B14F-4D97-AF65-F5344CB8AC3E}">
        <p14:creationId xmlns:p14="http://schemas.microsoft.com/office/powerpoint/2010/main" val="23772297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4429453"/>
          </a:xfrm>
        </p:spPr>
        <p:txBody>
          <a:bodyPr/>
          <a:lstStyle/>
          <a:p>
            <a:r>
              <a:rPr lang="en-US" dirty="0">
                <a:latin typeface="Arial"/>
                <a:ea typeface="Calibri"/>
                <a:cs typeface="Times New Roman"/>
              </a:rPr>
              <a:t>After conducting an exercise, it is important to document the overall effectiveness to: </a:t>
            </a:r>
          </a:p>
          <a:p>
            <a:r>
              <a:rPr lang="en-US" dirty="0">
                <a:latin typeface="Arial"/>
                <a:ea typeface="Calibri"/>
                <a:cs typeface="Times New Roman"/>
              </a:rPr>
              <a:t> </a:t>
            </a:r>
          </a:p>
          <a:p>
            <a:pPr marL="343420" indent="-343420">
              <a:buFont typeface="Symbol"/>
              <a:buChar char=""/>
            </a:pPr>
            <a:r>
              <a:rPr lang="en-US" dirty="0">
                <a:latin typeface="Arial"/>
                <a:ea typeface="Calibri"/>
              </a:rPr>
              <a:t>Plan future training and exercises.</a:t>
            </a:r>
          </a:p>
          <a:p>
            <a:pPr marL="343420" indent="-343420">
              <a:buFont typeface="Symbol"/>
              <a:buChar char=""/>
            </a:pPr>
            <a:r>
              <a:rPr lang="en-US" dirty="0">
                <a:latin typeface="Arial"/>
                <a:ea typeface="Calibri"/>
              </a:rPr>
              <a:t>Revise plans, policies, and procedures.</a:t>
            </a:r>
          </a:p>
          <a:p>
            <a:pPr marL="343420" indent="-343420">
              <a:buFont typeface="Symbol"/>
              <a:buChar char=""/>
            </a:pPr>
            <a:r>
              <a:rPr lang="en-US" dirty="0">
                <a:latin typeface="Arial"/>
                <a:ea typeface="Calibri"/>
              </a:rPr>
              <a:t>Take other corrective actions, such as purchase of equipment to support redundant communications methods. </a:t>
            </a:r>
          </a:p>
          <a:p>
            <a:pPr marL="228946" indent="-228946"/>
            <a:r>
              <a:rPr lang="en-US" dirty="0">
                <a:latin typeface="Arial"/>
                <a:ea typeface="Calibri"/>
              </a:rPr>
              <a:t> </a:t>
            </a:r>
          </a:p>
          <a:p>
            <a:r>
              <a:rPr lang="en-US" dirty="0">
                <a:latin typeface="Arial"/>
                <a:ea typeface="Calibri"/>
                <a:cs typeface="Times New Roman"/>
              </a:rPr>
              <a:t>As a team, develop the after-action report from exercise observations and notes, by:</a:t>
            </a:r>
          </a:p>
          <a:p>
            <a:r>
              <a:rPr lang="en-US" dirty="0">
                <a:latin typeface="Arial"/>
                <a:ea typeface="Calibri"/>
                <a:cs typeface="Times New Roman"/>
              </a:rPr>
              <a:t> </a:t>
            </a:r>
          </a:p>
          <a:p>
            <a:pPr marL="343420" indent="-343420">
              <a:buFont typeface="Symbol"/>
              <a:buChar char=""/>
            </a:pPr>
            <a:r>
              <a:rPr lang="en-US" dirty="0">
                <a:latin typeface="Arial"/>
                <a:ea typeface="Calibri"/>
              </a:rPr>
              <a:t>Comparing all notes and observations from the exercise.</a:t>
            </a:r>
          </a:p>
          <a:p>
            <a:pPr marL="343420" indent="-343420">
              <a:buFont typeface="Symbol"/>
              <a:buChar char=""/>
            </a:pPr>
            <a:r>
              <a:rPr lang="en-US" dirty="0">
                <a:latin typeface="Arial"/>
                <a:ea typeface="Calibri"/>
              </a:rPr>
              <a:t>Resolving discrepancies in events or expected actions.</a:t>
            </a:r>
          </a:p>
          <a:p>
            <a:pPr marL="343420" indent="-343420">
              <a:buFont typeface="Symbol"/>
              <a:buChar char=""/>
            </a:pPr>
            <a:r>
              <a:rPr lang="en-US" dirty="0">
                <a:latin typeface="Arial"/>
                <a:ea typeface="Calibri"/>
              </a:rPr>
              <a:t>Agreeing on what worked and did not work during the exercise, including the degree to which the exercise objectives were achieved. </a:t>
            </a:r>
          </a:p>
          <a:p>
            <a:pPr marL="343420" indent="-343420">
              <a:buFont typeface="Symbol"/>
              <a:buChar char=""/>
            </a:pPr>
            <a:r>
              <a:rPr lang="en-US" dirty="0">
                <a:latin typeface="Arial"/>
                <a:ea typeface="Calibri"/>
              </a:rPr>
              <a:t>Deciding on the contents of the after-action report.</a:t>
            </a:r>
          </a:p>
          <a:p>
            <a:r>
              <a:rPr lang="x-none" sz="1400">
                <a:latin typeface="Times New Roman"/>
                <a:ea typeface="Times New Roman"/>
              </a:rPr>
              <a:t> </a:t>
            </a:r>
            <a:endParaRPr lang="en-US" sz="1400" dirty="0">
              <a:latin typeface="Times New Roman"/>
              <a:ea typeface="Times New Roman"/>
            </a:endParaRPr>
          </a:p>
          <a:p>
            <a:r>
              <a:rPr lang="en-US" dirty="0">
                <a:latin typeface="Arial"/>
                <a:ea typeface="Calibri"/>
                <a:cs typeface="Times New Roman"/>
              </a:rPr>
              <a:t>The complexity of the after-action report varies from a simple memorandum to a more formal report with: </a:t>
            </a:r>
          </a:p>
          <a:p>
            <a:r>
              <a:rPr lang="x-none" sz="1400">
                <a:latin typeface="Times New Roman"/>
                <a:ea typeface="Times New Roman"/>
              </a:rPr>
              <a:t> </a:t>
            </a:r>
            <a:endParaRPr lang="en-US" sz="1400" dirty="0">
              <a:latin typeface="Times New Roman"/>
              <a:ea typeface="Times New Roman"/>
            </a:endParaRPr>
          </a:p>
          <a:p>
            <a:pPr marL="343420" indent="-343420">
              <a:buFont typeface="Symbol"/>
              <a:buChar char=""/>
            </a:pPr>
            <a:r>
              <a:rPr lang="en-US" b="1" dirty="0">
                <a:latin typeface="Arial"/>
                <a:ea typeface="Calibri"/>
              </a:rPr>
              <a:t>An executive summary</a:t>
            </a:r>
            <a:r>
              <a:rPr lang="en-US" dirty="0">
                <a:latin typeface="Arial"/>
                <a:ea typeface="Calibri"/>
              </a:rPr>
              <a:t> or introduction that describes the main purpose of the report, why it is being submitted, a preview of the main report topics, and the evaluation methodology used. </a:t>
            </a:r>
          </a:p>
          <a:p>
            <a:r>
              <a:rPr lang="en-US" dirty="0">
                <a:latin typeface="Arial"/>
                <a:ea typeface="Calibri"/>
                <a:cs typeface="Times New Roman"/>
              </a:rPr>
              <a:t> </a:t>
            </a:r>
          </a:p>
          <a:p>
            <a:pPr marL="343420" indent="-343420">
              <a:buFont typeface="Symbol"/>
              <a:buChar char=""/>
            </a:pPr>
            <a:r>
              <a:rPr lang="en-US" b="1" dirty="0">
                <a:latin typeface="Arial"/>
                <a:ea typeface="Calibri"/>
              </a:rPr>
              <a:t>Why the exercise was conducted.</a:t>
            </a:r>
            <a:endParaRPr lang="en-US" dirty="0">
              <a:latin typeface="Arial"/>
              <a:ea typeface="Calibri"/>
            </a:endParaRPr>
          </a:p>
          <a:p>
            <a:r>
              <a:rPr lang="en-US" dirty="0">
                <a:latin typeface="Arial"/>
                <a:ea typeface="Calibri"/>
                <a:cs typeface="Times New Roman"/>
              </a:rPr>
              <a:t> </a:t>
            </a:r>
          </a:p>
          <a:p>
            <a:pPr marL="343420" indent="-343420">
              <a:buFont typeface="Symbol"/>
              <a:buChar char=""/>
            </a:pPr>
            <a:r>
              <a:rPr lang="en-US" b="1" dirty="0">
                <a:latin typeface="Arial"/>
                <a:ea typeface="Calibri"/>
              </a:rPr>
              <a:t>An exercise summary</a:t>
            </a:r>
            <a:r>
              <a:rPr lang="en-US" dirty="0">
                <a:latin typeface="Arial"/>
                <a:ea typeface="Calibri"/>
              </a:rPr>
              <a:t> that includes information such as:</a:t>
            </a:r>
          </a:p>
          <a:p>
            <a:pPr marL="744076" lvl="1" indent="-286182">
              <a:buFont typeface="Courier New"/>
              <a:buChar char="o"/>
              <a:tabLst>
                <a:tab pos="457892" algn="l"/>
                <a:tab pos="686839" algn="l"/>
              </a:tabLst>
            </a:pPr>
            <a:r>
              <a:rPr lang="en-US" dirty="0">
                <a:latin typeface="Arial"/>
                <a:ea typeface="Calibri"/>
              </a:rPr>
              <a:t>The exercise goals and objectives.</a:t>
            </a:r>
          </a:p>
          <a:p>
            <a:pPr marL="744076" lvl="1" indent="-286182">
              <a:buFont typeface="Courier New"/>
              <a:buChar char="o"/>
              <a:tabLst>
                <a:tab pos="457892" algn="l"/>
                <a:tab pos="686839" algn="l"/>
              </a:tabLst>
            </a:pPr>
            <a:r>
              <a:rPr lang="en-US" dirty="0">
                <a:latin typeface="Arial"/>
                <a:ea typeface="Calibri"/>
              </a:rPr>
              <a:t>Activities that took place before the exercise to ensure that a location is identified, materials are copied, and all other exercise needs are met.</a:t>
            </a:r>
          </a:p>
          <a:p>
            <a:pPr marL="744076" lvl="1" indent="-286182">
              <a:buFont typeface="Courier New"/>
              <a:buChar char="o"/>
              <a:tabLst>
                <a:tab pos="457892" algn="l"/>
                <a:tab pos="686839" algn="l"/>
              </a:tabLst>
            </a:pPr>
            <a:r>
              <a:rPr lang="en-US" dirty="0">
                <a:latin typeface="Arial"/>
                <a:ea typeface="Calibri"/>
              </a:rPr>
              <a:t>A list of the players and the agencies or organizations they represented.</a:t>
            </a:r>
          </a:p>
          <a:p>
            <a:pPr marL="744076" lvl="1" indent="-286182">
              <a:buFont typeface="Courier New"/>
              <a:buChar char="o"/>
              <a:tabLst>
                <a:tab pos="457892" algn="l"/>
                <a:tab pos="686839" algn="l"/>
              </a:tabLst>
            </a:pPr>
            <a:r>
              <a:rPr lang="en-US" dirty="0">
                <a:latin typeface="Arial"/>
                <a:ea typeface="Calibri"/>
              </a:rPr>
              <a:t>A brief description of the exercise scenario.</a:t>
            </a:r>
          </a:p>
          <a:p>
            <a:r>
              <a:rPr lang="en-US" dirty="0">
                <a:latin typeface="Arial"/>
                <a:ea typeface="Calibri"/>
                <a:cs typeface="Times New Roman"/>
              </a:rPr>
              <a:t> </a:t>
            </a:r>
          </a:p>
          <a:p>
            <a:pPr marL="343420" indent="-343420">
              <a:buFont typeface="Symbol"/>
              <a:buChar char=""/>
            </a:pPr>
            <a:r>
              <a:rPr lang="en-US" b="1" dirty="0">
                <a:latin typeface="Arial"/>
                <a:ea typeface="Calibri"/>
              </a:rPr>
              <a:t>Strengths and areas for improvement:</a:t>
            </a:r>
            <a:endParaRPr lang="en-US" dirty="0">
              <a:latin typeface="Arial"/>
              <a:ea typeface="Calibri"/>
            </a:endParaRPr>
          </a:p>
          <a:p>
            <a:pPr marL="744076" lvl="1" indent="-286182">
              <a:buFont typeface="Courier New"/>
              <a:buChar char="o"/>
              <a:tabLst>
                <a:tab pos="457892" algn="l"/>
                <a:tab pos="686839" algn="l"/>
              </a:tabLst>
            </a:pPr>
            <a:r>
              <a:rPr lang="en-US" dirty="0">
                <a:latin typeface="Arial"/>
                <a:ea typeface="Calibri"/>
              </a:rPr>
              <a:t>Evaluation group findings.</a:t>
            </a:r>
          </a:p>
          <a:p>
            <a:pPr marL="744076" lvl="1" indent="-286182">
              <a:buFont typeface="Courier New"/>
              <a:buChar char="o"/>
              <a:tabLst>
                <a:tab pos="457892" algn="l"/>
                <a:tab pos="686839" algn="l"/>
              </a:tabLst>
            </a:pPr>
            <a:r>
              <a:rPr lang="en-US" dirty="0">
                <a:latin typeface="Arial"/>
                <a:ea typeface="Calibri"/>
              </a:rPr>
              <a:t>Summary of the after-action review.</a:t>
            </a:r>
          </a:p>
          <a:p>
            <a:r>
              <a:rPr lang="en-US" dirty="0">
                <a:latin typeface="Arial"/>
                <a:ea typeface="Calibri"/>
                <a:cs typeface="Times New Roman"/>
              </a:rPr>
              <a:t> </a:t>
            </a:r>
          </a:p>
          <a:p>
            <a:pPr marL="343420" indent="-343420">
              <a:buFont typeface="Symbol"/>
              <a:buChar char=""/>
            </a:pPr>
            <a:r>
              <a:rPr lang="en-US" b="1" dirty="0">
                <a:latin typeface="Arial"/>
                <a:ea typeface="Calibri"/>
              </a:rPr>
              <a:t>Recommendations and corrective actions</a:t>
            </a:r>
            <a:r>
              <a:rPr lang="en-US" dirty="0">
                <a:latin typeface="Arial"/>
                <a:ea typeface="Calibri"/>
              </a:rPr>
              <a:t>, including:</a:t>
            </a:r>
          </a:p>
          <a:p>
            <a:pPr marL="744076" lvl="1" indent="-286182">
              <a:buFont typeface="Courier New"/>
              <a:buChar char="o"/>
              <a:tabLst>
                <a:tab pos="457892" algn="l"/>
                <a:tab pos="686839" algn="l"/>
              </a:tabLst>
            </a:pPr>
            <a:r>
              <a:rPr lang="en-US" dirty="0">
                <a:latin typeface="Arial"/>
                <a:ea typeface="Calibri"/>
              </a:rPr>
              <a:t>Training needs.</a:t>
            </a:r>
          </a:p>
          <a:p>
            <a:pPr marL="744076" lvl="1" indent="-286182">
              <a:buFont typeface="Courier New"/>
              <a:buChar char="o"/>
              <a:tabLst>
                <a:tab pos="457892" algn="l"/>
                <a:tab pos="686839" algn="l"/>
              </a:tabLst>
            </a:pPr>
            <a:r>
              <a:rPr lang="en-US" dirty="0">
                <a:latin typeface="Arial"/>
                <a:ea typeface="Calibri"/>
              </a:rPr>
              <a:t>Changes required to plans, policies, and procedures.</a:t>
            </a:r>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122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205760565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The first part of the unit provided an opportunity to assess elements of your school EOP by participating in a tabletop exercise. </a:t>
            </a:r>
          </a:p>
          <a:p>
            <a:r>
              <a:rPr lang="en-US" dirty="0">
                <a:latin typeface="Arial"/>
                <a:ea typeface="Calibri"/>
                <a:cs typeface="Times New Roman"/>
              </a:rPr>
              <a:t> </a:t>
            </a:r>
          </a:p>
          <a:p>
            <a:r>
              <a:rPr lang="en-US" dirty="0">
                <a:latin typeface="Arial"/>
                <a:ea typeface="Calibri"/>
                <a:cs typeface="Times New Roman"/>
              </a:rPr>
              <a:t>In the next part of the unit, you will learn about and apply the process for designing a simple tabletop:  assemble a planning team, select an exercise, develop objectives, select exercise players, develop the exercise, conduct the exercise, and evaluate.  </a:t>
            </a:r>
          </a:p>
          <a:p>
            <a:endParaRPr lang="en-US" altLang="en-US" dirty="0" smtClean="0"/>
          </a:p>
        </p:txBody>
      </p:sp>
      <p:sp>
        <p:nvSpPr>
          <p:cNvPr id="4" name="Slide Number Placeholder 3"/>
          <p:cNvSpPr>
            <a:spLocks noGrp="1"/>
          </p:cNvSpPr>
          <p:nvPr>
            <p:ph type="sldNum" sz="quarter" idx="5"/>
          </p:nvPr>
        </p:nvSpPr>
        <p:spPr/>
        <p:txBody>
          <a:bodyPr/>
          <a:lstStyle/>
          <a:p>
            <a:pPr>
              <a:defRPr/>
            </a:pPr>
            <a:fld id="{0C1EA7AE-9A48-44DA-A762-B602801B078E}" type="slidenum">
              <a:rPr lang="en-US">
                <a:solidFill>
                  <a:prstClr val="black"/>
                </a:solidFill>
              </a:rPr>
              <a:pPr>
                <a:defRPr/>
              </a:pPr>
              <a:t>123</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4429453"/>
          </a:xfrm>
        </p:spPr>
        <p:txBody>
          <a:bodyPr/>
          <a:lstStyle/>
          <a:p>
            <a:r>
              <a:rPr lang="en-US" dirty="0">
                <a:latin typeface="Arial"/>
                <a:ea typeface="Calibri"/>
                <a:cs typeface="Times New Roman"/>
              </a:rPr>
              <a:t>Tabletop design and development follows the process presented in Unit 7 of the G364 course.</a:t>
            </a:r>
            <a:r>
              <a:rPr lang="en-US" b="1" dirty="0">
                <a:latin typeface="Arial"/>
                <a:ea typeface="Calibri"/>
                <a:cs typeface="Times New Roman"/>
              </a:rPr>
              <a:t>  </a:t>
            </a:r>
            <a:r>
              <a:rPr lang="en-US" dirty="0">
                <a:latin typeface="Arial"/>
                <a:ea typeface="Calibri"/>
                <a:cs typeface="Times New Roman"/>
              </a:rPr>
              <a:t>Once an exercise planning team is assembled and has identified the goals and objectives for an exercise, the next step is to design the specifics of the exercise.  </a:t>
            </a:r>
          </a:p>
          <a:p>
            <a:r>
              <a:rPr lang="en-US" dirty="0">
                <a:latin typeface="Arial"/>
                <a:ea typeface="Calibri"/>
                <a:cs typeface="Times New Roman"/>
              </a:rPr>
              <a:t> </a:t>
            </a:r>
          </a:p>
          <a:p>
            <a:r>
              <a:rPr lang="en-US" dirty="0">
                <a:latin typeface="Arial"/>
                <a:ea typeface="Calibri"/>
                <a:cs typeface="Times New Roman"/>
              </a:rPr>
              <a:t>Emphasize that tabletop design and development takes time and planning</a:t>
            </a:r>
            <a:r>
              <a:rPr lang="en-US" b="1" dirty="0">
                <a:latin typeface="Arial"/>
                <a:ea typeface="Calibri"/>
                <a:cs typeface="Times New Roman"/>
              </a:rPr>
              <a:t>.  </a:t>
            </a:r>
            <a:endParaRPr lang="en-US" dirty="0">
              <a:latin typeface="Arial"/>
              <a:ea typeface="Calibri"/>
              <a:cs typeface="Times New Roman"/>
            </a:endParaRPr>
          </a:p>
          <a:p>
            <a:endParaRPr lang="en-US" dirty="0">
              <a:latin typeface="Arial"/>
              <a:ea typeface="Calibri"/>
              <a:cs typeface="Times New Roman"/>
            </a:endParaRPr>
          </a:p>
          <a:p>
            <a:r>
              <a:rPr lang="en-US" dirty="0">
                <a:latin typeface="Arial"/>
                <a:ea typeface="Calibri"/>
                <a:cs typeface="Times New Roman"/>
              </a:rPr>
              <a:t>Tabletop materials may include: </a:t>
            </a:r>
          </a:p>
          <a:p>
            <a:r>
              <a:rPr lang="en-US" b="1" dirty="0">
                <a:latin typeface="Arial"/>
                <a:ea typeface="Calibri"/>
                <a:cs typeface="Times New Roman"/>
              </a:rPr>
              <a:t> </a:t>
            </a:r>
            <a:endParaRPr lang="en-US" dirty="0">
              <a:latin typeface="Arial"/>
              <a:ea typeface="Calibri"/>
              <a:cs typeface="Times New Roman"/>
            </a:endParaRPr>
          </a:p>
          <a:p>
            <a:pPr marL="343420" indent="-343420">
              <a:spcAft>
                <a:spcPts val="601"/>
              </a:spcAft>
              <a:buFont typeface="Symbol"/>
              <a:buChar char=""/>
            </a:pPr>
            <a:r>
              <a:rPr lang="en-US" b="1" dirty="0">
                <a:latin typeface="Arial"/>
                <a:ea typeface="Calibri"/>
              </a:rPr>
              <a:t>Narrative:</a:t>
            </a:r>
            <a:r>
              <a:rPr lang="en-US" dirty="0">
                <a:latin typeface="Arial"/>
                <a:ea typeface="Calibri"/>
              </a:rPr>
              <a:t>  A scenario, or brief description of the events that have occurred up to the minute the exercise begins.  The exercise narrative provides:</a:t>
            </a:r>
          </a:p>
          <a:p>
            <a:pPr marL="744076" lvl="1" indent="-286182">
              <a:buFont typeface="Courier New"/>
              <a:buChar char="o"/>
              <a:tabLst>
                <a:tab pos="457892" algn="l"/>
                <a:tab pos="686839" algn="l"/>
              </a:tabLst>
            </a:pPr>
            <a:r>
              <a:rPr lang="en-US" b="1" dirty="0">
                <a:latin typeface="Arial"/>
                <a:ea typeface="Calibri"/>
              </a:rPr>
              <a:t>Context and direction</a:t>
            </a:r>
            <a:r>
              <a:rPr lang="en-US" dirty="0">
                <a:latin typeface="Arial"/>
                <a:ea typeface="Calibri"/>
              </a:rPr>
              <a:t> for the exercise by presenting a realistic scenario description.  The exercise narrative:</a:t>
            </a:r>
          </a:p>
          <a:p>
            <a:pPr marL="1144731" lvl="2" indent="-228946">
              <a:buFont typeface="Wingdings"/>
              <a:buChar char=""/>
            </a:pPr>
            <a:r>
              <a:rPr lang="en-US" dirty="0">
                <a:latin typeface="Arial"/>
                <a:ea typeface="Calibri"/>
              </a:rPr>
              <a:t>Sets the mood for the exercise.</a:t>
            </a:r>
          </a:p>
          <a:p>
            <a:pPr marL="1144731" lvl="2" indent="-228946">
              <a:buFont typeface="Wingdings"/>
              <a:buChar char=""/>
            </a:pPr>
            <a:r>
              <a:rPr lang="en-US" dirty="0">
                <a:latin typeface="Arial"/>
                <a:ea typeface="Calibri"/>
              </a:rPr>
              <a:t>Captures the participants’ attention and motivates them to continue.</a:t>
            </a:r>
          </a:p>
          <a:p>
            <a:pPr marL="1144731" lvl="2" indent="-228946">
              <a:spcAft>
                <a:spcPts val="601"/>
              </a:spcAft>
              <a:buFont typeface="Wingdings"/>
              <a:buChar char=""/>
            </a:pPr>
            <a:r>
              <a:rPr lang="en-US" dirty="0">
                <a:latin typeface="Arial"/>
                <a:ea typeface="Calibri"/>
              </a:rPr>
              <a:t>Enables them to examine policies, procedures, and the current status of their capabilities to manage emergency response.</a:t>
            </a:r>
          </a:p>
          <a:p>
            <a:pPr marL="744076" lvl="1" indent="-286182">
              <a:spcAft>
                <a:spcPts val="601"/>
              </a:spcAft>
              <a:buFont typeface="Courier New"/>
              <a:buChar char="o"/>
              <a:tabLst>
                <a:tab pos="457892" algn="l"/>
                <a:tab pos="686839" algn="l"/>
              </a:tabLst>
            </a:pPr>
            <a:r>
              <a:rPr lang="en-US" b="1" dirty="0">
                <a:latin typeface="Arial"/>
                <a:ea typeface="Calibri"/>
              </a:rPr>
              <a:t>Background information</a:t>
            </a:r>
            <a:r>
              <a:rPr lang="en-US" dirty="0">
                <a:latin typeface="Arial"/>
                <a:ea typeface="Calibri"/>
              </a:rPr>
              <a:t>—conditions and technical details that the participants will need to consider during the exercise.</a:t>
            </a:r>
          </a:p>
          <a:p>
            <a:pPr marL="744076" lvl="1" indent="-286182">
              <a:buFont typeface="Courier New"/>
              <a:buChar char="o"/>
              <a:tabLst>
                <a:tab pos="457892" algn="l"/>
                <a:tab pos="686839" algn="l"/>
              </a:tabLst>
            </a:pPr>
            <a:r>
              <a:rPr lang="en-US" b="1" dirty="0">
                <a:latin typeface="Arial"/>
                <a:ea typeface="Calibri"/>
              </a:rPr>
              <a:t>Common frame of reference</a:t>
            </a:r>
            <a:r>
              <a:rPr lang="en-US" dirty="0">
                <a:latin typeface="Arial"/>
                <a:ea typeface="Calibri"/>
              </a:rPr>
              <a:t> for all exercise participants.</a:t>
            </a:r>
          </a:p>
          <a:p>
            <a:r>
              <a:rPr lang="en-US" dirty="0">
                <a:latin typeface="Arial"/>
                <a:ea typeface="Calibri"/>
                <a:cs typeface="Times New Roman"/>
              </a:rPr>
              <a:t> </a:t>
            </a:r>
          </a:p>
          <a:p>
            <a:r>
              <a:rPr lang="en-US" b="1" dirty="0">
                <a:latin typeface="Arial"/>
                <a:ea typeface="Calibri"/>
                <a:cs typeface="Times New Roman"/>
              </a:rPr>
              <a:t> </a:t>
            </a:r>
            <a:endParaRPr lang="en-US" dirty="0">
              <a:latin typeface="Arial"/>
              <a:ea typeface="Calibri"/>
              <a:cs typeface="Times New Roman"/>
            </a:endParaRPr>
          </a:p>
          <a:p>
            <a:pPr>
              <a:spcAft>
                <a:spcPts val="601"/>
              </a:spcAft>
            </a:pPr>
            <a:r>
              <a:rPr lang="en-US" b="1" dirty="0">
                <a:latin typeface="Arial"/>
                <a:ea typeface="Calibri"/>
                <a:cs typeface="Times New Roman"/>
              </a:rPr>
              <a:t>Key points:</a:t>
            </a:r>
            <a:endParaRPr lang="en-US" dirty="0">
              <a:latin typeface="Arial"/>
              <a:ea typeface="Calibri"/>
              <a:cs typeface="Times New Roman"/>
            </a:endParaRPr>
          </a:p>
          <a:p>
            <a:pPr marL="343420" indent="-343420">
              <a:buClr>
                <a:srgbClr val="000000"/>
              </a:buClr>
              <a:buFont typeface="Symbol"/>
              <a:buChar char=""/>
            </a:pPr>
            <a:r>
              <a:rPr lang="en-US" dirty="0">
                <a:solidFill>
                  <a:srgbClr val="000000"/>
                </a:solidFill>
                <a:latin typeface="Arial"/>
                <a:ea typeface="Times New Roman"/>
                <a:cs typeface="Times New Roman"/>
              </a:rPr>
              <a:t>Scenarios should be realistic, plausible, and challenging without being overwhelming.</a:t>
            </a:r>
          </a:p>
          <a:p>
            <a:pPr marL="343420" indent="-343420">
              <a:buClr>
                <a:srgbClr val="000000"/>
              </a:buClr>
              <a:buFont typeface="Symbol"/>
              <a:buChar char=""/>
            </a:pPr>
            <a:r>
              <a:rPr lang="en-US" dirty="0">
                <a:solidFill>
                  <a:srgbClr val="000000"/>
                </a:solidFill>
                <a:latin typeface="Arial"/>
                <a:ea typeface="Times New Roman"/>
                <a:cs typeface="Times New Roman"/>
              </a:rPr>
              <a:t>When designing a narrative consider the:</a:t>
            </a:r>
          </a:p>
          <a:p>
            <a:pPr marL="343420" indent="-343420">
              <a:buFont typeface="Courier New"/>
              <a:buChar char="o"/>
            </a:pPr>
            <a:r>
              <a:rPr lang="en-US" dirty="0">
                <a:latin typeface="Arial"/>
                <a:ea typeface="Calibri"/>
                <a:cs typeface="Times New Roman"/>
              </a:rPr>
              <a:t>Season.</a:t>
            </a:r>
          </a:p>
          <a:p>
            <a:pPr marL="343420" indent="-343420">
              <a:buFont typeface="Courier New"/>
              <a:buChar char="o"/>
            </a:pPr>
            <a:r>
              <a:rPr lang="en-US" dirty="0">
                <a:latin typeface="Arial"/>
                <a:ea typeface="Calibri"/>
                <a:cs typeface="Times New Roman"/>
              </a:rPr>
              <a:t>Time of day.</a:t>
            </a:r>
          </a:p>
          <a:p>
            <a:pPr marL="343420" indent="-343420">
              <a:buFont typeface="Courier New"/>
              <a:buChar char="o"/>
            </a:pPr>
            <a:r>
              <a:rPr lang="en-US" dirty="0">
                <a:latin typeface="Arial"/>
                <a:ea typeface="Calibri"/>
                <a:cs typeface="Times New Roman"/>
              </a:rPr>
              <a:t>Initiating incident.</a:t>
            </a:r>
          </a:p>
          <a:p>
            <a:pPr marL="343420" indent="-343420">
              <a:buFont typeface="Courier New"/>
              <a:buChar char="o"/>
            </a:pPr>
            <a:r>
              <a:rPr lang="en-US" dirty="0">
                <a:latin typeface="Arial"/>
                <a:ea typeface="Calibri"/>
                <a:cs typeface="Times New Roman"/>
              </a:rPr>
              <a:t>Impact on immediate and extended areas.</a:t>
            </a:r>
          </a:p>
          <a:p>
            <a:pPr marL="343420" indent="-343420">
              <a:buFont typeface="Courier New"/>
              <a:buChar char="o"/>
            </a:pPr>
            <a:r>
              <a:rPr lang="en-US" dirty="0">
                <a:latin typeface="Arial"/>
                <a:ea typeface="Calibri"/>
                <a:cs typeface="Times New Roman"/>
              </a:rPr>
              <a:t>How the incident unfolds.</a:t>
            </a:r>
          </a:p>
          <a:p>
            <a:pPr marL="343420" indent="-343420">
              <a:buFont typeface="Courier New"/>
              <a:buChar char="o"/>
            </a:pPr>
            <a:r>
              <a:rPr lang="en-US" dirty="0">
                <a:latin typeface="Arial"/>
                <a:ea typeface="Calibri"/>
                <a:cs typeface="Times New Roman"/>
              </a:rPr>
              <a:t>Other factors that could impact response. </a:t>
            </a:r>
            <a:br>
              <a:rPr lang="en-US" dirty="0">
                <a:latin typeface="Arial"/>
                <a:ea typeface="Calibri"/>
                <a:cs typeface="Times New Roman"/>
              </a:rPr>
            </a:br>
            <a:r>
              <a:rPr lang="en-US" dirty="0">
                <a:latin typeface="Arial"/>
                <a:ea typeface="Calibri"/>
                <a:cs typeface="Times New Roman"/>
              </a:rPr>
              <a:t> </a:t>
            </a:r>
          </a:p>
          <a:p>
            <a:pPr marL="343420" indent="-343420">
              <a:buFont typeface="Symbol"/>
              <a:buChar char=""/>
            </a:pPr>
            <a:r>
              <a:rPr lang="en-US" b="1" dirty="0">
                <a:latin typeface="Arial"/>
                <a:ea typeface="Calibri"/>
              </a:rPr>
              <a:t>Significant events: </a:t>
            </a:r>
            <a:r>
              <a:rPr lang="en-US" dirty="0">
                <a:latin typeface="Arial"/>
                <a:ea typeface="Calibri"/>
              </a:rPr>
              <a:t> Important events that affect the scenario and the decisions the players make as they respond to the scenario.</a:t>
            </a:r>
          </a:p>
          <a:p>
            <a:pPr marL="457892"/>
            <a:r>
              <a:rPr lang="en-US" dirty="0">
                <a:latin typeface="Arial"/>
                <a:ea typeface="Calibri"/>
              </a:rPr>
              <a:t> </a:t>
            </a:r>
          </a:p>
          <a:p>
            <a:pPr marL="228946"/>
            <a:r>
              <a:rPr lang="en-US" dirty="0">
                <a:latin typeface="Arial"/>
                <a:ea typeface="Calibri"/>
              </a:rPr>
              <a:t>When designing the significant events, consider actions you want people to take to address the exercise objectives. </a:t>
            </a:r>
          </a:p>
          <a:p>
            <a:r>
              <a:rPr lang="en-US" dirty="0">
                <a:latin typeface="Arial"/>
                <a:ea typeface="Calibri"/>
                <a:cs typeface="Times New Roman"/>
              </a:rPr>
              <a:t> </a:t>
            </a:r>
          </a:p>
          <a:p>
            <a:pPr marL="343420" indent="-343420">
              <a:spcAft>
                <a:spcPts val="601"/>
              </a:spcAft>
              <a:buFont typeface="Symbol"/>
              <a:buChar char=""/>
            </a:pPr>
            <a:r>
              <a:rPr lang="en-US" b="1" dirty="0">
                <a:latin typeface="Arial"/>
                <a:ea typeface="Calibri"/>
              </a:rPr>
              <a:t>Messages:</a:t>
            </a:r>
            <a:r>
              <a:rPr lang="en-US" dirty="0">
                <a:latin typeface="Arial"/>
                <a:ea typeface="Calibri"/>
              </a:rPr>
              <a:t>  Notices that convey information about significant events to players.  Messages, or injects, can be used to:</a:t>
            </a:r>
          </a:p>
          <a:p>
            <a:pPr marL="744076" lvl="1" indent="-286182">
              <a:buFont typeface="Courier New"/>
              <a:buChar char="o"/>
              <a:tabLst>
                <a:tab pos="228946" algn="l"/>
              </a:tabLst>
            </a:pPr>
            <a:r>
              <a:rPr lang="en-US" dirty="0">
                <a:latin typeface="Arial"/>
                <a:ea typeface="Calibri"/>
              </a:rPr>
              <a:t>Provide information to players in the exercise.</a:t>
            </a:r>
          </a:p>
          <a:p>
            <a:pPr marL="744076" lvl="1" indent="-286182">
              <a:buFont typeface="Courier New"/>
              <a:buChar char="o"/>
              <a:tabLst>
                <a:tab pos="457892" algn="l"/>
                <a:tab pos="686839" algn="l"/>
              </a:tabLst>
            </a:pPr>
            <a:r>
              <a:rPr lang="en-US" dirty="0">
                <a:latin typeface="Arial"/>
                <a:ea typeface="Calibri"/>
              </a:rPr>
              <a:t>Complicate the exercise in a way that might reasonably occur in a real incident.</a:t>
            </a:r>
          </a:p>
          <a:p>
            <a:pPr marL="744076" lvl="1" indent="-286182">
              <a:buFont typeface="Courier New"/>
              <a:buChar char="o"/>
              <a:tabLst>
                <a:tab pos="457892" algn="l"/>
                <a:tab pos="686839" algn="l"/>
              </a:tabLst>
            </a:pPr>
            <a:r>
              <a:rPr lang="en-US" dirty="0">
                <a:latin typeface="Arial"/>
                <a:ea typeface="Calibri"/>
              </a:rPr>
              <a:t>Direct or redirect the play.</a:t>
            </a:r>
          </a:p>
          <a:p>
            <a:pPr marL="744076" lvl="1" indent="-286182">
              <a:buFont typeface="Courier New"/>
              <a:buChar char="o"/>
              <a:tabLst>
                <a:tab pos="457892" algn="l"/>
                <a:tab pos="686839" algn="l"/>
              </a:tabLst>
            </a:pPr>
            <a:r>
              <a:rPr lang="en-US" dirty="0">
                <a:latin typeface="Arial"/>
                <a:ea typeface="Calibri"/>
              </a:rPr>
              <a:t>Initiate specific actions on the part of the players.</a:t>
            </a:r>
          </a:p>
          <a:p>
            <a:pPr marL="744076" lvl="1" indent="-286182">
              <a:buFont typeface="Courier New"/>
              <a:buChar char="o"/>
              <a:tabLst>
                <a:tab pos="457892" algn="l"/>
                <a:tab pos="686839" algn="l"/>
              </a:tabLst>
            </a:pPr>
            <a:r>
              <a:rPr lang="en-US" dirty="0">
                <a:latin typeface="Arial"/>
                <a:ea typeface="Calibri"/>
              </a:rPr>
              <a:t>Distract the players in much the same way as they might be distracted during a real incident.</a:t>
            </a:r>
          </a:p>
          <a:p>
            <a:pPr marL="457892"/>
            <a:r>
              <a:rPr lang="en-US" dirty="0">
                <a:latin typeface="Arial"/>
                <a:ea typeface="Calibri"/>
                <a:cs typeface="Times New Roman"/>
              </a:rPr>
              <a:t> </a:t>
            </a:r>
          </a:p>
          <a:p>
            <a:r>
              <a:rPr lang="en-US" dirty="0">
                <a:latin typeface="Arial"/>
                <a:ea typeface="Calibri"/>
                <a:cs typeface="Times New Roman"/>
              </a:rPr>
              <a:t>When designing messages, think about who could send a message and what that person could say to motivate the expected action to meet an exercise objective. </a:t>
            </a:r>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124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8786103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92209804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16387047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120762457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128</a:t>
            </a:fld>
            <a:endParaRPr lang="en-US">
              <a:solidFill>
                <a:prstClr val="black"/>
              </a:solidFill>
            </a:endParaRPr>
          </a:p>
        </p:txBody>
      </p:sp>
      <p:sp>
        <p:nvSpPr>
          <p:cNvPr id="6" name="TextBox 5"/>
          <p:cNvSpPr txBox="1"/>
          <p:nvPr>
            <p:custDataLst>
              <p:tags r:id="rId1"/>
            </p:custDataLst>
          </p:nvPr>
        </p:nvSpPr>
        <p:spPr>
          <a:xfrm>
            <a:off x="0" y="0"/>
            <a:ext cx="3816902" cy="369471"/>
          </a:xfrm>
          <a:prstGeom prst="rect">
            <a:avLst/>
          </a:prstGeom>
          <a:noFill/>
        </p:spPr>
        <p:txBody>
          <a:bodyPr vert="horz" lIns="91577" tIns="45789" rIns="91577" bIns="45789" rtlCol="0">
            <a:spAutoFit/>
          </a:bodyPr>
          <a:lstStyle/>
          <a:p>
            <a:endParaRPr lang="en-US">
              <a:solidFill>
                <a:prstClr val="black"/>
              </a:solidFill>
            </a:endParaRPr>
          </a:p>
        </p:txBody>
      </p:sp>
    </p:spTree>
    <p:extLst>
      <p:ext uri="{BB962C8B-B14F-4D97-AF65-F5344CB8AC3E}">
        <p14:creationId xmlns:p14="http://schemas.microsoft.com/office/powerpoint/2010/main" val="24625835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129</a:t>
            </a:fld>
            <a:endParaRPr lang="en-US">
              <a:solidFill>
                <a:prstClr val="black"/>
              </a:solidFill>
            </a:endParaRPr>
          </a:p>
        </p:txBody>
      </p:sp>
      <p:sp>
        <p:nvSpPr>
          <p:cNvPr id="6" name="TextBox 5"/>
          <p:cNvSpPr txBox="1"/>
          <p:nvPr>
            <p:custDataLst>
              <p:tags r:id="rId1"/>
            </p:custDataLst>
          </p:nvPr>
        </p:nvSpPr>
        <p:spPr>
          <a:xfrm>
            <a:off x="0" y="0"/>
            <a:ext cx="3816902" cy="369471"/>
          </a:xfrm>
          <a:prstGeom prst="rect">
            <a:avLst/>
          </a:prstGeom>
          <a:noFill/>
        </p:spPr>
        <p:txBody>
          <a:bodyPr vert="horz" lIns="91577" tIns="45789" rIns="91577" bIns="45789" rtlCol="0">
            <a:spAutoFit/>
          </a:bodyPr>
          <a:lstStyle/>
          <a:p>
            <a:endParaRPr lang="en-US">
              <a:solidFill>
                <a:prstClr val="black"/>
              </a:solidFill>
            </a:endParaRPr>
          </a:p>
        </p:txBody>
      </p:sp>
    </p:spTree>
    <p:extLst>
      <p:ext uri="{BB962C8B-B14F-4D97-AF65-F5344CB8AC3E}">
        <p14:creationId xmlns:p14="http://schemas.microsoft.com/office/powerpoint/2010/main" val="1596375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7E2F6C-2D54-4D9F-810C-2F6A28ABA667}" type="slidenum">
              <a:rPr lang="en-US" smtClean="0"/>
              <a:t>13</a:t>
            </a:fld>
            <a:endParaRPr lang="en-US"/>
          </a:p>
        </p:txBody>
      </p:sp>
      <p:sp>
        <p:nvSpPr>
          <p:cNvPr id="5" name="Footer Placeholder 4"/>
          <p:cNvSpPr>
            <a:spLocks noGrp="1"/>
          </p:cNvSpPr>
          <p:nvPr>
            <p:ph type="ftr" sz="quarter" idx="11"/>
          </p:nvPr>
        </p:nvSpPr>
        <p:spPr/>
        <p:txBody>
          <a:bodyPr/>
          <a:lstStyle/>
          <a:p>
            <a:r>
              <a:rPr lang="en-US" smtClean="0"/>
              <a:t>www.Colorado.gov/CSSRC</a:t>
            </a:r>
            <a:endParaRPr lang="en-US"/>
          </a:p>
        </p:txBody>
      </p:sp>
    </p:spTree>
    <p:extLst>
      <p:ext uri="{BB962C8B-B14F-4D97-AF65-F5344CB8AC3E}">
        <p14:creationId xmlns:p14="http://schemas.microsoft.com/office/powerpoint/2010/main" val="1233297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130</a:t>
            </a:fld>
            <a:endParaRPr lang="en-US">
              <a:solidFill>
                <a:prstClr val="black"/>
              </a:solidFill>
            </a:endParaRPr>
          </a:p>
        </p:txBody>
      </p:sp>
      <p:sp>
        <p:nvSpPr>
          <p:cNvPr id="6" name="TextBox 5"/>
          <p:cNvSpPr txBox="1"/>
          <p:nvPr>
            <p:custDataLst>
              <p:tags r:id="rId1"/>
            </p:custDataLst>
          </p:nvPr>
        </p:nvSpPr>
        <p:spPr>
          <a:xfrm>
            <a:off x="0" y="0"/>
            <a:ext cx="3816902" cy="369471"/>
          </a:xfrm>
          <a:prstGeom prst="rect">
            <a:avLst/>
          </a:prstGeom>
          <a:noFill/>
        </p:spPr>
        <p:txBody>
          <a:bodyPr vert="horz" lIns="91577" tIns="45789" rIns="91577" bIns="45789" rtlCol="0">
            <a:spAutoFit/>
          </a:bodyPr>
          <a:lstStyle/>
          <a:p>
            <a:endParaRPr lang="en-US">
              <a:solidFill>
                <a:prstClr val="black"/>
              </a:solidFill>
            </a:endParaRPr>
          </a:p>
        </p:txBody>
      </p:sp>
    </p:spTree>
    <p:extLst>
      <p:ext uri="{BB962C8B-B14F-4D97-AF65-F5344CB8AC3E}">
        <p14:creationId xmlns:p14="http://schemas.microsoft.com/office/powerpoint/2010/main" val="165946273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131</a:t>
            </a:fld>
            <a:endParaRPr lang="en-US">
              <a:solidFill>
                <a:prstClr val="black"/>
              </a:solidFill>
            </a:endParaRPr>
          </a:p>
        </p:txBody>
      </p:sp>
      <p:sp>
        <p:nvSpPr>
          <p:cNvPr id="6" name="TextBox 5"/>
          <p:cNvSpPr txBox="1"/>
          <p:nvPr>
            <p:custDataLst>
              <p:tags r:id="rId1"/>
            </p:custDataLst>
          </p:nvPr>
        </p:nvSpPr>
        <p:spPr>
          <a:xfrm>
            <a:off x="0" y="0"/>
            <a:ext cx="3816902" cy="369471"/>
          </a:xfrm>
          <a:prstGeom prst="rect">
            <a:avLst/>
          </a:prstGeom>
          <a:noFill/>
        </p:spPr>
        <p:txBody>
          <a:bodyPr vert="horz" lIns="91577" tIns="45789" rIns="91577" bIns="45789" rtlCol="0">
            <a:spAutoFit/>
          </a:bodyPr>
          <a:lstStyle/>
          <a:p>
            <a:endParaRPr lang="en-US">
              <a:solidFill>
                <a:prstClr val="black"/>
              </a:solidFill>
            </a:endParaRPr>
          </a:p>
        </p:txBody>
      </p:sp>
    </p:spTree>
    <p:extLst>
      <p:ext uri="{BB962C8B-B14F-4D97-AF65-F5344CB8AC3E}">
        <p14:creationId xmlns:p14="http://schemas.microsoft.com/office/powerpoint/2010/main" val="79371879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132</a:t>
            </a:fld>
            <a:endParaRPr lang="en-US">
              <a:solidFill>
                <a:prstClr val="black"/>
              </a:solidFill>
            </a:endParaRPr>
          </a:p>
        </p:txBody>
      </p:sp>
      <p:sp>
        <p:nvSpPr>
          <p:cNvPr id="6" name="TextBox 5"/>
          <p:cNvSpPr txBox="1"/>
          <p:nvPr>
            <p:custDataLst>
              <p:tags r:id="rId1"/>
            </p:custDataLst>
          </p:nvPr>
        </p:nvSpPr>
        <p:spPr>
          <a:xfrm>
            <a:off x="0" y="0"/>
            <a:ext cx="3816902" cy="369471"/>
          </a:xfrm>
          <a:prstGeom prst="rect">
            <a:avLst/>
          </a:prstGeom>
          <a:noFill/>
        </p:spPr>
        <p:txBody>
          <a:bodyPr vert="horz" lIns="91577" tIns="45789" rIns="91577" bIns="45789" rtlCol="0">
            <a:spAutoFit/>
          </a:bodyPr>
          <a:lstStyle/>
          <a:p>
            <a:endParaRPr lang="en-US">
              <a:solidFill>
                <a:prstClr val="black"/>
              </a:solidFill>
            </a:endParaRPr>
          </a:p>
        </p:txBody>
      </p:sp>
    </p:spTree>
    <p:extLst>
      <p:ext uri="{BB962C8B-B14F-4D97-AF65-F5344CB8AC3E}">
        <p14:creationId xmlns:p14="http://schemas.microsoft.com/office/powerpoint/2010/main" val="253263886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133</a:t>
            </a:fld>
            <a:endParaRPr lang="en-US">
              <a:solidFill>
                <a:prstClr val="black"/>
              </a:solidFill>
            </a:endParaRPr>
          </a:p>
        </p:txBody>
      </p:sp>
      <p:sp>
        <p:nvSpPr>
          <p:cNvPr id="6" name="TextBox 5"/>
          <p:cNvSpPr txBox="1"/>
          <p:nvPr>
            <p:custDataLst>
              <p:tags r:id="rId1"/>
            </p:custDataLst>
          </p:nvPr>
        </p:nvSpPr>
        <p:spPr>
          <a:xfrm>
            <a:off x="0" y="0"/>
            <a:ext cx="3816902" cy="369471"/>
          </a:xfrm>
          <a:prstGeom prst="rect">
            <a:avLst/>
          </a:prstGeom>
          <a:noFill/>
        </p:spPr>
        <p:txBody>
          <a:bodyPr vert="horz" lIns="91577" tIns="45789" rIns="91577" bIns="45789" rtlCol="0">
            <a:spAutoFit/>
          </a:bodyPr>
          <a:lstStyle/>
          <a:p>
            <a:endParaRPr lang="en-US">
              <a:solidFill>
                <a:prstClr val="black"/>
              </a:solidFill>
            </a:endParaRPr>
          </a:p>
        </p:txBody>
      </p:sp>
    </p:spTree>
    <p:extLst>
      <p:ext uri="{BB962C8B-B14F-4D97-AF65-F5344CB8AC3E}">
        <p14:creationId xmlns:p14="http://schemas.microsoft.com/office/powerpoint/2010/main" val="192651340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134</a:t>
            </a:fld>
            <a:endParaRPr lang="en-US">
              <a:solidFill>
                <a:prstClr val="black"/>
              </a:solidFill>
            </a:endParaRPr>
          </a:p>
        </p:txBody>
      </p:sp>
      <p:sp>
        <p:nvSpPr>
          <p:cNvPr id="6" name="TextBox 5"/>
          <p:cNvSpPr txBox="1"/>
          <p:nvPr>
            <p:custDataLst>
              <p:tags r:id="rId1"/>
            </p:custDataLst>
          </p:nvPr>
        </p:nvSpPr>
        <p:spPr>
          <a:xfrm>
            <a:off x="0" y="0"/>
            <a:ext cx="3816902" cy="369471"/>
          </a:xfrm>
          <a:prstGeom prst="rect">
            <a:avLst/>
          </a:prstGeom>
          <a:noFill/>
        </p:spPr>
        <p:txBody>
          <a:bodyPr vert="horz" lIns="91577" tIns="45789" rIns="91577" bIns="45789" rtlCol="0">
            <a:spAutoFit/>
          </a:bodyPr>
          <a:lstStyle/>
          <a:p>
            <a:endParaRPr lang="en-US">
              <a:solidFill>
                <a:prstClr val="black"/>
              </a:solidFill>
            </a:endParaRPr>
          </a:p>
        </p:txBody>
      </p:sp>
    </p:spTree>
    <p:extLst>
      <p:ext uri="{BB962C8B-B14F-4D97-AF65-F5344CB8AC3E}">
        <p14:creationId xmlns:p14="http://schemas.microsoft.com/office/powerpoint/2010/main" val="403415077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xfrm>
            <a:off x="702310" y="4421823"/>
            <a:ext cx="5618480" cy="40479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b="1" dirty="0">
                <a:latin typeface="Arial"/>
                <a:ea typeface="Calibri"/>
                <a:cs typeface="Times New Roman"/>
              </a:rPr>
              <a:t>Purpose:</a:t>
            </a:r>
            <a:r>
              <a:rPr lang="en-US" sz="1100" dirty="0">
                <a:latin typeface="Arial"/>
                <a:ea typeface="Calibri"/>
                <a:cs typeface="Times New Roman"/>
              </a:rPr>
              <a:t>  This activity will provide an opportunity to exercise the school EOP by participating in a tabletop exercise.  The school will need to use its EOP to make decisions about how to respond to each of the events.   </a:t>
            </a:r>
          </a:p>
          <a:p>
            <a:r>
              <a:rPr lang="en-US" sz="1100" dirty="0">
                <a:latin typeface="Arial"/>
                <a:ea typeface="Calibri"/>
                <a:cs typeface="Times New Roman"/>
              </a:rPr>
              <a:t> </a:t>
            </a:r>
          </a:p>
          <a:p>
            <a:pPr>
              <a:spcBef>
                <a:spcPts val="601"/>
              </a:spcBef>
              <a:spcAft>
                <a:spcPts val="601"/>
              </a:spcAft>
            </a:pPr>
            <a:r>
              <a:rPr lang="en-US" sz="1100" dirty="0">
                <a:latin typeface="Arial"/>
                <a:ea typeface="Calibri"/>
                <a:cs typeface="Times New Roman"/>
              </a:rPr>
              <a:t>Explain how the tabletop exercise will work, using the information below.</a:t>
            </a:r>
          </a:p>
          <a:p>
            <a:r>
              <a:rPr lang="en-US" sz="1100" dirty="0">
                <a:latin typeface="Arial"/>
                <a:ea typeface="Calibri"/>
                <a:cs typeface="Times New Roman"/>
              </a:rPr>
              <a:t> </a:t>
            </a:r>
          </a:p>
          <a:p>
            <a:r>
              <a:rPr lang="en-US" sz="1100" b="1" dirty="0">
                <a:latin typeface="Arial"/>
                <a:ea typeface="Calibri"/>
                <a:cs typeface="Times New Roman"/>
              </a:rPr>
              <a:t>Objectives</a:t>
            </a:r>
            <a:r>
              <a:rPr lang="en-US" sz="1100" dirty="0">
                <a:latin typeface="Arial"/>
                <a:ea typeface="Calibri"/>
                <a:cs typeface="Times New Roman"/>
              </a:rPr>
              <a:t> of the tabletop are to: </a:t>
            </a:r>
          </a:p>
          <a:p>
            <a:pPr marL="343414" indent="-343414">
              <a:buFont typeface="Symbol"/>
              <a:buChar char=""/>
            </a:pPr>
            <a:r>
              <a:rPr lang="en-US" sz="1100" dirty="0">
                <a:latin typeface="Arial"/>
                <a:ea typeface="Calibri"/>
              </a:rPr>
              <a:t>Demonstrate the ability to use the Incident Command System principles. </a:t>
            </a:r>
          </a:p>
          <a:p>
            <a:pPr marL="343414" indent="-343414">
              <a:buFont typeface="Symbol"/>
              <a:buChar char=""/>
            </a:pPr>
            <a:r>
              <a:rPr lang="en-US" sz="1100" dirty="0">
                <a:latin typeface="Arial"/>
                <a:ea typeface="Calibri"/>
              </a:rPr>
              <a:t>Determine the effectiveness of the operational organization that manages the incident.</a:t>
            </a:r>
          </a:p>
          <a:p>
            <a:pPr marL="343414" indent="-343414">
              <a:buFont typeface="Symbol"/>
              <a:buChar char=""/>
            </a:pPr>
            <a:r>
              <a:rPr lang="en-US" sz="1100" dirty="0">
                <a:latin typeface="Arial"/>
                <a:ea typeface="Calibri"/>
              </a:rPr>
              <a:t>Assess the ability to establish and maintain communications during an incident. </a:t>
            </a:r>
          </a:p>
          <a:p>
            <a:pPr marL="343414" indent="-343414">
              <a:buFont typeface="Symbol"/>
              <a:buChar char=""/>
            </a:pPr>
            <a:r>
              <a:rPr lang="en-US" sz="1100" dirty="0">
                <a:latin typeface="Arial"/>
                <a:ea typeface="Calibri"/>
              </a:rPr>
              <a:t>Determine the adequacy of equipment, supplies, and facilities during an incident. </a:t>
            </a:r>
          </a:p>
          <a:p>
            <a:r>
              <a:rPr lang="en-US" sz="1100" dirty="0">
                <a:latin typeface="Arial"/>
                <a:ea typeface="Calibri"/>
                <a:cs typeface="Times New Roman"/>
              </a:rPr>
              <a:t> </a:t>
            </a:r>
          </a:p>
          <a:p>
            <a:r>
              <a:rPr lang="en-US" sz="1100" b="1" dirty="0">
                <a:latin typeface="Arial"/>
                <a:ea typeface="Calibri"/>
                <a:cs typeface="Times New Roman"/>
              </a:rPr>
              <a:t>Scenario and updates.  </a:t>
            </a:r>
            <a:r>
              <a:rPr lang="en-US" sz="1100" dirty="0">
                <a:latin typeface="Arial"/>
                <a:ea typeface="Calibri"/>
                <a:cs typeface="Times New Roman"/>
              </a:rPr>
              <a:t>An initial scenario will be presented and then new information about the scenario will be added at intervals throughout the exercise.  This information will require a reevaluation of the situation and decision-making based on the new data in much the same way as during an actual event.</a:t>
            </a:r>
          </a:p>
          <a:p>
            <a:r>
              <a:rPr lang="en-US" sz="1100" dirty="0">
                <a:latin typeface="Arial"/>
                <a:ea typeface="Calibri"/>
                <a:cs typeface="Times New Roman"/>
              </a:rPr>
              <a:t> </a:t>
            </a:r>
          </a:p>
          <a:p>
            <a:r>
              <a:rPr lang="en-US" sz="1100" b="1" dirty="0">
                <a:latin typeface="Arial"/>
                <a:ea typeface="Calibri"/>
                <a:cs typeface="Times New Roman"/>
              </a:rPr>
              <a:t>Messages.  </a:t>
            </a:r>
            <a:r>
              <a:rPr lang="en-US" sz="1100" dirty="0">
                <a:latin typeface="Arial"/>
                <a:ea typeface="Calibri"/>
                <a:cs typeface="Times New Roman"/>
              </a:rPr>
              <a:t>Questions (messages) will be posed after the initial scenario and each scenario update.  Throughout the exercise, the instructor will monitor the exercise to encourage problem solving, ensure everyone participates, control the pace, and evaluate the exercise. </a:t>
            </a:r>
          </a:p>
          <a:p>
            <a:r>
              <a:rPr lang="en-US" sz="1100" dirty="0">
                <a:latin typeface="Arial"/>
                <a:ea typeface="Calibri"/>
                <a:cs typeface="Times New Roman"/>
              </a:rPr>
              <a:t> </a:t>
            </a:r>
          </a:p>
          <a:p>
            <a:pPr>
              <a:spcBef>
                <a:spcPts val="601"/>
              </a:spcBef>
              <a:spcAft>
                <a:spcPts val="601"/>
              </a:spcAft>
            </a:pPr>
            <a:r>
              <a:rPr lang="en-US" sz="1100" dirty="0">
                <a:latin typeface="Arial"/>
                <a:ea typeface="Calibri"/>
                <a:cs typeface="Times New Roman"/>
              </a:rPr>
              <a:t>Explain that you will facilitate the tabletop, and that your role is to introduce the scenario and the messages/updates, ensure everyone is involved, encourage problem solving, and control the exercise pace.  Describe the role of any other instructor(s) as facilitator(s), observer(s), or evaluator(s). </a:t>
            </a:r>
          </a:p>
          <a:p>
            <a:r>
              <a:rPr lang="en-US" sz="1100" dirty="0">
                <a:latin typeface="Arial"/>
                <a:ea typeface="Calibri"/>
                <a:cs typeface="Times New Roman"/>
              </a:rPr>
              <a:t> </a:t>
            </a:r>
          </a:p>
          <a:p>
            <a:r>
              <a:rPr lang="en-US" sz="1100" b="1" dirty="0">
                <a:latin typeface="Arial"/>
                <a:ea typeface="Calibri"/>
                <a:cs typeface="Times New Roman"/>
              </a:rPr>
              <a:t>Estimated Completion Time:</a:t>
            </a:r>
            <a:r>
              <a:rPr lang="en-US" sz="1100" dirty="0">
                <a:latin typeface="Arial"/>
                <a:ea typeface="Calibri"/>
                <a:cs typeface="Times New Roman"/>
              </a:rPr>
              <a:t>  1 hour 30 minutes</a:t>
            </a:r>
          </a:p>
          <a:p>
            <a:r>
              <a:rPr lang="en-US" sz="1100" b="1" dirty="0">
                <a:latin typeface="Arial"/>
                <a:ea typeface="Calibri"/>
                <a:cs typeface="Times New Roman"/>
              </a:rPr>
              <a:t> </a:t>
            </a:r>
            <a:endParaRPr lang="en-US" sz="1100" dirty="0">
              <a:latin typeface="Arial"/>
              <a:ea typeface="Calibri"/>
              <a:cs typeface="Times New Roman"/>
            </a:endParaRPr>
          </a:p>
          <a:p>
            <a:r>
              <a:rPr lang="en-US" sz="1100" dirty="0">
                <a:latin typeface="Arial"/>
                <a:ea typeface="Calibri"/>
                <a:cs typeface="Times New Roman"/>
              </a:rPr>
              <a:t>Distribute the first part of the selected scenario to each participant.  At the designated intervals, give each team member the scenario update.  Remember to use the steps for effective facilitation of a tabletop: </a:t>
            </a:r>
          </a:p>
          <a:p>
            <a:r>
              <a:rPr lang="en-US" sz="1100" dirty="0">
                <a:latin typeface="Arial"/>
                <a:ea typeface="Calibri"/>
                <a:cs typeface="Times New Roman"/>
              </a:rPr>
              <a:t> </a:t>
            </a:r>
          </a:p>
          <a:p>
            <a:pPr marL="343414" indent="-343414">
              <a:buFont typeface="Symbol"/>
              <a:buChar char=""/>
            </a:pPr>
            <a:r>
              <a:rPr lang="en-US" sz="1100" dirty="0">
                <a:latin typeface="Arial"/>
                <a:ea typeface="Calibri"/>
              </a:rPr>
              <a:t>Monitor the pace of the discussion, following the timing guidelines but adjusting based on how the participants are proceeding. </a:t>
            </a:r>
          </a:p>
          <a:p>
            <a:pPr marL="343414" indent="-343414">
              <a:buFont typeface="Symbol"/>
              <a:buChar char=""/>
            </a:pPr>
            <a:r>
              <a:rPr lang="en-US" sz="1100" dirty="0">
                <a:latin typeface="Arial"/>
                <a:ea typeface="Calibri"/>
              </a:rPr>
              <a:t>Encourage involvement to ensure everyone is contributing and participating.  </a:t>
            </a:r>
          </a:p>
          <a:p>
            <a:pPr marL="343414" indent="-343414">
              <a:buFont typeface="Symbol"/>
              <a:buChar char=""/>
            </a:pPr>
            <a:r>
              <a:rPr lang="en-US" sz="1100" dirty="0">
                <a:latin typeface="Arial"/>
                <a:ea typeface="Calibri"/>
              </a:rPr>
              <a:t>Manage the time with a balance between allowing the players to spend enough time on each issue to produce thoughtful solutions and moving quickly enough to keep the discussions stimulating. </a:t>
            </a:r>
          </a:p>
          <a:p>
            <a:r>
              <a:rPr lang="en-US" sz="1100" b="1" dirty="0">
                <a:latin typeface="Arial"/>
                <a:ea typeface="Calibri"/>
                <a:cs typeface="Times New Roman"/>
              </a:rPr>
              <a:t>  </a:t>
            </a:r>
            <a:endParaRPr lang="en-US" sz="1100" dirty="0">
              <a:latin typeface="Arial"/>
              <a:ea typeface="Calibri"/>
              <a:cs typeface="Times New Roman"/>
            </a:endParaRPr>
          </a:p>
          <a:p>
            <a:r>
              <a:rPr lang="en-US" sz="1100" b="1" dirty="0">
                <a:latin typeface="Arial"/>
                <a:ea typeface="Calibri"/>
                <a:cs typeface="Times New Roman"/>
              </a:rPr>
              <a:t>Instructions:</a:t>
            </a:r>
            <a:r>
              <a:rPr lang="en-US" sz="1100" dirty="0">
                <a:latin typeface="Arial"/>
                <a:ea typeface="Calibri"/>
                <a:cs typeface="Times New Roman"/>
              </a:rPr>
              <a:t>  Working as a school team . . .</a:t>
            </a:r>
          </a:p>
          <a:p>
            <a:r>
              <a:rPr lang="en-US" sz="1100" dirty="0">
                <a:latin typeface="Arial"/>
                <a:ea typeface="Calibri"/>
                <a:cs typeface="Times New Roman"/>
              </a:rPr>
              <a:t> </a:t>
            </a:r>
          </a:p>
          <a:p>
            <a:pPr marL="343414" indent="-343414">
              <a:buClr>
                <a:srgbClr val="000000"/>
              </a:buClr>
              <a:buFont typeface="Symbol"/>
              <a:buChar char=""/>
            </a:pPr>
            <a:r>
              <a:rPr lang="en-US" sz="1100" dirty="0">
                <a:solidFill>
                  <a:srgbClr val="000000"/>
                </a:solidFill>
                <a:latin typeface="Arial"/>
                <a:ea typeface="Times New Roman"/>
                <a:cs typeface="Times New Roman"/>
              </a:rPr>
              <a:t>Read the scenario.</a:t>
            </a:r>
          </a:p>
          <a:p>
            <a:pPr marL="343414" indent="-343414">
              <a:buClr>
                <a:srgbClr val="000000"/>
              </a:buClr>
              <a:buFont typeface="Symbol"/>
              <a:buChar char=""/>
            </a:pPr>
            <a:r>
              <a:rPr lang="en-US" sz="1100" dirty="0">
                <a:solidFill>
                  <a:srgbClr val="000000"/>
                </a:solidFill>
                <a:latin typeface="Arial"/>
                <a:ea typeface="Times New Roman"/>
                <a:cs typeface="Times New Roman"/>
              </a:rPr>
              <a:t>Use your school EOP to respond to the scenario questions and updates.  </a:t>
            </a:r>
          </a:p>
          <a:p>
            <a:pPr marL="343414" indent="-343414">
              <a:buClr>
                <a:srgbClr val="000000"/>
              </a:buClr>
              <a:buFont typeface="Symbol"/>
              <a:buChar char=""/>
            </a:pPr>
            <a:r>
              <a:rPr lang="en-US" sz="1100" dirty="0">
                <a:solidFill>
                  <a:srgbClr val="000000"/>
                </a:solidFill>
                <a:latin typeface="Arial"/>
                <a:ea typeface="Times New Roman"/>
                <a:cs typeface="Times New Roman"/>
              </a:rPr>
              <a:t>Identify one person to document your responses. </a:t>
            </a:r>
          </a:p>
          <a:p>
            <a:pPr marL="343414" indent="-343414">
              <a:buClr>
                <a:srgbClr val="000000"/>
              </a:buClr>
              <a:buFont typeface="Symbol"/>
              <a:buChar char=""/>
            </a:pPr>
            <a:r>
              <a:rPr lang="en-US" sz="1100" dirty="0">
                <a:solidFill>
                  <a:srgbClr val="000000"/>
                </a:solidFill>
                <a:latin typeface="Arial"/>
                <a:ea typeface="Times New Roman"/>
                <a:cs typeface="Times New Roman"/>
              </a:rPr>
              <a:t>Select one person to present the school’s responses to the scenario questions at the end of the activity.  </a:t>
            </a:r>
          </a:p>
          <a:p>
            <a:r>
              <a:rPr lang="en-US" sz="1100" dirty="0">
                <a:latin typeface="Arial"/>
                <a:ea typeface="Calibri"/>
                <a:cs typeface="Times New Roman"/>
              </a:rPr>
              <a:t> </a:t>
            </a:r>
          </a:p>
          <a:p>
            <a:r>
              <a:rPr lang="en-US" sz="1100" dirty="0">
                <a:latin typeface="Arial"/>
                <a:ea typeface="Calibri"/>
                <a:cs typeface="Times New Roman"/>
              </a:rPr>
              <a:t>Document your observations and take notes during the exercise in order to provide a thorough debrief.  </a:t>
            </a:r>
          </a:p>
          <a:p>
            <a:r>
              <a:rPr lang="en-US" dirty="0">
                <a:latin typeface="Arial"/>
                <a:ea typeface="Calibri"/>
                <a:cs typeface="Times New Roman"/>
              </a:rPr>
              <a:t> </a:t>
            </a:r>
          </a:p>
          <a:p>
            <a:endParaRPr lang="en-US" altLang="en-US" dirty="0" smtClean="0"/>
          </a:p>
        </p:txBody>
      </p:sp>
      <p:sp>
        <p:nvSpPr>
          <p:cNvPr id="4" name="Slide Number Placeholder 3"/>
          <p:cNvSpPr>
            <a:spLocks noGrp="1"/>
          </p:cNvSpPr>
          <p:nvPr>
            <p:ph type="sldNum" sz="quarter" idx="5"/>
          </p:nvPr>
        </p:nvSpPr>
        <p:spPr/>
        <p:txBody>
          <a:bodyPr/>
          <a:lstStyle/>
          <a:p>
            <a:pPr>
              <a:defRPr/>
            </a:pPr>
            <a:fld id="{930C2663-56FF-466D-BA53-E4A41B3056A5}" type="slidenum">
              <a:rPr lang="en-US">
                <a:solidFill>
                  <a:prstClr val="black"/>
                </a:solidFill>
              </a:rPr>
              <a:pPr>
                <a:defRPr/>
              </a:pPr>
              <a:t>135</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3" name="TextBox 2"/>
          <p:cNvSpPr txBox="1"/>
          <p:nvPr>
            <p:custDataLst>
              <p:tags r:id="rId1"/>
            </p:custDataLst>
          </p:nvPr>
        </p:nvSpPr>
        <p:spPr>
          <a:xfrm>
            <a:off x="0" y="0"/>
            <a:ext cx="3816902" cy="369471"/>
          </a:xfrm>
          <a:prstGeom prst="rect">
            <a:avLst/>
          </a:prstGeom>
          <a:noFill/>
        </p:spPr>
        <p:txBody>
          <a:bodyPr vert="horz" lIns="91577" tIns="45789" rIns="91577" bIns="45789" rtlCol="0">
            <a:spAutoFit/>
          </a:bodyPr>
          <a:lstStyle/>
          <a:p>
            <a:endParaRPr lang="en-US">
              <a:solidFill>
                <a:prstClr val="black"/>
              </a:solidFill>
            </a:endParaRPr>
          </a:p>
        </p:txBody>
      </p:sp>
    </p:spTree>
    <p:extLst>
      <p:ext uri="{BB962C8B-B14F-4D97-AF65-F5344CB8AC3E}">
        <p14:creationId xmlns:p14="http://schemas.microsoft.com/office/powerpoint/2010/main" val="287153760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Calibri"/>
                <a:cs typeface="Times New Roman"/>
              </a:rPr>
              <a:t>Exercise evaluation:</a:t>
            </a:r>
          </a:p>
          <a:p>
            <a:r>
              <a:rPr lang="en-US" dirty="0">
                <a:latin typeface="Arial"/>
                <a:ea typeface="Calibri"/>
                <a:cs typeface="Times New Roman"/>
              </a:rPr>
              <a:t> </a:t>
            </a:r>
          </a:p>
          <a:p>
            <a:pPr marL="343420" indent="-343420">
              <a:buClr>
                <a:srgbClr val="000000"/>
              </a:buClr>
              <a:buFont typeface="Symbol"/>
              <a:buChar char=""/>
            </a:pPr>
            <a:r>
              <a:rPr lang="en-US" dirty="0">
                <a:solidFill>
                  <a:srgbClr val="000000"/>
                </a:solidFill>
                <a:latin typeface="Arial"/>
                <a:ea typeface="Times New Roman"/>
                <a:cs typeface="Times New Roman"/>
              </a:rPr>
              <a:t>Assesses how well the exercise achieved the exercise objectives being tested.</a:t>
            </a:r>
            <a:br>
              <a:rPr lang="en-US" dirty="0">
                <a:solidFill>
                  <a:srgbClr val="000000"/>
                </a:solidFill>
                <a:latin typeface="Arial"/>
                <a:ea typeface="Times New Roman"/>
                <a:cs typeface="Times New Roman"/>
              </a:rPr>
            </a:b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en-US" dirty="0">
                <a:solidFill>
                  <a:srgbClr val="000000"/>
                </a:solidFill>
                <a:latin typeface="Arial"/>
                <a:ea typeface="Times New Roman"/>
                <a:cs typeface="Times New Roman"/>
              </a:rPr>
              <a:t>Identifies where the plan was successful or not during the tabletop. </a:t>
            </a:r>
            <a:br>
              <a:rPr lang="en-US" dirty="0">
                <a:solidFill>
                  <a:srgbClr val="000000"/>
                </a:solidFill>
                <a:latin typeface="Arial"/>
                <a:ea typeface="Times New Roman"/>
                <a:cs typeface="Times New Roman"/>
              </a:rPr>
            </a:b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en-US" dirty="0">
                <a:solidFill>
                  <a:srgbClr val="000000"/>
                </a:solidFill>
                <a:latin typeface="Arial"/>
                <a:ea typeface="Times New Roman"/>
                <a:cs typeface="Times New Roman"/>
              </a:rPr>
              <a:t>Identifies opportunities for improvement, including improved response capabilities and needed revisions of plans, policies, and procedures.  The focus should not be on the performance of each individual player but rather on how well the policies, plans, and procedures worked.  </a:t>
            </a:r>
          </a:p>
          <a:p>
            <a:r>
              <a:rPr lang="en-US" dirty="0">
                <a:latin typeface="Arial"/>
                <a:ea typeface="Calibri"/>
                <a:cs typeface="Times New Roman"/>
              </a:rPr>
              <a:t> </a:t>
            </a:r>
          </a:p>
          <a:p>
            <a:r>
              <a:rPr lang="en-US" dirty="0">
                <a:latin typeface="Arial"/>
                <a:ea typeface="Calibri"/>
                <a:cs typeface="Times New Roman"/>
              </a:rPr>
              <a:t>Standard checklists to record observations during the tabletop are helpful to ensure data collected is uniform and consistent. </a:t>
            </a:r>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136</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193966853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85">
              <a:defRPr/>
            </a:pPr>
            <a:r>
              <a:rPr lang="en-US" dirty="0">
                <a:solidFill>
                  <a:prstClr val="black"/>
                </a:solidFill>
                <a:latin typeface="Arial"/>
                <a:ea typeface="Calibri"/>
                <a:cs typeface="Times New Roman"/>
              </a:rPr>
              <a:t>Once the exercise is concluded, potential corrective actions should be identified.  Corrective actions are concrete, actionable steps.  They address:</a:t>
            </a:r>
          </a:p>
          <a:p>
            <a:pPr defTabSz="915785">
              <a:defRPr/>
            </a:pPr>
            <a:r>
              <a:rPr lang="en-US" dirty="0">
                <a:solidFill>
                  <a:prstClr val="black"/>
                </a:solidFill>
                <a:latin typeface="Arial"/>
                <a:ea typeface="Calibri"/>
                <a:cs typeface="Times New Roman"/>
              </a:rPr>
              <a:t> </a:t>
            </a:r>
          </a:p>
          <a:p>
            <a:pPr marL="343420" indent="-343420" defTabSz="915785">
              <a:buFont typeface="Symbol"/>
              <a:buChar char=""/>
              <a:defRPr/>
            </a:pPr>
            <a:r>
              <a:rPr lang="en-US" dirty="0">
                <a:solidFill>
                  <a:prstClr val="black"/>
                </a:solidFill>
                <a:latin typeface="Arial"/>
                <a:ea typeface="Calibri"/>
                <a:cs typeface="Times New Roman"/>
              </a:rPr>
              <a:t>Lessons learned for approaching similar problems in the future.</a:t>
            </a:r>
          </a:p>
          <a:p>
            <a:pPr marL="228946" defTabSz="915785">
              <a:defRPr/>
            </a:pPr>
            <a:r>
              <a:rPr lang="en-US" dirty="0">
                <a:solidFill>
                  <a:prstClr val="black"/>
                </a:solidFill>
                <a:latin typeface="Arial"/>
                <a:ea typeface="Calibri"/>
                <a:cs typeface="Times New Roman"/>
              </a:rPr>
              <a:t> </a:t>
            </a:r>
          </a:p>
          <a:p>
            <a:pPr marL="343420" indent="-343420" defTabSz="915785">
              <a:buFont typeface="Symbol"/>
              <a:buChar char=""/>
              <a:defRPr/>
            </a:pPr>
            <a:r>
              <a:rPr lang="en-US" dirty="0">
                <a:solidFill>
                  <a:prstClr val="black"/>
                </a:solidFill>
                <a:latin typeface="Arial"/>
                <a:ea typeface="Calibri"/>
                <a:cs typeface="Times New Roman"/>
              </a:rPr>
              <a:t>Changes to be made to the school EOP, policies, and procedures to improve performance, including who will be responsible to make the changes. </a:t>
            </a:r>
          </a:p>
          <a:p>
            <a:pPr marL="228946" defTabSz="915785">
              <a:defRPr/>
            </a:pPr>
            <a:r>
              <a:rPr lang="en-US" dirty="0">
                <a:solidFill>
                  <a:prstClr val="black"/>
                </a:solidFill>
                <a:latin typeface="Arial"/>
                <a:ea typeface="Calibri"/>
                <a:cs typeface="Times New Roman"/>
              </a:rPr>
              <a:t> </a:t>
            </a:r>
          </a:p>
          <a:p>
            <a:pPr marL="343420" indent="-343420" defTabSz="915785">
              <a:buFont typeface="Symbol"/>
              <a:buChar char=""/>
              <a:defRPr/>
            </a:pPr>
            <a:r>
              <a:rPr lang="en-US" dirty="0">
                <a:solidFill>
                  <a:prstClr val="black"/>
                </a:solidFill>
                <a:latin typeface="Arial"/>
                <a:ea typeface="Calibri"/>
                <a:cs typeface="Times New Roman"/>
              </a:rPr>
              <a:t>Equipment or resources needed to improve performance. </a:t>
            </a:r>
          </a:p>
          <a:p>
            <a:pPr defTabSz="915785">
              <a:defRPr/>
            </a:pPr>
            <a:r>
              <a:rPr lang="en-US" dirty="0">
                <a:solidFill>
                  <a:prstClr val="black"/>
                </a:solidFill>
                <a:latin typeface="Arial"/>
                <a:ea typeface="Calibri"/>
                <a:cs typeface="Times New Roman"/>
              </a:rPr>
              <a:t> </a:t>
            </a:r>
          </a:p>
          <a:p>
            <a:pPr defTabSz="915785">
              <a:defRPr/>
            </a:pPr>
            <a:r>
              <a:rPr lang="en-US" dirty="0">
                <a:solidFill>
                  <a:prstClr val="black"/>
                </a:solidFill>
                <a:latin typeface="Arial"/>
                <a:ea typeface="Calibri"/>
                <a:cs typeface="Times New Roman"/>
              </a:rPr>
              <a:t>Training needed to improve performance</a:t>
            </a:r>
            <a:endParaRPr lang="en-US" alt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137</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146770288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3F6968-938A-4780-9CB6-87D2B51E4B10}" type="slidenum">
              <a:rPr lang="en-US" smtClean="0">
                <a:solidFill>
                  <a:prstClr val="black"/>
                </a:solidFill>
              </a:rPr>
              <a:pPr/>
              <a:t>138</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
        <p:nvSpPr>
          <p:cNvPr id="6" name="TextBox 5"/>
          <p:cNvSpPr txBox="1"/>
          <p:nvPr>
            <p:custDataLst>
              <p:tags r:id="rId1"/>
            </p:custDataLst>
          </p:nvPr>
        </p:nvSpPr>
        <p:spPr>
          <a:xfrm>
            <a:off x="0" y="0"/>
            <a:ext cx="3816902" cy="369471"/>
          </a:xfrm>
          <a:prstGeom prst="rect">
            <a:avLst/>
          </a:prstGeom>
          <a:noFill/>
        </p:spPr>
        <p:txBody>
          <a:bodyPr vert="horz" lIns="91577" tIns="45789" rIns="91577" bIns="45789" rtlCol="0">
            <a:spAutoFit/>
          </a:bodyPr>
          <a:lstStyle/>
          <a:p>
            <a:endParaRPr lang="en-US">
              <a:solidFill>
                <a:prstClr val="black"/>
              </a:solidFill>
            </a:endParaRPr>
          </a:p>
        </p:txBody>
      </p:sp>
    </p:spTree>
    <p:extLst>
      <p:ext uri="{BB962C8B-B14F-4D97-AF65-F5344CB8AC3E}">
        <p14:creationId xmlns:p14="http://schemas.microsoft.com/office/powerpoint/2010/main" val="24298026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8132" y="8842030"/>
            <a:ext cx="3043343" cy="465455"/>
          </a:xfrm>
          <a:prstGeom prst="rect">
            <a:avLst/>
          </a:prstGeom>
        </p:spPr>
        <p:txBody>
          <a:bodyPr/>
          <a:lstStyle/>
          <a:p>
            <a:fld id="{2543FDC9-983D-462B-8054-6BB41600E1A6}" type="slidenum">
              <a:rPr lang="en-US" smtClean="0">
                <a:solidFill>
                  <a:prstClr val="black"/>
                </a:solidFill>
              </a:rPr>
              <a:pPr/>
              <a:t>139</a:t>
            </a:fld>
            <a:endParaRPr lang="en-US" dirty="0">
              <a:solidFill>
                <a:prstClr val="black"/>
              </a:solidFill>
            </a:endParaRPr>
          </a:p>
        </p:txBody>
      </p:sp>
      <p:sp>
        <p:nvSpPr>
          <p:cNvPr id="6" name="Footer Placeholder 5"/>
          <p:cNvSpPr>
            <a:spLocks noGrp="1"/>
          </p:cNvSpPr>
          <p:nvPr>
            <p:ph type="ftr" sz="quarter" idx="12"/>
          </p:nvPr>
        </p:nvSpPr>
        <p:spPr>
          <a:xfrm>
            <a:off x="0" y="8842030"/>
            <a:ext cx="3043343" cy="465455"/>
          </a:xfrm>
          <a:prstGeom prst="rect">
            <a:avLst/>
          </a:prstGeom>
        </p:spPr>
        <p:txBody>
          <a:bodyPr/>
          <a:lstStyle/>
          <a:p>
            <a:r>
              <a:rPr lang="en-US" smtClean="0">
                <a:solidFill>
                  <a:prstClr val="black"/>
                </a:solidFill>
              </a:rPr>
              <a:t>www.Colorado.gov/CSSRC</a:t>
            </a:r>
            <a:endParaRPr lang="en-US" dirty="0">
              <a:solidFill>
                <a:prstClr val="black"/>
              </a:solidFill>
            </a:endParaRPr>
          </a:p>
        </p:txBody>
      </p:sp>
      <p:sp>
        <p:nvSpPr>
          <p:cNvPr id="5" name="TextBox 4"/>
          <p:cNvSpPr txBox="1"/>
          <p:nvPr>
            <p:custDataLst>
              <p:tags r:id="rId1"/>
            </p:custDataLst>
          </p:nvPr>
        </p:nvSpPr>
        <p:spPr>
          <a:xfrm>
            <a:off x="0" y="0"/>
            <a:ext cx="3816902" cy="369471"/>
          </a:xfrm>
          <a:prstGeom prst="rect">
            <a:avLst/>
          </a:prstGeom>
          <a:noFill/>
        </p:spPr>
        <p:txBody>
          <a:bodyPr vert="horz" lIns="91577" tIns="45789" rIns="91577" bIns="45789" rtlCol="0">
            <a:spAutoFit/>
          </a:bodyPr>
          <a:lstStyle/>
          <a:p>
            <a:endParaRPr lang="en-US">
              <a:solidFill>
                <a:prstClr val="black"/>
              </a:solidFill>
            </a:endParaRPr>
          </a:p>
        </p:txBody>
      </p:sp>
    </p:spTree>
    <p:extLst>
      <p:ext uri="{BB962C8B-B14F-4D97-AF65-F5344CB8AC3E}">
        <p14:creationId xmlns:p14="http://schemas.microsoft.com/office/powerpoint/2010/main" val="328849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xfrm>
            <a:off x="702310" y="4421823"/>
            <a:ext cx="5618480" cy="45820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Human-caused hazards result from intentional human actions to threaten or harm the well-being of others, such as a threatened or actual chemical or biological attack, or cyber incident. </a:t>
            </a:r>
          </a:p>
          <a:p>
            <a:r>
              <a:rPr lang="en-US" dirty="0">
                <a:latin typeface="Arial"/>
                <a:ea typeface="Calibri"/>
                <a:cs typeface="Times New Roman"/>
              </a:rPr>
              <a:t> </a:t>
            </a:r>
          </a:p>
          <a:p>
            <a:r>
              <a:rPr lang="x-none" kern="0">
                <a:latin typeface="Arial"/>
                <a:ea typeface="Times New Roman"/>
                <a:cs typeface="Times New Roman"/>
              </a:rPr>
              <a:t>Potential threats that you may identify include: </a:t>
            </a:r>
            <a:endParaRPr lang="en-US" b="1" kern="0" dirty="0">
              <a:latin typeface="Arial"/>
              <a:ea typeface="Times New Roman"/>
              <a:cs typeface="Times New Roman"/>
            </a:endParaRPr>
          </a:p>
          <a:p>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An active shooter (see the information on targeted violence that follows).</a:t>
            </a:r>
          </a:p>
          <a:p>
            <a:pPr marL="343420" indent="-343420">
              <a:buFont typeface="Symbol"/>
              <a:buChar char=""/>
            </a:pPr>
            <a:r>
              <a:rPr lang="en-US" dirty="0">
                <a:latin typeface="Arial"/>
                <a:ea typeface="Calibri"/>
                <a:cs typeface="Times New Roman"/>
              </a:rPr>
              <a:t>Bullying, including cyber-bullying and sexting.</a:t>
            </a:r>
          </a:p>
          <a:p>
            <a:pPr marL="343420" indent="-343420">
              <a:buFont typeface="Symbol"/>
              <a:buChar char=""/>
            </a:pPr>
            <a:r>
              <a:rPr lang="en-US" dirty="0">
                <a:latin typeface="Arial"/>
                <a:ea typeface="Calibri"/>
                <a:cs typeface="Times New Roman"/>
              </a:rPr>
              <a:t>School violence, including gang violence.</a:t>
            </a:r>
          </a:p>
          <a:p>
            <a:pPr marL="343420" indent="-343420">
              <a:buFont typeface="Symbol"/>
              <a:buChar char=""/>
            </a:pPr>
            <a:r>
              <a:rPr lang="en-US" dirty="0">
                <a:latin typeface="Arial"/>
                <a:ea typeface="Calibri"/>
                <a:cs typeface="Times New Roman"/>
              </a:rPr>
              <a:t>Bomb or bomb threat.</a:t>
            </a:r>
          </a:p>
          <a:p>
            <a:pPr marL="343420" indent="-343420">
              <a:buFont typeface="Symbol"/>
              <a:buChar char=""/>
            </a:pPr>
            <a:r>
              <a:rPr lang="en-US" dirty="0">
                <a:latin typeface="Arial"/>
                <a:ea typeface="Calibri"/>
                <a:cs typeface="Times New Roman"/>
              </a:rPr>
              <a:t>Arson.</a:t>
            </a:r>
          </a:p>
          <a:p>
            <a:pPr marL="343420" indent="-343420">
              <a:buFont typeface="Symbol"/>
              <a:buChar char=""/>
            </a:pPr>
            <a:r>
              <a:rPr lang="en-US" dirty="0">
                <a:latin typeface="Arial"/>
                <a:ea typeface="Calibri"/>
                <a:cs typeface="Times New Roman"/>
              </a:rPr>
              <a:t>Hostage situation.</a:t>
            </a:r>
          </a:p>
          <a:p>
            <a:pPr marL="343420" indent="-343420">
              <a:buFont typeface="Symbol"/>
              <a:buChar char=""/>
            </a:pPr>
            <a:r>
              <a:rPr lang="en-US" dirty="0">
                <a:latin typeface="Arial"/>
                <a:ea typeface="Calibri"/>
                <a:cs typeface="Times New Roman"/>
              </a:rPr>
              <a:t>Domestic violence/abuse.</a:t>
            </a:r>
          </a:p>
          <a:p>
            <a:pPr marL="343420" indent="-343420">
              <a:buFont typeface="Symbol"/>
              <a:buChar char=""/>
            </a:pPr>
            <a:r>
              <a:rPr lang="en-US" dirty="0">
                <a:latin typeface="Arial"/>
                <a:ea typeface="Calibri"/>
                <a:cs typeface="Times New Roman"/>
              </a:rPr>
              <a:t>Suicide.</a:t>
            </a:r>
          </a:p>
          <a:p>
            <a:pPr marL="343420" indent="-343420">
              <a:buFont typeface="Symbol"/>
              <a:buChar char=""/>
            </a:pPr>
            <a:r>
              <a:rPr lang="en-US" dirty="0">
                <a:latin typeface="Arial"/>
                <a:ea typeface="Calibri"/>
                <a:cs typeface="Times New Roman"/>
              </a:rPr>
              <a:t>Cyber attack.</a:t>
            </a:r>
          </a:p>
          <a:p>
            <a:pPr marL="343420" indent="-343420">
              <a:buFont typeface="Symbol"/>
              <a:buChar char=""/>
            </a:pPr>
            <a:r>
              <a:rPr lang="en-US" dirty="0">
                <a:latin typeface="Arial"/>
                <a:ea typeface="Calibri"/>
                <a:cs typeface="Times New Roman"/>
              </a:rPr>
              <a:t>Drug-related emergencies.</a:t>
            </a:r>
          </a:p>
          <a:p>
            <a:r>
              <a:rPr lang="en-US" dirty="0">
                <a:latin typeface="Arial"/>
                <a:ea typeface="Calibri"/>
                <a:cs typeface="Times New Roman"/>
              </a:rPr>
              <a:t> </a:t>
            </a:r>
          </a:p>
          <a:p>
            <a:pPr>
              <a:spcBef>
                <a:spcPts val="601"/>
              </a:spcBef>
            </a:pPr>
            <a:r>
              <a:rPr lang="en-US" b="1" u="sng" dirty="0">
                <a:latin typeface="Arial"/>
                <a:ea typeface="Calibri"/>
                <a:cs typeface="Times New Roman"/>
              </a:rPr>
              <a:t>Discussion Question</a:t>
            </a:r>
            <a:r>
              <a:rPr lang="en-US" b="1" dirty="0">
                <a:latin typeface="Arial"/>
                <a:ea typeface="Calibri"/>
                <a:cs typeface="Times New Roman"/>
              </a:rPr>
              <a:t>:  What human-caused hazard poses the most significant threat to your school?</a:t>
            </a:r>
            <a:endParaRPr lang="en-US" dirty="0">
              <a:latin typeface="Arial"/>
              <a:ea typeface="Calibri"/>
              <a:cs typeface="Times New Roman"/>
            </a:endParaRPr>
          </a:p>
          <a:p>
            <a:r>
              <a:rPr lang="en-US" b="1" dirty="0">
                <a:latin typeface="Arial"/>
                <a:ea typeface="Calibri"/>
                <a:cs typeface="Times New Roman"/>
              </a:rPr>
              <a:t> </a:t>
            </a:r>
            <a:endParaRPr lang="en-US" dirty="0">
              <a:latin typeface="Arial"/>
              <a:ea typeface="Calibri"/>
              <a:cs typeface="Times New Roman"/>
            </a:endParaRPr>
          </a:p>
          <a:p>
            <a:r>
              <a:rPr lang="en-US" b="1" dirty="0">
                <a:latin typeface="Arial"/>
                <a:ea typeface="Calibri"/>
                <a:cs typeface="Times New Roman"/>
              </a:rPr>
              <a:t>Facilitate the discussion</a:t>
            </a:r>
            <a:r>
              <a:rPr lang="en-US" dirty="0">
                <a:latin typeface="Arial"/>
                <a:ea typeface="Calibri"/>
                <a:cs typeface="Times New Roman"/>
              </a:rPr>
              <a:t> and acknowledge the responses.  Mention that the school’s hazard analysis should include all of the hazards the school identifies as threats to their school.  </a:t>
            </a:r>
            <a:r>
              <a:rPr lang="en-US" u="sng" dirty="0">
                <a:latin typeface="Arial"/>
                <a:ea typeface="Calibri"/>
                <a:cs typeface="Times New Roman"/>
              </a:rPr>
              <a:t>List the hazards identified on chart paper</a:t>
            </a:r>
            <a:r>
              <a:rPr lang="en-US" dirty="0">
                <a:latin typeface="Arial"/>
                <a:ea typeface="Calibri"/>
                <a:cs typeface="Times New Roman"/>
              </a:rPr>
              <a:t>.  Save the list for use later in this unit.</a:t>
            </a:r>
          </a:p>
          <a:p>
            <a:r>
              <a:rPr lang="en-US" dirty="0">
                <a:latin typeface="Arial"/>
                <a:ea typeface="Calibri"/>
                <a:cs typeface="Times New Roman"/>
              </a:rPr>
              <a:t> </a:t>
            </a:r>
          </a:p>
          <a:p>
            <a:pPr>
              <a:spcAft>
                <a:spcPts val="601"/>
              </a:spcAft>
            </a:pPr>
            <a:r>
              <a:rPr lang="en-US" b="1" dirty="0">
                <a:latin typeface="Arial"/>
                <a:ea typeface="Calibri"/>
                <a:cs typeface="Times New Roman"/>
              </a:rPr>
              <a:t>Encourage the participants to read</a:t>
            </a:r>
            <a:r>
              <a:rPr lang="en-US" dirty="0">
                <a:latin typeface="Arial"/>
                <a:ea typeface="Calibri"/>
                <a:cs typeface="Times New Roman"/>
              </a:rPr>
              <a:t> the information on the next page on targeted violence and the impact of bullying.  If active shooter and/or bullying were cited by the teams as key concerns, you may wish to review the information with the class.</a:t>
            </a:r>
          </a:p>
          <a:p>
            <a:r>
              <a:rPr lang="en-US" b="1" dirty="0">
                <a:latin typeface="Arial"/>
                <a:ea typeface="Calibri"/>
                <a:cs typeface="Times New Roman"/>
              </a:rPr>
              <a:t>Targeted Violence </a:t>
            </a:r>
            <a:endParaRPr lang="en-US" dirty="0">
              <a:latin typeface="Arial"/>
              <a:ea typeface="Calibri"/>
              <a:cs typeface="Times New Roman"/>
            </a:endParaRPr>
          </a:p>
          <a:p>
            <a:r>
              <a:rPr lang="en-US" b="1" dirty="0">
                <a:latin typeface="Arial"/>
                <a:ea typeface="Calibri"/>
                <a:cs typeface="Times New Roman"/>
              </a:rPr>
              <a:t> </a:t>
            </a:r>
            <a:endParaRPr lang="en-US" dirty="0">
              <a:latin typeface="Arial"/>
              <a:ea typeface="Calibri"/>
              <a:cs typeface="Times New Roman"/>
            </a:endParaRPr>
          </a:p>
          <a:p>
            <a:r>
              <a:rPr lang="en-US" dirty="0">
                <a:latin typeface="Arial"/>
                <a:ea typeface="Calibri"/>
                <a:cs typeface="Times New Roman"/>
              </a:rPr>
              <a:t>When considering the threat of a mass casualty incident, it is important to understand that they come in many varieties and unfold in different ways.  However, according to the findings of the Safe School Initiative (available at </a:t>
            </a:r>
            <a:r>
              <a:rPr lang="en-US" u="sng" dirty="0">
                <a:solidFill>
                  <a:srgbClr val="0000FF"/>
                </a:solidFill>
                <a:latin typeface="Arial"/>
                <a:ea typeface="Calibri"/>
                <a:cs typeface="Times New Roman"/>
                <a:hlinkClick r:id="rId3"/>
              </a:rPr>
              <a:t>http://www.secretservice.gov</a:t>
            </a:r>
            <a:r>
              <a:rPr lang="en-US" dirty="0">
                <a:latin typeface="Arial"/>
                <a:ea typeface="Calibri"/>
                <a:cs typeface="Times New Roman"/>
              </a:rPr>
              <a:t> and on the course toolkit), past incidents do share some common characteristics.</a:t>
            </a:r>
          </a:p>
          <a:p>
            <a:r>
              <a:rPr lang="en-US" dirty="0">
                <a:latin typeface="Arial"/>
                <a:ea typeface="Calibri"/>
                <a:cs typeface="Times New Roman"/>
              </a:rPr>
              <a:t> </a:t>
            </a:r>
          </a:p>
          <a:p>
            <a:r>
              <a:rPr lang="en-US" b="1" dirty="0">
                <a:latin typeface="Arial"/>
                <a:ea typeface="Calibri"/>
                <a:cs typeface="Times New Roman"/>
              </a:rPr>
              <a:t>Common characteristics.  </a:t>
            </a:r>
            <a:r>
              <a:rPr lang="en-US" dirty="0">
                <a:latin typeface="Arial"/>
                <a:ea typeface="Calibri"/>
                <a:cs typeface="Times New Roman"/>
              </a:rPr>
              <a:t>Understanding common characteristics such as the following can help you understand and be ready in the unlikely event that an incident occurs at your site:</a:t>
            </a:r>
          </a:p>
          <a:p>
            <a:r>
              <a:rPr lang="en-US" dirty="0">
                <a:latin typeface="Arial"/>
                <a:ea typeface="Calibri"/>
                <a:cs typeface="Times New Roman"/>
              </a:rPr>
              <a:t> </a:t>
            </a:r>
          </a:p>
          <a:p>
            <a:pPr marL="343420" indent="-343420">
              <a:buClr>
                <a:srgbClr val="000000"/>
              </a:buClr>
              <a:buFont typeface="Symbol"/>
              <a:buChar char=""/>
            </a:pPr>
            <a:r>
              <a:rPr lang="x-none">
                <a:solidFill>
                  <a:srgbClr val="000000"/>
                </a:solidFill>
                <a:latin typeface="Arial"/>
                <a:ea typeface="Times New Roman"/>
                <a:cs typeface="Times New Roman"/>
              </a:rPr>
              <a:t>Incidents of targeted violence at school are rarely sudden, impulsive acts.</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Prior to most incidents, other people knew about the attacker’s idea and/or plan to attack.</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Most attackers did not threaten their targets directly prior to advancing the attack.</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There is no accurate or useful “profile” of students who engage in targeted school violence.</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Most attackers engaged in some behavior, prior to the incident, that caused others concern or indicated a need for help.</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Most attackers were known to have difficulty coping with significant losses or personal failures.  Many had considered or attempted suicide.</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Many attackers felt bullied, persecuted, or injured by others prior to the attack.</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Most attackers had access to and had used weapons prior to the attack.</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In many cases, other students were involved in some capacity.</a:t>
            </a:r>
            <a:endParaRPr lang="en-US" dirty="0">
              <a:solidFill>
                <a:srgbClr val="000000"/>
              </a:solidFill>
              <a:latin typeface="Arial"/>
              <a:ea typeface="Times New Roman"/>
              <a:cs typeface="Times New Roman"/>
            </a:endParaRPr>
          </a:p>
          <a:p>
            <a:pPr marL="228946"/>
            <a:r>
              <a:rPr lang="en-US" dirty="0">
                <a:latin typeface="Arial"/>
                <a:ea typeface="Calibri"/>
                <a:cs typeface="Times New Roman"/>
              </a:rPr>
              <a:t> </a:t>
            </a:r>
          </a:p>
          <a:p>
            <a:r>
              <a:rPr lang="en-US" b="1" dirty="0">
                <a:latin typeface="Arial"/>
                <a:ea typeface="Calibri"/>
                <a:cs typeface="Times New Roman"/>
              </a:rPr>
              <a:t>Impact of bullying.  </a:t>
            </a:r>
            <a:r>
              <a:rPr lang="en-US" dirty="0">
                <a:latin typeface="Arial"/>
                <a:ea typeface="Calibri"/>
                <a:cs typeface="Times New Roman"/>
              </a:rPr>
              <a:t>One of the common characteristics of attackers is that they had felt bullied, persecuted, or injured by others prior to the attack.  This demonstrates the importance of addressing bullying and harassment in schools, as they can quickly escalate into school violence.  Cyber-bullying and “sexting” have become popular methods for students to harass, humiliate, or intimidate one another using cell phones or computers.  Students upload or send explicit messages, photos, or images via email, cell phone, or Internet-based social networking Web sites.  Often, these messages or photos are disseminated over the Web well beyond their original intended recipients.  </a:t>
            </a:r>
          </a:p>
          <a:p>
            <a:r>
              <a:rPr lang="en-US" dirty="0">
                <a:latin typeface="Arial"/>
                <a:ea typeface="Calibri"/>
                <a:cs typeface="Times New Roman"/>
              </a:rPr>
              <a:t> </a:t>
            </a:r>
          </a:p>
          <a:p>
            <a:r>
              <a:rPr lang="x-none" kern="0">
                <a:latin typeface="Arial"/>
                <a:ea typeface="Times New Roman"/>
                <a:cs typeface="Times New Roman"/>
              </a:rPr>
              <a:t>The social and legal implications of these student behaviors are far reaching.  Victims of bullying, cyber-bullying, and sexting have lower self-esteem, increased thoughts of suicide, and a variety of emotional responses, which include fear, frustration, anger, and depression.  </a:t>
            </a:r>
            <a:endParaRPr lang="en-US" b="1" kern="0" dirty="0">
              <a:latin typeface="Arial"/>
              <a:ea typeface="Times New Roman"/>
              <a:cs typeface="Times New Roman"/>
            </a:endParaRPr>
          </a:p>
          <a:p>
            <a:r>
              <a:rPr lang="x-none" b="1" kern="0">
                <a:latin typeface="Arial"/>
                <a:ea typeface="Times New Roman"/>
                <a:cs typeface="Times New Roman"/>
              </a:rPr>
              <a:t> </a:t>
            </a:r>
            <a:endParaRPr lang="en-US" b="1" kern="0" dirty="0">
              <a:latin typeface="Arial"/>
              <a:ea typeface="Times New Roman"/>
              <a:cs typeface="Times New Roman"/>
            </a:endParaRPr>
          </a:p>
          <a:p>
            <a:r>
              <a:rPr lang="en-US" dirty="0">
                <a:latin typeface="Arial"/>
                <a:ea typeface="Calibri"/>
                <a:cs typeface="Times New Roman"/>
              </a:rPr>
              <a:t>Cyber-bullying and sexting are more than unacceptable student behaviors; they are often the cause of school violence incidents.</a:t>
            </a:r>
          </a:p>
          <a:p>
            <a:r>
              <a:rPr lang="en-US" dirty="0">
                <a:latin typeface="Arial"/>
                <a:ea typeface="Calibri"/>
                <a:cs typeface="Times New Roman"/>
              </a:rPr>
              <a:t> </a:t>
            </a:r>
          </a:p>
          <a:p>
            <a:r>
              <a:rPr lang="en-US" dirty="0">
                <a:latin typeface="Arial"/>
                <a:ea typeface="Calibri"/>
                <a:cs typeface="Times New Roman"/>
              </a:rPr>
              <a:t>To learn more about targeted violence and the impact of bullying, you may wish to take the FEMA course IS-360, Preparing for Mass Casualty Incidents:  A Guide for Schools, Higher Education, and Houses of Worship</a:t>
            </a:r>
            <a:endParaRPr lang="en-US" altLang="en-US" dirty="0"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375" eaLnBrk="0" hangingPunct="0">
              <a:spcBef>
                <a:spcPct val="30000"/>
              </a:spcBef>
              <a:defRPr sz="1200">
                <a:solidFill>
                  <a:schemeClr val="tx1"/>
                </a:solidFill>
                <a:latin typeface="Arial" charset="0"/>
              </a:defRPr>
            </a:lvl1pPr>
            <a:lvl2pPr marL="744076" indent="-286182" defTabSz="917375" eaLnBrk="0" hangingPunct="0">
              <a:spcBef>
                <a:spcPct val="30000"/>
              </a:spcBef>
              <a:defRPr sz="1200">
                <a:solidFill>
                  <a:schemeClr val="tx1"/>
                </a:solidFill>
                <a:latin typeface="Arial" charset="0"/>
              </a:defRPr>
            </a:lvl2pPr>
            <a:lvl3pPr marL="1144731" indent="-228946" defTabSz="917375" eaLnBrk="0" hangingPunct="0">
              <a:spcBef>
                <a:spcPct val="30000"/>
              </a:spcBef>
              <a:defRPr sz="1200">
                <a:solidFill>
                  <a:schemeClr val="tx1"/>
                </a:solidFill>
                <a:latin typeface="Arial" charset="0"/>
              </a:defRPr>
            </a:lvl3pPr>
            <a:lvl4pPr marL="1602624" indent="-228946" defTabSz="917375" eaLnBrk="0" hangingPunct="0">
              <a:spcBef>
                <a:spcPct val="30000"/>
              </a:spcBef>
              <a:defRPr sz="1200">
                <a:solidFill>
                  <a:schemeClr val="tx1"/>
                </a:solidFill>
                <a:latin typeface="Arial" charset="0"/>
              </a:defRPr>
            </a:lvl4pPr>
            <a:lvl5pPr marL="2060517" indent="-228946" defTabSz="917375" eaLnBrk="0" hangingPunct="0">
              <a:spcBef>
                <a:spcPct val="30000"/>
              </a:spcBef>
              <a:defRPr sz="1200">
                <a:solidFill>
                  <a:schemeClr val="tx1"/>
                </a:solidFill>
                <a:latin typeface="Arial" charset="0"/>
              </a:defRPr>
            </a:lvl5pPr>
            <a:lvl6pPr marL="2518409" indent="-228946" defTabSz="917375" eaLnBrk="0" fontAlgn="base" hangingPunct="0">
              <a:spcBef>
                <a:spcPct val="30000"/>
              </a:spcBef>
              <a:spcAft>
                <a:spcPct val="0"/>
              </a:spcAft>
              <a:defRPr sz="1200">
                <a:solidFill>
                  <a:schemeClr val="tx1"/>
                </a:solidFill>
                <a:latin typeface="Arial" charset="0"/>
              </a:defRPr>
            </a:lvl6pPr>
            <a:lvl7pPr marL="2976301" indent="-228946" defTabSz="917375" eaLnBrk="0" fontAlgn="base" hangingPunct="0">
              <a:spcBef>
                <a:spcPct val="30000"/>
              </a:spcBef>
              <a:spcAft>
                <a:spcPct val="0"/>
              </a:spcAft>
              <a:defRPr sz="1200">
                <a:solidFill>
                  <a:schemeClr val="tx1"/>
                </a:solidFill>
                <a:latin typeface="Arial" charset="0"/>
              </a:defRPr>
            </a:lvl7pPr>
            <a:lvl8pPr marL="3434194" indent="-228946" defTabSz="917375" eaLnBrk="0" fontAlgn="base" hangingPunct="0">
              <a:spcBef>
                <a:spcPct val="30000"/>
              </a:spcBef>
              <a:spcAft>
                <a:spcPct val="0"/>
              </a:spcAft>
              <a:defRPr sz="1200">
                <a:solidFill>
                  <a:schemeClr val="tx1"/>
                </a:solidFill>
                <a:latin typeface="Arial" charset="0"/>
              </a:defRPr>
            </a:lvl8pPr>
            <a:lvl9pPr marL="3892087" indent="-228946" defTabSz="9173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61554FD-E661-4C87-A022-1BE9089CC35C}" type="slidenum">
              <a:rPr lang="en-US" altLang="en-US">
                <a:solidFill>
                  <a:prstClr val="black"/>
                </a:solidFill>
              </a:rPr>
              <a:pPr eaLnBrk="1" hangingPunct="1">
                <a:spcBef>
                  <a:spcPct val="0"/>
                </a:spcBef>
              </a:pPr>
              <a:t>14</a:t>
            </a:fld>
            <a:endParaRPr lang="en-US" altLang="en-US">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www.Colorado.gov/CSSRC</a:t>
            </a:r>
            <a:endParaRPr lang="en-US"/>
          </a:p>
        </p:txBody>
      </p:sp>
      <p:sp>
        <p:nvSpPr>
          <p:cNvPr id="5" name="Slide Number Placeholder 4"/>
          <p:cNvSpPr>
            <a:spLocks noGrp="1"/>
          </p:cNvSpPr>
          <p:nvPr>
            <p:ph type="sldNum" sz="quarter" idx="11"/>
          </p:nvPr>
        </p:nvSpPr>
        <p:spPr/>
        <p:txBody>
          <a:bodyPr/>
          <a:lstStyle/>
          <a:p>
            <a:fld id="{C97E2F6C-2D54-4D9F-810C-2F6A28ABA667}" type="slidenum">
              <a:rPr lang="en-US" smtClean="0"/>
              <a:t>15</a:t>
            </a:fld>
            <a:endParaRPr lang="en-US"/>
          </a:p>
        </p:txBody>
      </p:sp>
    </p:spTree>
    <p:extLst>
      <p:ext uri="{BB962C8B-B14F-4D97-AF65-F5344CB8AC3E}">
        <p14:creationId xmlns:p14="http://schemas.microsoft.com/office/powerpoint/2010/main" val="3297521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The first step in identifying threats and hazards is to determine who has information already available (for example, local emergency management or other community planners).  Next, conduct research and analysis building on the information provided by the local experts.  There are many resources available to help your planning team in gathering this information.  It is important to understand that you do not need to “reinvent the wheel”</a:t>
            </a:r>
            <a:r>
              <a:rPr lang="en-US" dirty="0">
                <a:latin typeface="Arial"/>
                <a:ea typeface="Calibri"/>
                <a:cs typeface="Arial"/>
              </a:rPr>
              <a:t>—</a:t>
            </a:r>
            <a:r>
              <a:rPr lang="en-US" dirty="0">
                <a:latin typeface="Arial"/>
                <a:ea typeface="Calibri"/>
                <a:cs typeface="Times New Roman"/>
              </a:rPr>
              <a:t>most of the information is already available. </a:t>
            </a:r>
          </a:p>
          <a:p>
            <a:r>
              <a:rPr lang="en-US" dirty="0">
                <a:latin typeface="Arial"/>
                <a:ea typeface="Calibri"/>
                <a:cs typeface="Times New Roman"/>
              </a:rPr>
              <a:t> </a:t>
            </a:r>
          </a:p>
          <a:p>
            <a:r>
              <a:rPr lang="en-US" b="1" dirty="0">
                <a:latin typeface="Arial"/>
                <a:ea typeface="Calibri"/>
                <a:cs typeface="Times New Roman"/>
              </a:rPr>
              <a:t>Key point:  </a:t>
            </a:r>
            <a:r>
              <a:rPr lang="en-US" dirty="0">
                <a:latin typeface="Arial"/>
                <a:ea typeface="Calibri"/>
                <a:cs typeface="Times New Roman"/>
              </a:rPr>
              <a:t>Much research has been conducted on the natural threats and hazards by local emergency management, the community, and the school district.  </a:t>
            </a:r>
          </a:p>
          <a:p>
            <a:r>
              <a:rPr lang="en-US" dirty="0">
                <a:latin typeface="Arial"/>
                <a:ea typeface="Calibri"/>
                <a:cs typeface="Times New Roman"/>
              </a:rPr>
              <a:t> </a:t>
            </a:r>
          </a:p>
          <a:p>
            <a:r>
              <a:rPr lang="en-US" dirty="0">
                <a:latin typeface="Arial"/>
                <a:ea typeface="Calibri"/>
                <a:cs typeface="Times New Roman"/>
              </a:rPr>
              <a:t>To aid in threat and hazard identification efforts, schools should consider: </a:t>
            </a: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Asking local experts. </a:t>
            </a:r>
            <a:endParaRPr lang="en-US" dirty="0">
              <a:solidFill>
                <a:srgbClr val="000000"/>
              </a:solidFill>
              <a:latin typeface="Arial"/>
              <a:ea typeface="Times New Roman"/>
              <a:cs typeface="Times New Roman"/>
            </a:endParaRPr>
          </a:p>
          <a:p>
            <a:pPr marL="343420" indent="-343420">
              <a:buClr>
                <a:srgbClr val="000000"/>
              </a:buClr>
              <a:buFont typeface="Courier New"/>
              <a:buChar char="o"/>
              <a:tabLst>
                <a:tab pos="228946" algn="l"/>
                <a:tab pos="457892" algn="l"/>
              </a:tabLst>
            </a:pPr>
            <a:r>
              <a:rPr lang="x-none" u="sng">
                <a:solidFill>
                  <a:srgbClr val="000000"/>
                </a:solidFill>
                <a:latin typeface="Arial"/>
                <a:ea typeface="Times New Roman"/>
                <a:cs typeface="Times New Roman"/>
              </a:rPr>
              <a:t>Planning team members</a:t>
            </a:r>
            <a:r>
              <a:rPr lang="x-none">
                <a:solidFill>
                  <a:srgbClr val="000000"/>
                </a:solidFill>
                <a:latin typeface="Arial"/>
                <a:ea typeface="Times New Roman"/>
                <a:cs typeface="Times New Roman"/>
              </a:rPr>
              <a:t> can share their own knowledge of threats and hazards in the school and community. </a:t>
            </a:r>
            <a:endParaRPr lang="en-US" dirty="0">
              <a:solidFill>
                <a:srgbClr val="000000"/>
              </a:solidFill>
              <a:latin typeface="Arial"/>
              <a:ea typeface="Times New Roman"/>
              <a:cs typeface="Times New Roman"/>
            </a:endParaRPr>
          </a:p>
          <a:p>
            <a:pPr marL="343420" indent="-343420">
              <a:buFont typeface="Courier New"/>
              <a:buChar char="o"/>
            </a:pPr>
            <a:r>
              <a:rPr lang="en-US" u="sng" dirty="0">
                <a:latin typeface="Arial"/>
                <a:ea typeface="Calibri"/>
                <a:cs typeface="Times New Roman"/>
              </a:rPr>
              <a:t>Building code inspection and enforcement officers</a:t>
            </a:r>
            <a:r>
              <a:rPr lang="en-US" dirty="0">
                <a:latin typeface="Arial"/>
                <a:ea typeface="Calibri"/>
                <a:cs typeface="Times New Roman"/>
              </a:rPr>
              <a:t> can share data on the structural integrity of buildings, codes in effect at time of construction, and the hazard effects that a code addresses. </a:t>
            </a:r>
          </a:p>
          <a:p>
            <a:pPr marL="343420" indent="-343420">
              <a:buFont typeface="Courier New"/>
              <a:buChar char="o"/>
            </a:pPr>
            <a:r>
              <a:rPr lang="en-US" u="sng" dirty="0">
                <a:latin typeface="Arial"/>
                <a:ea typeface="Calibri"/>
                <a:cs typeface="Times New Roman"/>
              </a:rPr>
              <a:t>Emergency managers and fire and law enforcement personnel</a:t>
            </a:r>
            <a:r>
              <a:rPr lang="en-US" dirty="0">
                <a:latin typeface="Arial"/>
                <a:ea typeface="Calibri"/>
                <a:cs typeface="Times New Roman"/>
              </a:rPr>
              <a:t> can provide their expertise and additional insight during a systematic “walk around” of the inside and outside of the school.  </a:t>
            </a:r>
          </a:p>
          <a:p>
            <a:pPr marL="343420" indent="-343420">
              <a:buFont typeface="Courier New"/>
              <a:buChar char="o"/>
            </a:pPr>
            <a:r>
              <a:rPr lang="en-US" u="sng" dirty="0">
                <a:latin typeface="Arial"/>
                <a:ea typeface="Calibri"/>
                <a:cs typeface="Times New Roman"/>
              </a:rPr>
              <a:t>Local planning and zoning commissions</a:t>
            </a:r>
            <a:r>
              <a:rPr lang="en-US" dirty="0">
                <a:latin typeface="Arial"/>
                <a:ea typeface="Calibri"/>
                <a:cs typeface="Times New Roman"/>
              </a:rPr>
              <a:t> can offer extensive demographic, land use, building stock, and similar data. </a:t>
            </a:r>
          </a:p>
          <a:p>
            <a:pPr marL="343420" indent="-343420">
              <a:buFont typeface="Courier New"/>
              <a:buChar char="o"/>
            </a:pPr>
            <a:r>
              <a:rPr lang="en-US" u="sng" dirty="0">
                <a:latin typeface="Arial"/>
                <a:ea typeface="Calibri"/>
                <a:cs typeface="Times New Roman"/>
              </a:rPr>
              <a:t>Local realtors’ associations</a:t>
            </a:r>
            <a:r>
              <a:rPr lang="en-US" dirty="0">
                <a:latin typeface="Arial"/>
                <a:ea typeface="Calibri"/>
                <a:cs typeface="Times New Roman"/>
              </a:rPr>
              <a:t> can often provide information on the numbers, types, and values of buildings. </a:t>
            </a:r>
          </a:p>
          <a:p>
            <a:pPr marL="343420" indent="-343420">
              <a:buFont typeface="Courier New"/>
              <a:buChar char="o"/>
            </a:pPr>
            <a:r>
              <a:rPr lang="en-US" u="sng" dirty="0">
                <a:latin typeface="Arial"/>
                <a:ea typeface="Calibri"/>
                <a:cs typeface="Times New Roman"/>
              </a:rPr>
              <a:t>Local public works departments and utilities</a:t>
            </a:r>
            <a:r>
              <a:rPr lang="en-US" dirty="0">
                <a:latin typeface="Arial"/>
                <a:ea typeface="Calibri"/>
                <a:cs typeface="Times New Roman"/>
              </a:rPr>
              <a:t> can contribute information on potential damage to and restoration time for the critical infrastructures threatened by hazard effects. </a:t>
            </a:r>
          </a:p>
          <a:p>
            <a:pPr marL="343420" indent="-343420">
              <a:buFont typeface="Courier New"/>
              <a:buChar char="o"/>
            </a:pPr>
            <a:r>
              <a:rPr lang="en-US" u="sng" dirty="0">
                <a:latin typeface="Arial"/>
                <a:ea typeface="Calibri"/>
                <a:cs typeface="Times New Roman"/>
              </a:rPr>
              <a:t>Flood insurance representatives</a:t>
            </a:r>
            <a:r>
              <a:rPr lang="en-US" dirty="0">
                <a:latin typeface="Arial"/>
                <a:ea typeface="Calibri"/>
                <a:cs typeface="Times New Roman"/>
              </a:rPr>
              <a:t> can determine if the school is in a flood hazard area.</a:t>
            </a:r>
          </a:p>
          <a:p>
            <a:pPr marL="343420" indent="-343420">
              <a:buFont typeface="Courier New"/>
              <a:buChar char="o"/>
            </a:pPr>
            <a:r>
              <a:rPr lang="en-US" u="sng" dirty="0">
                <a:latin typeface="Arial"/>
                <a:ea typeface="Calibri"/>
                <a:cs typeface="Times New Roman"/>
              </a:rPr>
              <a:t>Local organizations and community groups</a:t>
            </a:r>
            <a:r>
              <a:rPr lang="en-US" dirty="0">
                <a:latin typeface="Arial"/>
                <a:ea typeface="Calibri"/>
                <a:cs typeface="Times New Roman"/>
              </a:rPr>
              <a:t>, such as the local chapter of the American Red Cross and the local Community Emergency Response Team, can provide helpful information.</a:t>
            </a:r>
          </a:p>
          <a:p>
            <a:r>
              <a:rPr lang="en-US" b="1" dirty="0">
                <a:solidFill>
                  <a:srgbClr val="000000"/>
                </a:solidFill>
                <a:latin typeface="Arial"/>
                <a:ea typeface="Times New Roman"/>
                <a:cs typeface="Times New Roman"/>
              </a:rPr>
              <a:t> </a:t>
            </a:r>
            <a:endParaRPr lang="en-US" dirty="0">
              <a:latin typeface="Arial"/>
              <a:ea typeface="Calibri"/>
              <a:cs typeface="Times New Roman"/>
            </a:endParaRPr>
          </a:p>
          <a:p>
            <a:pPr marL="343420" indent="-343420">
              <a:buClr>
                <a:srgbClr val="000000"/>
              </a:buClr>
              <a:buFont typeface="Symbol"/>
              <a:buChar char=""/>
            </a:pPr>
            <a:r>
              <a:rPr lang="x-none" b="1">
                <a:solidFill>
                  <a:srgbClr val="000000"/>
                </a:solidFill>
                <a:latin typeface="Arial"/>
                <a:ea typeface="Times New Roman"/>
                <a:cs typeface="Times New Roman"/>
              </a:rPr>
              <a:t>Conducting research.</a:t>
            </a:r>
            <a:endParaRPr lang="en-US" dirty="0">
              <a:solidFill>
                <a:srgbClr val="000000"/>
              </a:solidFill>
              <a:latin typeface="Arial"/>
              <a:ea typeface="Times New Roman"/>
              <a:cs typeface="Times New Roman"/>
            </a:endParaRPr>
          </a:p>
          <a:p>
            <a:pPr marL="343420" indent="-343420">
              <a:buFont typeface="Courier New"/>
              <a:buChar char="o"/>
            </a:pPr>
            <a:r>
              <a:rPr lang="en-US" u="sng" dirty="0">
                <a:latin typeface="Arial"/>
                <a:ea typeface="Calibri"/>
                <a:cs typeface="Times New Roman"/>
              </a:rPr>
              <a:t>Local newspaper archives and historical society records</a:t>
            </a:r>
            <a:r>
              <a:rPr lang="en-US" dirty="0">
                <a:latin typeface="Arial"/>
                <a:ea typeface="Calibri"/>
                <a:cs typeface="Times New Roman"/>
              </a:rPr>
              <a:t> can provide insight into past incidents and threats and hazards. </a:t>
            </a:r>
          </a:p>
          <a:p>
            <a:pPr marL="343420" indent="-343420">
              <a:buFont typeface="Courier New"/>
              <a:buChar char="o"/>
            </a:pPr>
            <a:r>
              <a:rPr lang="en-US" u="sng" dirty="0">
                <a:latin typeface="Arial"/>
                <a:ea typeface="Calibri"/>
                <a:cs typeface="Times New Roman"/>
              </a:rPr>
              <a:t>Internet research</a:t>
            </a:r>
            <a:r>
              <a:rPr lang="en-US" dirty="0">
                <a:latin typeface="Arial"/>
                <a:ea typeface="Calibri"/>
                <a:cs typeface="Times New Roman"/>
              </a:rPr>
              <a:t> can yield information on historical and recent incidents and threats and hazards.</a:t>
            </a:r>
          </a:p>
          <a:p>
            <a:pPr marL="343420" indent="-343420">
              <a:buFont typeface="Courier New"/>
              <a:buChar char="o"/>
            </a:pPr>
            <a:r>
              <a:rPr lang="en-US" u="sng" dirty="0">
                <a:latin typeface="Arial"/>
                <a:ea typeface="Calibri"/>
                <a:cs typeface="Times New Roman"/>
              </a:rPr>
              <a:t>The chamber of commerce</a:t>
            </a:r>
            <a:r>
              <a:rPr lang="en-US" dirty="0">
                <a:latin typeface="Arial"/>
                <a:ea typeface="Calibri"/>
                <a:cs typeface="Times New Roman"/>
              </a:rPr>
              <a:t> can offer a perspective on damage to businesses and general economic loss. </a:t>
            </a:r>
          </a:p>
          <a:p>
            <a:pPr marL="343420" indent="-343420">
              <a:buFont typeface="Courier New"/>
              <a:buChar char="o"/>
            </a:pPr>
            <a:r>
              <a:rPr lang="en-US" u="sng" dirty="0">
                <a:latin typeface="Arial"/>
                <a:ea typeface="Calibri"/>
                <a:cs typeface="Times New Roman"/>
              </a:rPr>
              <a:t>Local organizations</a:t>
            </a:r>
            <a:r>
              <a:rPr lang="en-US" dirty="0">
                <a:latin typeface="Arial"/>
                <a:ea typeface="Calibri"/>
                <a:cs typeface="Times New Roman"/>
              </a:rPr>
              <a:t> (e.g., the local chapter of the American Red Cross) and members of the planning team can provide records about their experiences in previous disasters.</a:t>
            </a:r>
          </a:p>
          <a:p>
            <a:pPr marL="228946"/>
            <a:r>
              <a:rPr lang="x-none">
                <a:solidFill>
                  <a:srgbClr val="000000"/>
                </a:solidFill>
                <a:latin typeface="Arial"/>
                <a:ea typeface="Times New Roman"/>
                <a:cs typeface="Times New Roman"/>
              </a:rPr>
              <a:t> </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b="1">
                <a:solidFill>
                  <a:srgbClr val="000000"/>
                </a:solidFill>
                <a:latin typeface="Arial"/>
                <a:ea typeface="Times New Roman"/>
                <a:cs typeface="Times New Roman"/>
              </a:rPr>
              <a:t>Reviewing existing plans, past threat and hazard assessments, and past incidents</a:t>
            </a:r>
            <a:r>
              <a:rPr lang="x-none">
                <a:solidFill>
                  <a:srgbClr val="000000"/>
                </a:solidFill>
                <a:latin typeface="Arial"/>
                <a:ea typeface="Times New Roman"/>
                <a:cs typeface="Times New Roman"/>
              </a:rPr>
              <a:t> such as State mitigation plans and community emergency plans, community threat/hazard assessments, and information on incidents. </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pPr marL="228946"/>
            <a:r>
              <a:rPr lang="en-US" dirty="0">
                <a:latin typeface="Arial"/>
                <a:ea typeface="Calibri"/>
                <a:cs typeface="Times New Roman"/>
              </a:rPr>
              <a:t>Your local emergency manager can help with local hazard mitigation plans and may direct you to the State or Tribal Hazard Mitigation Officer who guides the hazard mitigation planning process.  These officers can provide schools with State, tribal, and local hazard mitigation plans, which identify, catalog, and assess the risk of all natural threats and hazards likely to affect the community.</a:t>
            </a:r>
          </a:p>
          <a:p>
            <a:r>
              <a:rPr lang="en-US" dirty="0">
                <a:latin typeface="Arial"/>
                <a:ea typeface="Calibri"/>
                <a:cs typeface="Times New Roman"/>
              </a:rPr>
              <a:t> </a:t>
            </a:r>
          </a:p>
          <a:p>
            <a:r>
              <a:rPr lang="en-US" dirty="0">
                <a:latin typeface="Arial"/>
                <a:ea typeface="Calibri"/>
                <a:cs typeface="Times New Roman"/>
              </a:rPr>
              <a:t> </a:t>
            </a:r>
            <a:r>
              <a:rPr lang="en-US" b="1" u="sng" dirty="0">
                <a:latin typeface="Arial"/>
                <a:ea typeface="Calibri"/>
                <a:cs typeface="Times New Roman"/>
              </a:rPr>
              <a:t>Discussion Question</a:t>
            </a:r>
            <a:r>
              <a:rPr lang="en-US" b="1" dirty="0">
                <a:latin typeface="Arial"/>
                <a:ea typeface="Calibri"/>
                <a:cs typeface="Times New Roman"/>
              </a:rPr>
              <a:t>:  What people or resources are available in your community to help you learn more about your threats and hazards?</a:t>
            </a:r>
            <a:endParaRPr lang="en-US" dirty="0">
              <a:latin typeface="Arial"/>
              <a:ea typeface="Calibri"/>
              <a:cs typeface="Times New Roman"/>
            </a:endParaRPr>
          </a:p>
          <a:p>
            <a:r>
              <a:rPr lang="en-US" b="1" dirty="0">
                <a:latin typeface="Arial"/>
                <a:ea typeface="Calibri"/>
                <a:cs typeface="Times New Roman"/>
              </a:rPr>
              <a:t> </a:t>
            </a:r>
            <a:endParaRPr lang="en-US" dirty="0">
              <a:latin typeface="Arial"/>
              <a:ea typeface="Calibri"/>
              <a:cs typeface="Times New Roman"/>
            </a:endParaRPr>
          </a:p>
          <a:p>
            <a:r>
              <a:rPr lang="en-US" b="1" dirty="0">
                <a:latin typeface="Arial"/>
                <a:ea typeface="Calibri"/>
                <a:cs typeface="Times New Roman"/>
              </a:rPr>
              <a:t>Facilitate the discussion</a:t>
            </a:r>
            <a:r>
              <a:rPr lang="en-US" dirty="0">
                <a:latin typeface="Arial"/>
                <a:ea typeface="Calibri"/>
                <a:cs typeface="Times New Roman"/>
              </a:rPr>
              <a:t> and acknowledge the responses.  Emphasize that members of the planning team should avoid limiting the number of sources and encourage long-time community residents to contribute to the process.</a:t>
            </a:r>
            <a:endParaRPr lang="en-US" alt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3" name="Slide Number Placeholder 2"/>
          <p:cNvSpPr>
            <a:spLocks noGrp="1"/>
          </p:cNvSpPr>
          <p:nvPr>
            <p:ph type="sldNum" sz="quarter" idx="11"/>
          </p:nvPr>
        </p:nvSpPr>
        <p:spPr/>
        <p:txBody>
          <a:bodyPr/>
          <a:lstStyle/>
          <a:p>
            <a:fld id="{C97E2F6C-2D54-4D9F-810C-2F6A28ABA667}"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975086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32675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xfrm>
            <a:off x="381692" y="4421823"/>
            <a:ext cx="6259719" cy="45057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x-none" sz="1100" b="1" kern="0">
                <a:latin typeface="Arial"/>
                <a:ea typeface="Times New Roman"/>
                <a:cs typeface="Times New Roman"/>
              </a:rPr>
              <a:t>Be comprehensive.  </a:t>
            </a:r>
            <a:r>
              <a:rPr lang="x-none" sz="1100" kern="0">
                <a:latin typeface="Arial"/>
                <a:ea typeface="Times New Roman"/>
                <a:cs typeface="Times New Roman"/>
              </a:rPr>
              <a:t>When conducting your assessments, make sure you address all areas.  One way to do this is by working from the outside in.</a:t>
            </a:r>
            <a:endParaRPr lang="en-US" sz="1100" b="1" kern="0" dirty="0">
              <a:latin typeface="Arial"/>
              <a:ea typeface="Times New Roman"/>
              <a:cs typeface="Times New Roman"/>
            </a:endParaRPr>
          </a:p>
          <a:p>
            <a:r>
              <a:rPr lang="x-none" sz="1100" kern="0">
                <a:latin typeface="Arial"/>
                <a:ea typeface="Times New Roman"/>
                <a:cs typeface="Times New Roman"/>
              </a:rPr>
              <a:t> </a:t>
            </a:r>
            <a:endParaRPr lang="en-US" sz="1100" b="1" kern="0" dirty="0">
              <a:latin typeface="Arial"/>
              <a:ea typeface="Times New Roman"/>
              <a:cs typeface="Times New Roman"/>
            </a:endParaRPr>
          </a:p>
          <a:p>
            <a:pPr marL="343420" indent="-343420">
              <a:spcAft>
                <a:spcPts val="601"/>
              </a:spcAft>
              <a:buFont typeface="Symbol"/>
              <a:buChar char=""/>
            </a:pPr>
            <a:r>
              <a:rPr lang="x-none" sz="1100" kern="0">
                <a:latin typeface="Arial"/>
                <a:ea typeface="Times New Roman"/>
                <a:cs typeface="Times New Roman"/>
              </a:rPr>
              <a:t>Consider the surrounding neighborhood, street, walkways, and property perimeter.</a:t>
            </a:r>
            <a:endParaRPr lang="en-US" sz="1100" b="1" kern="0" dirty="0">
              <a:latin typeface="Arial"/>
              <a:ea typeface="Times New Roman"/>
              <a:cs typeface="Times New Roman"/>
            </a:endParaRPr>
          </a:p>
          <a:p>
            <a:pPr marL="343420" indent="-343420">
              <a:spcAft>
                <a:spcPts val="601"/>
              </a:spcAft>
              <a:buFont typeface="Symbol"/>
              <a:buChar char=""/>
            </a:pPr>
            <a:r>
              <a:rPr lang="x-none" sz="1100" kern="0">
                <a:latin typeface="Arial"/>
                <a:ea typeface="Times New Roman"/>
                <a:cs typeface="Times New Roman"/>
              </a:rPr>
              <a:t>Assess parking and drop-off areas, playgrounds, and other areas adjacent to the building.</a:t>
            </a:r>
            <a:endParaRPr lang="en-US" sz="1100" b="1" kern="0" dirty="0">
              <a:latin typeface="Arial"/>
              <a:ea typeface="Times New Roman"/>
              <a:cs typeface="Times New Roman"/>
            </a:endParaRPr>
          </a:p>
          <a:p>
            <a:pPr marL="343420" indent="-343420">
              <a:spcAft>
                <a:spcPts val="601"/>
              </a:spcAft>
              <a:buFont typeface="Symbol"/>
              <a:buChar char=""/>
            </a:pPr>
            <a:r>
              <a:rPr lang="x-none" sz="1100" kern="0">
                <a:latin typeface="Arial"/>
                <a:ea typeface="Times New Roman"/>
                <a:cs typeface="Times New Roman"/>
              </a:rPr>
              <a:t>Check the building exterior (including all doors and windows) and roof.</a:t>
            </a:r>
            <a:endParaRPr lang="en-US" sz="1100" b="1" kern="0" dirty="0">
              <a:latin typeface="Arial"/>
              <a:ea typeface="Times New Roman"/>
              <a:cs typeface="Times New Roman"/>
            </a:endParaRPr>
          </a:p>
          <a:p>
            <a:pPr marL="343420" indent="-343420">
              <a:buFont typeface="Symbol"/>
              <a:buChar char=""/>
            </a:pPr>
            <a:r>
              <a:rPr lang="x-none" sz="1100" kern="0">
                <a:latin typeface="Arial"/>
                <a:ea typeface="Times New Roman"/>
                <a:cs typeface="Times New Roman"/>
              </a:rPr>
              <a:t>Check the building interior: </a:t>
            </a:r>
            <a:endParaRPr lang="en-US" sz="1100" b="1" kern="0" dirty="0">
              <a:latin typeface="Arial"/>
              <a:ea typeface="Times New Roman"/>
              <a:cs typeface="Times New Roman"/>
            </a:endParaRPr>
          </a:p>
          <a:p>
            <a:pPr marL="343420" indent="-343420">
              <a:buClr>
                <a:srgbClr val="000000"/>
              </a:buClr>
              <a:buFont typeface="Courier New"/>
              <a:buChar char="o"/>
            </a:pPr>
            <a:r>
              <a:rPr lang="x-none" sz="1100">
                <a:solidFill>
                  <a:srgbClr val="000000"/>
                </a:solidFill>
                <a:latin typeface="Arial"/>
                <a:ea typeface="Times New Roman"/>
                <a:cs typeface="Times New Roman"/>
              </a:rPr>
              <a:t>Start at front door and work inward. </a:t>
            </a:r>
            <a:endParaRPr lang="en-US" sz="1100" dirty="0">
              <a:solidFill>
                <a:srgbClr val="000000"/>
              </a:solidFill>
              <a:latin typeface="Arial"/>
              <a:ea typeface="Times New Roman"/>
              <a:cs typeface="Times New Roman"/>
            </a:endParaRPr>
          </a:p>
          <a:p>
            <a:pPr marL="343420" indent="-343420">
              <a:buClr>
                <a:srgbClr val="000000"/>
              </a:buClr>
              <a:buFont typeface="Courier New"/>
              <a:buChar char="o"/>
            </a:pPr>
            <a:r>
              <a:rPr lang="x-none" sz="1100">
                <a:solidFill>
                  <a:srgbClr val="000000"/>
                </a:solidFill>
                <a:latin typeface="Arial"/>
                <a:ea typeface="Times New Roman"/>
                <a:cs typeface="Times New Roman"/>
              </a:rPr>
              <a:t>Check hallways, classrooms, offices, open areas (auditoriums, gyms), food service areas, maintenance areas, and meeting room areas.</a:t>
            </a:r>
            <a:endParaRPr lang="en-US" sz="1100" dirty="0">
              <a:solidFill>
                <a:srgbClr val="000000"/>
              </a:solidFill>
              <a:latin typeface="Arial"/>
              <a:ea typeface="Times New Roman"/>
              <a:cs typeface="Times New Roman"/>
            </a:endParaRPr>
          </a:p>
          <a:p>
            <a:pPr marL="343420" indent="-343420">
              <a:buClr>
                <a:srgbClr val="000000"/>
              </a:buClr>
              <a:buFont typeface="Courier New"/>
              <a:buChar char="o"/>
            </a:pPr>
            <a:r>
              <a:rPr lang="x-none" sz="1100">
                <a:solidFill>
                  <a:srgbClr val="000000"/>
                </a:solidFill>
                <a:latin typeface="Arial"/>
                <a:ea typeface="Times New Roman"/>
                <a:cs typeface="Times New Roman"/>
              </a:rPr>
              <a:t>If the building has more than one level, have a plan to check all floors.</a:t>
            </a:r>
            <a:endParaRPr lang="en-US" sz="1100" dirty="0">
              <a:solidFill>
                <a:srgbClr val="000000"/>
              </a:solidFill>
              <a:latin typeface="Arial"/>
              <a:ea typeface="Times New Roman"/>
              <a:cs typeface="Times New Roman"/>
            </a:endParaRPr>
          </a:p>
          <a:p>
            <a:r>
              <a:rPr lang="en-US" sz="1100" dirty="0">
                <a:latin typeface="Arial"/>
                <a:ea typeface="Calibri"/>
                <a:cs typeface="Times New Roman"/>
              </a:rPr>
              <a:t> </a:t>
            </a:r>
          </a:p>
          <a:p>
            <a:pPr>
              <a:spcAft>
                <a:spcPts val="601"/>
              </a:spcAft>
            </a:pPr>
            <a:r>
              <a:rPr lang="x-none" sz="1100" b="1" kern="0">
                <a:latin typeface="Arial"/>
                <a:ea typeface="Times New Roman"/>
                <a:cs typeface="Times New Roman"/>
              </a:rPr>
              <a:t>Use CPTED principles.</a:t>
            </a:r>
            <a:r>
              <a:rPr lang="x-none" sz="1100" kern="0">
                <a:latin typeface="Arial"/>
                <a:ea typeface="Times New Roman"/>
                <a:cs typeface="Times New Roman"/>
              </a:rPr>
              <a:t>  As you conduct your walk-through, use the Crime Prevention Through Environmental Design (CPTED) principles to develop questions for each area.  CPTED involves: </a:t>
            </a:r>
            <a:endParaRPr lang="en-US" sz="1100" b="1" kern="0" dirty="0">
              <a:latin typeface="Arial"/>
              <a:ea typeface="Times New Roman"/>
              <a:cs typeface="Times New Roman"/>
            </a:endParaRPr>
          </a:p>
          <a:p>
            <a:pPr marL="343420" indent="-343420">
              <a:spcAft>
                <a:spcPts val="601"/>
              </a:spcAft>
              <a:buFont typeface="Symbol"/>
              <a:buChar char=""/>
            </a:pPr>
            <a:r>
              <a:rPr lang="x-none" sz="1100" b="1" kern="0">
                <a:latin typeface="Arial"/>
                <a:ea typeface="Times New Roman"/>
                <a:cs typeface="Times New Roman"/>
              </a:rPr>
              <a:t>Natural surveillance:</a:t>
            </a:r>
            <a:r>
              <a:rPr lang="x-none" sz="1100" kern="0">
                <a:latin typeface="Arial"/>
                <a:ea typeface="Times New Roman"/>
                <a:cs typeface="Times New Roman"/>
              </a:rPr>
              <a:t>  Ability to see what is occurring in a particular setting.</a:t>
            </a:r>
            <a:endParaRPr lang="en-US" sz="1100" b="1" kern="0" dirty="0">
              <a:latin typeface="Arial"/>
              <a:ea typeface="Times New Roman"/>
              <a:cs typeface="Times New Roman"/>
            </a:endParaRPr>
          </a:p>
          <a:p>
            <a:pPr marL="343420" indent="-343420">
              <a:spcAft>
                <a:spcPts val="601"/>
              </a:spcAft>
              <a:buFont typeface="Symbol"/>
              <a:buChar char=""/>
            </a:pPr>
            <a:r>
              <a:rPr lang="x-none" sz="1100" b="1" kern="0">
                <a:latin typeface="Arial"/>
                <a:ea typeface="Times New Roman"/>
                <a:cs typeface="Times New Roman"/>
              </a:rPr>
              <a:t>Natural access control:</a:t>
            </a:r>
            <a:r>
              <a:rPr lang="x-none" sz="1100" kern="0">
                <a:latin typeface="Arial"/>
                <a:ea typeface="Times New Roman"/>
                <a:cs typeface="Times New Roman"/>
              </a:rPr>
              <a:t>  Ability to restrict who enters or exits an environment.</a:t>
            </a:r>
            <a:endParaRPr lang="en-US" sz="1100" b="1" kern="0" dirty="0">
              <a:latin typeface="Arial"/>
              <a:ea typeface="Times New Roman"/>
              <a:cs typeface="Times New Roman"/>
            </a:endParaRPr>
          </a:p>
          <a:p>
            <a:pPr marL="343420" indent="-343420">
              <a:spcAft>
                <a:spcPts val="601"/>
              </a:spcAft>
              <a:buFont typeface="Symbol"/>
              <a:buChar char=""/>
            </a:pPr>
            <a:r>
              <a:rPr lang="x-none" sz="1100" b="1" kern="0">
                <a:latin typeface="Arial"/>
                <a:ea typeface="Times New Roman"/>
                <a:cs typeface="Times New Roman"/>
              </a:rPr>
              <a:t>Territorial reinforcement:</a:t>
            </a:r>
            <a:r>
              <a:rPr lang="x-none" sz="1100" kern="0">
                <a:latin typeface="Arial"/>
                <a:ea typeface="Times New Roman"/>
                <a:cs typeface="Times New Roman"/>
              </a:rPr>
              <a:t>  Ability to demonstrate ownership of and respect for property.</a:t>
            </a:r>
            <a:endParaRPr lang="en-US" sz="1100" b="1" kern="0" dirty="0">
              <a:latin typeface="Arial"/>
              <a:ea typeface="Times New Roman"/>
              <a:cs typeface="Times New Roman"/>
            </a:endParaRPr>
          </a:p>
          <a:p>
            <a:pPr marL="343420" indent="-343420">
              <a:buFont typeface="Symbol"/>
              <a:buChar char=""/>
            </a:pPr>
            <a:r>
              <a:rPr lang="x-none" sz="1100" b="1" kern="0">
                <a:latin typeface="Arial"/>
                <a:ea typeface="Times New Roman"/>
                <a:cs typeface="Times New Roman"/>
              </a:rPr>
              <a:t>Management and maintenance:  </a:t>
            </a:r>
            <a:r>
              <a:rPr lang="x-none" sz="1100" kern="0">
                <a:latin typeface="Arial"/>
                <a:ea typeface="Times New Roman"/>
                <a:cs typeface="Times New Roman"/>
              </a:rPr>
              <a:t>Ensuring building services function properly and</a:t>
            </a:r>
            <a:r>
              <a:rPr lang="x-none" sz="1100" b="1" kern="0">
                <a:latin typeface="Arial"/>
                <a:ea typeface="Times New Roman"/>
                <a:cs typeface="Times New Roman"/>
              </a:rPr>
              <a:t> </a:t>
            </a:r>
            <a:r>
              <a:rPr lang="x-none" sz="1100" kern="0">
                <a:latin typeface="Arial"/>
                <a:ea typeface="Times New Roman"/>
                <a:cs typeface="Times New Roman"/>
              </a:rPr>
              <a:t>safely, and exterior is properly maintained and organized with landscaping and plantings</a:t>
            </a:r>
            <a:r>
              <a:rPr lang="x-none" sz="1100" b="1" kern="0">
                <a:latin typeface="Arial"/>
                <a:ea typeface="Times New Roman"/>
                <a:cs typeface="Times New Roman"/>
              </a:rPr>
              <a:t> </a:t>
            </a:r>
            <a:r>
              <a:rPr lang="x-none" sz="1100" kern="0">
                <a:latin typeface="Arial"/>
                <a:ea typeface="Times New Roman"/>
                <a:cs typeface="Times New Roman"/>
              </a:rPr>
              <a:t>maintained and trimmed.</a:t>
            </a:r>
            <a:endParaRPr lang="en-US" sz="1100" b="1" kern="0" dirty="0">
              <a:latin typeface="Arial"/>
              <a:ea typeface="Times New Roman"/>
              <a:cs typeface="Times New Roman"/>
            </a:endParaRPr>
          </a:p>
          <a:p>
            <a:r>
              <a:rPr lang="x-none" sz="1100" kern="0">
                <a:latin typeface="Arial"/>
                <a:ea typeface="Times New Roman"/>
                <a:cs typeface="Times New Roman"/>
              </a:rPr>
              <a:t> </a:t>
            </a:r>
            <a:endParaRPr lang="en-US" sz="1100" b="1" kern="0" dirty="0">
              <a:latin typeface="Arial"/>
              <a:ea typeface="Times New Roman"/>
              <a:cs typeface="Times New Roman"/>
            </a:endParaRPr>
          </a:p>
          <a:p>
            <a:r>
              <a:rPr lang="x-none" sz="1100" kern="0">
                <a:latin typeface="Arial"/>
                <a:ea typeface="Times New Roman"/>
                <a:cs typeface="Times New Roman"/>
              </a:rPr>
              <a:t>Using CPTED principles helps the team focus on how a physical environment can positively influence human behavior. </a:t>
            </a:r>
            <a:endParaRPr lang="en-US" sz="1100" b="1" kern="0" dirty="0">
              <a:latin typeface="Arial"/>
              <a:ea typeface="Times New Roman"/>
              <a:cs typeface="Times New Roman"/>
            </a:endParaRPr>
          </a:p>
          <a:p>
            <a:endParaRPr lang="en-US" altLang="en-US" dirty="0" smtClean="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375" eaLnBrk="0" hangingPunct="0">
              <a:defRPr sz="2700">
                <a:solidFill>
                  <a:schemeClr val="tx1"/>
                </a:solidFill>
                <a:latin typeface="Tahoma" pitchFamily="34" charset="0"/>
                <a:cs typeface="Arial" charset="0"/>
              </a:defRPr>
            </a:lvl1pPr>
            <a:lvl2pPr marL="744076" indent="-286182" defTabSz="917375" eaLnBrk="0" hangingPunct="0">
              <a:defRPr sz="2700">
                <a:solidFill>
                  <a:schemeClr val="tx1"/>
                </a:solidFill>
                <a:latin typeface="Tahoma" pitchFamily="34" charset="0"/>
                <a:cs typeface="Arial" charset="0"/>
              </a:defRPr>
            </a:lvl2pPr>
            <a:lvl3pPr marL="1144731" indent="-228946" defTabSz="917375" eaLnBrk="0" hangingPunct="0">
              <a:defRPr sz="2700">
                <a:solidFill>
                  <a:schemeClr val="tx1"/>
                </a:solidFill>
                <a:latin typeface="Tahoma" pitchFamily="34" charset="0"/>
                <a:cs typeface="Arial" charset="0"/>
              </a:defRPr>
            </a:lvl3pPr>
            <a:lvl4pPr marL="1602624" indent="-228946" defTabSz="917375" eaLnBrk="0" hangingPunct="0">
              <a:defRPr sz="2700">
                <a:solidFill>
                  <a:schemeClr val="tx1"/>
                </a:solidFill>
                <a:latin typeface="Tahoma" pitchFamily="34" charset="0"/>
                <a:cs typeface="Arial" charset="0"/>
              </a:defRPr>
            </a:lvl4pPr>
            <a:lvl5pPr marL="2060517" indent="-228946" defTabSz="917375" eaLnBrk="0" hangingPunct="0">
              <a:defRPr sz="2700">
                <a:solidFill>
                  <a:schemeClr val="tx1"/>
                </a:solidFill>
                <a:latin typeface="Tahoma" pitchFamily="34" charset="0"/>
                <a:cs typeface="Arial" charset="0"/>
              </a:defRPr>
            </a:lvl5pPr>
            <a:lvl6pPr marL="2518409" indent="-228946" defTabSz="917375" eaLnBrk="0" fontAlgn="base" hangingPunct="0">
              <a:spcBef>
                <a:spcPct val="0"/>
              </a:spcBef>
              <a:spcAft>
                <a:spcPct val="0"/>
              </a:spcAft>
              <a:defRPr sz="2700">
                <a:solidFill>
                  <a:schemeClr val="tx1"/>
                </a:solidFill>
                <a:latin typeface="Tahoma" pitchFamily="34" charset="0"/>
                <a:cs typeface="Arial" charset="0"/>
              </a:defRPr>
            </a:lvl6pPr>
            <a:lvl7pPr marL="2976301" indent="-228946" defTabSz="917375" eaLnBrk="0" fontAlgn="base" hangingPunct="0">
              <a:spcBef>
                <a:spcPct val="0"/>
              </a:spcBef>
              <a:spcAft>
                <a:spcPct val="0"/>
              </a:spcAft>
              <a:defRPr sz="2700">
                <a:solidFill>
                  <a:schemeClr val="tx1"/>
                </a:solidFill>
                <a:latin typeface="Tahoma" pitchFamily="34" charset="0"/>
                <a:cs typeface="Arial" charset="0"/>
              </a:defRPr>
            </a:lvl7pPr>
            <a:lvl8pPr marL="3434194" indent="-228946" defTabSz="917375" eaLnBrk="0" fontAlgn="base" hangingPunct="0">
              <a:spcBef>
                <a:spcPct val="0"/>
              </a:spcBef>
              <a:spcAft>
                <a:spcPct val="0"/>
              </a:spcAft>
              <a:defRPr sz="2700">
                <a:solidFill>
                  <a:schemeClr val="tx1"/>
                </a:solidFill>
                <a:latin typeface="Tahoma" pitchFamily="34" charset="0"/>
                <a:cs typeface="Arial" charset="0"/>
              </a:defRPr>
            </a:lvl8pPr>
            <a:lvl9pPr marL="3892087" indent="-228946" defTabSz="917375" eaLnBrk="0" fontAlgn="base" hangingPunct="0">
              <a:spcBef>
                <a:spcPct val="0"/>
              </a:spcBef>
              <a:spcAft>
                <a:spcPct val="0"/>
              </a:spcAft>
              <a:defRPr sz="2700">
                <a:solidFill>
                  <a:schemeClr val="tx1"/>
                </a:solidFill>
                <a:latin typeface="Tahoma" pitchFamily="34" charset="0"/>
                <a:cs typeface="Arial" charset="0"/>
              </a:defRPr>
            </a:lvl9pPr>
          </a:lstStyle>
          <a:p>
            <a:pPr eaLnBrk="1" hangingPunct="1"/>
            <a:fld id="{39C2C277-1314-4636-9D95-528ABAA4392D}" type="slidenum">
              <a:rPr lang="en-US" altLang="en-US" sz="1200">
                <a:solidFill>
                  <a:prstClr val="black"/>
                </a:solidFill>
                <a:latin typeface="Arial" charset="0"/>
              </a:rPr>
              <a:pPr eaLnBrk="1" hangingPunct="1"/>
              <a:t>19</a:t>
            </a:fld>
            <a:endParaRPr lang="en-US" altLang="en-US" sz="1200">
              <a:solidFill>
                <a:prstClr val="black"/>
              </a:solidFill>
              <a:latin typeface="Arial" charset="0"/>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4" name="Slide Number Placeholder 3"/>
          <p:cNvSpPr>
            <a:spLocks noGrp="1"/>
          </p:cNvSpPr>
          <p:nvPr>
            <p:ph type="sldNum" sz="quarter" idx="5"/>
          </p:nvPr>
        </p:nvSpPr>
        <p:spPr/>
        <p:txBody>
          <a:bodyPr/>
          <a:lstStyle/>
          <a:p>
            <a:pPr>
              <a:defRPr/>
            </a:pPr>
            <a:fld id="{E4AB0991-E791-446A-B091-B7F0161385C2}" type="slidenum">
              <a:rPr lang="en-US">
                <a:solidFill>
                  <a:prstClr val="black"/>
                </a:solidFill>
              </a:rPr>
              <a:pPr>
                <a:defRPr/>
              </a:pPr>
              <a:t>2</a:t>
            </a:fld>
            <a:endParaRPr lang="en-US" dirty="0">
              <a:solidFill>
                <a:prstClr val="black"/>
              </a:solidFill>
            </a:endParaRPr>
          </a:p>
        </p:txBody>
      </p:sp>
      <p:sp>
        <p:nvSpPr>
          <p:cNvPr id="29700" name="Rectangle 6"/>
          <p:cNvSpPr>
            <a:spLocks noGrp="1" noChangeArrowheads="1"/>
          </p:cNvSpPr>
          <p:nvPr>
            <p:ph type="body" idx="1"/>
          </p:nvPr>
        </p:nvSpPr>
        <p:spPr>
          <a:xfrm>
            <a:off x="687042" y="4349333"/>
            <a:ext cx="5618480" cy="442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latin typeface="Arial"/>
                <a:ea typeface="Calibri"/>
                <a:cs typeface="Times New Roman"/>
              </a:rPr>
              <a:t>Some key planning principles for developing a comprehensive school EOP are: </a:t>
            </a:r>
          </a:p>
          <a:p>
            <a:r>
              <a:rPr lang="en-US" sz="1100" dirty="0">
                <a:latin typeface="Arial"/>
                <a:ea typeface="Calibri"/>
                <a:cs typeface="Times New Roman"/>
              </a:rPr>
              <a:t> </a:t>
            </a:r>
          </a:p>
          <a:p>
            <a:pPr marL="171710" indent="-171710">
              <a:buFont typeface="Arial" panose="020B0604020202020204" pitchFamily="34" charset="0"/>
              <a:buChar char="•"/>
            </a:pPr>
            <a:r>
              <a:rPr lang="en-US" sz="1100" dirty="0">
                <a:latin typeface="Arial"/>
                <a:ea typeface="Calibri"/>
                <a:cs typeface="Times New Roman"/>
              </a:rPr>
              <a:t>Must be supported by leadership.  At the district and school levels, senior officials can help the planning process by demonstrating strong support for the planning team. </a:t>
            </a:r>
          </a:p>
          <a:p>
            <a:pPr marL="171710" indent="-171710">
              <a:buFont typeface="Arial" panose="020B0604020202020204" pitchFamily="34" charset="0"/>
              <a:buChar char="•"/>
            </a:pPr>
            <a:r>
              <a:rPr lang="en-US" sz="1100" dirty="0">
                <a:latin typeface="Arial"/>
                <a:ea typeface="Calibri"/>
                <a:cs typeface="Times New Roman"/>
              </a:rPr>
              <a:t>Uses assessment information to customize plans.  Effective planning is built around comprehensive, ongoing assessment of the school community.  Information gathered through assessments is used to customize plans to the building level, taking into consideration the school’s unique circumstances, resources, and community partners. </a:t>
            </a:r>
          </a:p>
          <a:p>
            <a:pPr marL="171710" indent="-171710">
              <a:buFont typeface="Arial" panose="020B0604020202020204" pitchFamily="34" charset="0"/>
              <a:buChar char="•"/>
            </a:pPr>
            <a:r>
              <a:rPr lang="en-US" sz="1100" dirty="0">
                <a:latin typeface="Arial"/>
                <a:ea typeface="Calibri"/>
                <a:cs typeface="Times New Roman"/>
              </a:rPr>
              <a:t>Considers all threats and hazards.  The planning process must take into account a wide range of possible threats and hazards that may impact the school.  Comprehensive school emergency management planning considers all threats and hazards throughout the planning process, addressing safety needs before, during, and after an incident. </a:t>
            </a:r>
          </a:p>
          <a:p>
            <a:pPr marL="171710" indent="-171710">
              <a:buFont typeface="Arial" panose="020B0604020202020204" pitchFamily="34" charset="0"/>
              <a:buChar char="•"/>
            </a:pPr>
            <a:r>
              <a:rPr lang="en-US" sz="1100" dirty="0">
                <a:latin typeface="Arial"/>
                <a:ea typeface="Calibri"/>
                <a:cs typeface="Times New Roman"/>
              </a:rPr>
              <a:t>Provides for the access and functional needs of the whole school community.  School emergency management planning must address the needs of all students, staff, and visitors including those with disabilities and other access and functional needs. </a:t>
            </a:r>
          </a:p>
          <a:p>
            <a:pPr marL="171710" indent="-171710">
              <a:buFont typeface="Arial" panose="020B0604020202020204" pitchFamily="34" charset="0"/>
              <a:buChar char="•"/>
            </a:pPr>
            <a:r>
              <a:rPr lang="en-US" sz="1100" dirty="0">
                <a:latin typeface="Arial"/>
                <a:ea typeface="Calibri"/>
                <a:cs typeface="Times New Roman"/>
              </a:rPr>
              <a:t>Considers all settings and all times.  School EOPs must account for incidents that may occur during and outside the school day, as well as at on- and off-campus events (e.g., sporting events, field trips, etc.).</a:t>
            </a:r>
          </a:p>
          <a:p>
            <a:pPr marL="171710" indent="-171710">
              <a:buFont typeface="Arial" panose="020B0604020202020204" pitchFamily="34" charset="0"/>
              <a:buChar char="•"/>
            </a:pPr>
            <a:r>
              <a:rPr lang="en-US" sz="1100" dirty="0">
                <a:latin typeface="Arial"/>
                <a:ea typeface="Calibri"/>
                <a:cs typeface="Times New Roman"/>
              </a:rPr>
              <a:t>Uses a collaborative process.  Using the planning process in this course will provide the school with a process, plan format, and content guidance that is flexible enough for all school planning teams. </a:t>
            </a:r>
          </a:p>
          <a:p>
            <a:endParaRPr lang="en-US" alt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983576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046731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dirty="0" smtClean="0">
                <a:effectLst/>
                <a:latin typeface="Arial"/>
                <a:ea typeface="Calibri"/>
                <a:cs typeface="Times New Roman"/>
              </a:rPr>
              <a:t>The next three visuals are intended to get the participants thinking about the importance of looking at the entire facility and campus with an eye on security.</a:t>
            </a:r>
          </a:p>
          <a:p>
            <a:pPr marL="0" marR="0">
              <a:spcBef>
                <a:spcPts val="0"/>
              </a:spcBef>
              <a:spcAft>
                <a:spcPts val="0"/>
              </a:spcAft>
            </a:pPr>
            <a:r>
              <a:rPr lang="en-US" sz="1200" b="1" dirty="0" smtClean="0">
                <a:effectLst/>
                <a:latin typeface="Arial"/>
                <a:ea typeface="Calibri"/>
                <a:cs typeface="Times New Roman"/>
              </a:rPr>
              <a:t> </a:t>
            </a:r>
            <a:endParaRPr lang="en-US" sz="1200" dirty="0" smtClean="0">
              <a:effectLst/>
              <a:latin typeface="Arial"/>
              <a:ea typeface="Calibri"/>
              <a:cs typeface="Times New Roman"/>
            </a:endParaRPr>
          </a:p>
          <a:p>
            <a:pPr marL="0" marR="0">
              <a:spcBef>
                <a:spcPts val="0"/>
              </a:spcBef>
              <a:spcAft>
                <a:spcPts val="0"/>
              </a:spcAft>
            </a:pPr>
            <a:r>
              <a:rPr lang="en-US" sz="1200" b="1" dirty="0" smtClean="0">
                <a:effectLst/>
                <a:latin typeface="Arial"/>
                <a:ea typeface="Calibri"/>
                <a:cs typeface="Times New Roman"/>
              </a:rPr>
              <a:t>Ask participants:  What do you see?  </a:t>
            </a:r>
            <a:r>
              <a:rPr lang="en-US" sz="1200" dirty="0" smtClean="0">
                <a:effectLst/>
                <a:latin typeface="Arial"/>
                <a:ea typeface="Calibri"/>
                <a:cs typeface="Times New Roman"/>
              </a:rPr>
              <a:t>Is there anything that would help an assailant with either concealment or building access, or that would put people in greater danger?</a:t>
            </a:r>
            <a:r>
              <a:rPr lang="en-US" sz="1200" b="1" dirty="0" smtClean="0">
                <a:effectLst/>
                <a:latin typeface="Arial"/>
                <a:ea typeface="Calibri"/>
                <a:cs typeface="Times New Roman"/>
              </a:rPr>
              <a:t>  </a:t>
            </a:r>
            <a:r>
              <a:rPr lang="en-US" sz="1200" dirty="0" smtClean="0">
                <a:effectLst/>
                <a:latin typeface="Arial"/>
                <a:ea typeface="Calibri"/>
                <a:cs typeface="Times New Roman"/>
              </a:rPr>
              <a:t>Next, think about the area outside your school—are there issues that should be addressed?  </a:t>
            </a: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dirty="0" smtClean="0">
                <a:effectLst/>
                <a:latin typeface="Arial"/>
                <a:ea typeface="Calibri"/>
                <a:cs typeface="Times New Roman"/>
              </a:rPr>
              <a:t>Acknowledge responses.</a:t>
            </a: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x-none" sz="1200" b="0" kern="0" smtClean="0">
                <a:effectLst/>
                <a:latin typeface="Arial"/>
                <a:ea typeface="Times New Roman"/>
                <a:cs typeface="Times New Roman"/>
              </a:rPr>
              <a:t> </a:t>
            </a:r>
            <a:endParaRPr lang="en-US" sz="1200" b="1" kern="0" dirty="0" smtClean="0">
              <a:effectLst/>
              <a:latin typeface="Arial"/>
              <a:ea typeface="Times New Roman"/>
              <a:cs typeface="Times New Roman"/>
            </a:endParaRPr>
          </a:p>
          <a:p>
            <a:pPr marL="0" marR="0">
              <a:spcBef>
                <a:spcPts val="0"/>
              </a:spcBef>
              <a:spcAft>
                <a:spcPts val="0"/>
              </a:spcAft>
            </a:pPr>
            <a:r>
              <a:rPr lang="x-none" sz="1200" b="0" kern="0" smtClean="0">
                <a:effectLst/>
                <a:latin typeface="Arial"/>
                <a:ea typeface="Times New Roman"/>
                <a:cs typeface="Times New Roman"/>
              </a:rPr>
              <a:t>Your site assessment should include outdoor spaces that may affect security, such as: </a:t>
            </a:r>
            <a:endParaRPr lang="en-US" sz="1200" b="1" kern="0" dirty="0" smtClean="0">
              <a:effectLst/>
              <a:latin typeface="Arial"/>
              <a:ea typeface="Times New Roman"/>
              <a:cs typeface="Times New Roman"/>
            </a:endParaRPr>
          </a:p>
          <a:p>
            <a:pPr marL="0" marR="0">
              <a:spcBef>
                <a:spcPts val="0"/>
              </a:spcBef>
              <a:spcAft>
                <a:spcPts val="0"/>
              </a:spcAft>
            </a:pPr>
            <a:r>
              <a:rPr lang="x-none" sz="1200" b="0" kern="0" smtClean="0">
                <a:effectLst/>
                <a:latin typeface="Arial"/>
                <a:ea typeface="Times New Roman"/>
                <a:cs typeface="Times New Roman"/>
              </a:rPr>
              <a:t> </a:t>
            </a:r>
            <a:endParaRPr lang="en-US" sz="1200" b="1" kern="0" dirty="0" smtClean="0">
              <a:effectLst/>
              <a:latin typeface="Arial"/>
              <a:ea typeface="Times New Roman"/>
              <a:cs typeface="Times New Roman"/>
            </a:endParaRPr>
          </a:p>
          <a:p>
            <a:pPr marL="342900" marR="0" lvl="0" indent="-342900">
              <a:spcBef>
                <a:spcPts val="0"/>
              </a:spcBef>
              <a:spcAft>
                <a:spcPts val="600"/>
              </a:spcAft>
              <a:buFont typeface="Symbol"/>
              <a:buChar char=""/>
            </a:pPr>
            <a:r>
              <a:rPr lang="x-none" sz="1200" b="0" kern="0" smtClean="0">
                <a:effectLst/>
                <a:latin typeface="Arial"/>
                <a:ea typeface="Times New Roman"/>
                <a:cs typeface="Times New Roman"/>
              </a:rPr>
              <a:t>Parking and traffic areas.</a:t>
            </a:r>
            <a:endParaRPr lang="en-US" sz="1200" b="1" kern="0" dirty="0" smtClean="0">
              <a:effectLst/>
              <a:latin typeface="Arial"/>
              <a:ea typeface="Times New Roman"/>
              <a:cs typeface="Times New Roman"/>
            </a:endParaRPr>
          </a:p>
          <a:p>
            <a:pPr marL="342900" marR="0" lvl="0" indent="-342900">
              <a:spcBef>
                <a:spcPts val="0"/>
              </a:spcBef>
              <a:spcAft>
                <a:spcPts val="600"/>
              </a:spcAft>
              <a:buFont typeface="Symbol"/>
              <a:buChar char=""/>
            </a:pPr>
            <a:r>
              <a:rPr lang="x-none" sz="1200" b="0" kern="0" smtClean="0">
                <a:effectLst/>
                <a:latin typeface="Arial"/>
                <a:ea typeface="Times New Roman"/>
                <a:cs typeface="Times New Roman"/>
              </a:rPr>
              <a:t>Outdoor activity areas such as playgrounds, athletic areas, courtyards, walkways, and other areas where students or staff could be at risk.</a:t>
            </a:r>
            <a:endParaRPr lang="en-US" sz="1200" b="1" kern="0" dirty="0" smtClean="0">
              <a:effectLst/>
              <a:latin typeface="Arial"/>
              <a:ea typeface="Times New Roman"/>
              <a:cs typeface="Times New Roman"/>
            </a:endParaRPr>
          </a:p>
          <a:p>
            <a:pPr marL="342900" marR="0" lvl="0" indent="-342900">
              <a:spcBef>
                <a:spcPts val="0"/>
              </a:spcBef>
              <a:spcAft>
                <a:spcPts val="600"/>
              </a:spcAft>
              <a:buFont typeface="Symbol"/>
              <a:buChar char=""/>
            </a:pPr>
            <a:r>
              <a:rPr lang="x-none" sz="1200" b="0" kern="0" smtClean="0">
                <a:effectLst/>
                <a:latin typeface="Arial"/>
                <a:ea typeface="Times New Roman"/>
                <a:cs typeface="Times New Roman"/>
              </a:rPr>
              <a:t>Landscaping and lighting.</a:t>
            </a:r>
            <a:endParaRPr lang="en-US" sz="1200" b="1" kern="0" dirty="0" smtClean="0">
              <a:effectLst/>
              <a:latin typeface="Arial"/>
              <a:ea typeface="Times New Roman"/>
              <a:cs typeface="Times New Roman"/>
            </a:endParaRPr>
          </a:p>
          <a:p>
            <a:pPr marL="342900" marR="0" lvl="0" indent="-342900">
              <a:spcBef>
                <a:spcPts val="0"/>
              </a:spcBef>
              <a:spcAft>
                <a:spcPts val="0"/>
              </a:spcAft>
              <a:buFont typeface="Symbol"/>
              <a:buChar char=""/>
            </a:pPr>
            <a:r>
              <a:rPr lang="x-none" sz="1200" b="0" kern="0" smtClean="0">
                <a:effectLst/>
                <a:latin typeface="Arial"/>
                <a:ea typeface="Times New Roman"/>
                <a:cs typeface="Times New Roman"/>
              </a:rPr>
              <a:t>Building surroundings.</a:t>
            </a:r>
            <a:endParaRPr lang="en-US" sz="1200" b="1" kern="0" dirty="0">
              <a:effectLst/>
              <a:latin typeface="Arial"/>
              <a:ea typeface="Times New Roman"/>
              <a:cs typeface="Times New Roman"/>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Arial" charset="0"/>
              </a:defRPr>
            </a:lvl1pPr>
            <a:lvl2pPr marL="742950" indent="-285750" defTabSz="915988" eaLnBrk="0" hangingPunct="0">
              <a:spcBef>
                <a:spcPct val="30000"/>
              </a:spcBef>
              <a:defRPr sz="1200">
                <a:solidFill>
                  <a:schemeClr val="tx1"/>
                </a:solidFill>
                <a:latin typeface="Arial" charset="0"/>
              </a:defRPr>
            </a:lvl2pPr>
            <a:lvl3pPr marL="1143000" indent="-228600" defTabSz="915988" eaLnBrk="0" hangingPunct="0">
              <a:spcBef>
                <a:spcPct val="30000"/>
              </a:spcBef>
              <a:defRPr sz="1200">
                <a:solidFill>
                  <a:schemeClr val="tx1"/>
                </a:solidFill>
                <a:latin typeface="Arial" charset="0"/>
              </a:defRPr>
            </a:lvl3pPr>
            <a:lvl4pPr marL="1600200" indent="-228600" defTabSz="915988" eaLnBrk="0" hangingPunct="0">
              <a:spcBef>
                <a:spcPct val="30000"/>
              </a:spcBef>
              <a:defRPr sz="1200">
                <a:solidFill>
                  <a:schemeClr val="tx1"/>
                </a:solidFill>
                <a:latin typeface="Arial" charset="0"/>
              </a:defRPr>
            </a:lvl4pPr>
            <a:lvl5pPr marL="2057400" indent="-228600" defTabSz="915988" eaLnBrk="0" hangingPunct="0">
              <a:spcBef>
                <a:spcPct val="30000"/>
              </a:spcBef>
              <a:defRPr sz="1200">
                <a:solidFill>
                  <a:schemeClr val="tx1"/>
                </a:solidFill>
                <a:latin typeface="Arial" charset="0"/>
              </a:defRPr>
            </a:lvl5pPr>
            <a:lvl6pPr marL="2514600" indent="-228600" defTabSz="915988" eaLnBrk="0" fontAlgn="base" hangingPunct="0">
              <a:spcBef>
                <a:spcPct val="30000"/>
              </a:spcBef>
              <a:spcAft>
                <a:spcPct val="0"/>
              </a:spcAft>
              <a:defRPr sz="1200">
                <a:solidFill>
                  <a:schemeClr val="tx1"/>
                </a:solidFill>
                <a:latin typeface="Arial" charset="0"/>
              </a:defRPr>
            </a:lvl6pPr>
            <a:lvl7pPr marL="2971800" indent="-228600" defTabSz="915988" eaLnBrk="0" fontAlgn="base" hangingPunct="0">
              <a:spcBef>
                <a:spcPct val="30000"/>
              </a:spcBef>
              <a:spcAft>
                <a:spcPct val="0"/>
              </a:spcAft>
              <a:defRPr sz="1200">
                <a:solidFill>
                  <a:schemeClr val="tx1"/>
                </a:solidFill>
                <a:latin typeface="Arial" charset="0"/>
              </a:defRPr>
            </a:lvl7pPr>
            <a:lvl8pPr marL="3429000" indent="-228600" defTabSz="915988" eaLnBrk="0" fontAlgn="base" hangingPunct="0">
              <a:spcBef>
                <a:spcPct val="30000"/>
              </a:spcBef>
              <a:spcAft>
                <a:spcPct val="0"/>
              </a:spcAft>
              <a:defRPr sz="1200">
                <a:solidFill>
                  <a:schemeClr val="tx1"/>
                </a:solidFill>
                <a:latin typeface="Arial" charset="0"/>
              </a:defRPr>
            </a:lvl8pPr>
            <a:lvl9pPr marL="3886200" indent="-228600" defTabSz="91598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D348DCB-78BB-4118-A3A5-F1E7502E944E}" type="slidenum">
              <a:rPr lang="en-US" altLang="en-US">
                <a:solidFill>
                  <a:prstClr val="black"/>
                </a:solidFill>
              </a:rPr>
              <a:pPr eaLnBrk="1" hangingPunct="1">
                <a:spcBef>
                  <a:spcPct val="0"/>
                </a:spcBef>
              </a:pPr>
              <a:t>22</a:t>
            </a:fld>
            <a:endParaRPr lang="en-US" altLang="en-US">
              <a:solidFill>
                <a:prstClr val="black"/>
              </a:solidFill>
            </a:endParaRPr>
          </a:p>
        </p:txBody>
      </p:sp>
      <p:sp>
        <p:nvSpPr>
          <p:cNvPr id="2" name="Footer Placeholder 1"/>
          <p:cNvSpPr>
            <a:spLocks noGrp="1"/>
          </p:cNvSpPr>
          <p:nvPr>
            <p:ph type="ftr" sz="quarter" idx="10"/>
          </p:nvPr>
        </p:nvSpPr>
        <p:spPr/>
        <p:txBody>
          <a:bodyPr/>
          <a:lstStyle/>
          <a:p>
            <a:r>
              <a:rPr lang="en-US" smtClean="0"/>
              <a:t>www.Colorado.gov/CSSRC</a:t>
            </a:r>
            <a:endParaRPr lang="en-US"/>
          </a:p>
        </p:txBody>
      </p:sp>
    </p:spTree>
    <p:extLst>
      <p:ext uri="{BB962C8B-B14F-4D97-AF65-F5344CB8AC3E}">
        <p14:creationId xmlns:p14="http://schemas.microsoft.com/office/powerpoint/2010/main" val="750967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spcBef>
                <a:spcPct val="30000"/>
              </a:spcBef>
              <a:defRPr sz="1200">
                <a:solidFill>
                  <a:schemeClr val="tx1"/>
                </a:solidFill>
                <a:latin typeface="Arial" charset="0"/>
              </a:defRPr>
            </a:lvl1pPr>
            <a:lvl2pPr marL="742950" indent="-285750" defTabSz="915988" eaLnBrk="0" hangingPunct="0">
              <a:spcBef>
                <a:spcPct val="30000"/>
              </a:spcBef>
              <a:defRPr sz="1200">
                <a:solidFill>
                  <a:schemeClr val="tx1"/>
                </a:solidFill>
                <a:latin typeface="Arial" charset="0"/>
              </a:defRPr>
            </a:lvl2pPr>
            <a:lvl3pPr marL="1143000" indent="-228600" defTabSz="915988" eaLnBrk="0" hangingPunct="0">
              <a:spcBef>
                <a:spcPct val="30000"/>
              </a:spcBef>
              <a:defRPr sz="1200">
                <a:solidFill>
                  <a:schemeClr val="tx1"/>
                </a:solidFill>
                <a:latin typeface="Arial" charset="0"/>
              </a:defRPr>
            </a:lvl3pPr>
            <a:lvl4pPr marL="1600200" indent="-228600" defTabSz="915988" eaLnBrk="0" hangingPunct="0">
              <a:spcBef>
                <a:spcPct val="30000"/>
              </a:spcBef>
              <a:defRPr sz="1200">
                <a:solidFill>
                  <a:schemeClr val="tx1"/>
                </a:solidFill>
                <a:latin typeface="Arial" charset="0"/>
              </a:defRPr>
            </a:lvl4pPr>
            <a:lvl5pPr marL="2057400" indent="-228600" defTabSz="915988" eaLnBrk="0" hangingPunct="0">
              <a:spcBef>
                <a:spcPct val="30000"/>
              </a:spcBef>
              <a:defRPr sz="1200">
                <a:solidFill>
                  <a:schemeClr val="tx1"/>
                </a:solidFill>
                <a:latin typeface="Arial" charset="0"/>
              </a:defRPr>
            </a:lvl5pPr>
            <a:lvl6pPr marL="2514600" indent="-228600" defTabSz="915988" eaLnBrk="0" fontAlgn="base" hangingPunct="0">
              <a:spcBef>
                <a:spcPct val="30000"/>
              </a:spcBef>
              <a:spcAft>
                <a:spcPct val="0"/>
              </a:spcAft>
              <a:defRPr sz="1200">
                <a:solidFill>
                  <a:schemeClr val="tx1"/>
                </a:solidFill>
                <a:latin typeface="Arial" charset="0"/>
              </a:defRPr>
            </a:lvl6pPr>
            <a:lvl7pPr marL="2971800" indent="-228600" defTabSz="915988" eaLnBrk="0" fontAlgn="base" hangingPunct="0">
              <a:spcBef>
                <a:spcPct val="30000"/>
              </a:spcBef>
              <a:spcAft>
                <a:spcPct val="0"/>
              </a:spcAft>
              <a:defRPr sz="1200">
                <a:solidFill>
                  <a:schemeClr val="tx1"/>
                </a:solidFill>
                <a:latin typeface="Arial" charset="0"/>
              </a:defRPr>
            </a:lvl7pPr>
            <a:lvl8pPr marL="3429000" indent="-228600" defTabSz="915988" eaLnBrk="0" fontAlgn="base" hangingPunct="0">
              <a:spcBef>
                <a:spcPct val="30000"/>
              </a:spcBef>
              <a:spcAft>
                <a:spcPct val="0"/>
              </a:spcAft>
              <a:defRPr sz="1200">
                <a:solidFill>
                  <a:schemeClr val="tx1"/>
                </a:solidFill>
                <a:latin typeface="Arial" charset="0"/>
              </a:defRPr>
            </a:lvl8pPr>
            <a:lvl9pPr marL="3886200" indent="-228600" defTabSz="91598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4F72418-4FFB-4FA0-B744-7E10E652742E}" type="slidenum">
              <a:rPr lang="en-US" altLang="en-US">
                <a:solidFill>
                  <a:prstClr val="black"/>
                </a:solidFill>
              </a:rPr>
              <a:pPr eaLnBrk="1" hangingPunct="1">
                <a:spcBef>
                  <a:spcPct val="0"/>
                </a:spcBef>
              </a:pPr>
              <a:t>23</a:t>
            </a:fld>
            <a:endParaRPr lang="en-US" altLang="en-US">
              <a:solidFill>
                <a:prstClr val="black"/>
              </a:solidFill>
            </a:endParaRPr>
          </a:p>
        </p:txBody>
      </p:sp>
      <p:sp>
        <p:nvSpPr>
          <p:cNvPr id="57348" name="Notes Placeholder 1"/>
          <p:cNvSpPr>
            <a:spLocks noGrp="1"/>
          </p:cNvSpPr>
          <p:nvPr/>
        </p:nvSpPr>
        <p:spPr bwMode="auto">
          <a:xfrm>
            <a:off x="701675" y="4416425"/>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3" tIns="45781" rIns="91563" bIns="45781"/>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fontAlgn="base">
              <a:spcAft>
                <a:spcPct val="0"/>
              </a:spcAft>
            </a:pPr>
            <a:endParaRPr lang="en-US" altLang="en-US" smtClean="0">
              <a:solidFill>
                <a:prstClr val="black"/>
              </a:solidFill>
              <a:cs typeface="Arial" charset="0"/>
            </a:endParaRPr>
          </a:p>
        </p:txBody>
      </p:sp>
      <p:sp>
        <p:nvSpPr>
          <p:cNvPr id="2" name="Notes Placeholder 1"/>
          <p:cNvSpPr>
            <a:spLocks noGrp="1"/>
          </p:cNvSpPr>
          <p:nvPr>
            <p:ph type="body" idx="1"/>
          </p:nvPr>
        </p:nvSpPr>
        <p:spPr/>
        <p:txBody>
          <a:bodyPr/>
          <a:lstStyle/>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b="1" dirty="0" smtClean="0">
                <a:effectLst/>
                <a:latin typeface="Arial"/>
                <a:ea typeface="Calibri"/>
                <a:cs typeface="Times New Roman"/>
              </a:rPr>
              <a:t>Ask participants:  When you look at this photograph, what do you see?</a:t>
            </a:r>
            <a:r>
              <a:rPr lang="en-US" sz="1200" dirty="0" smtClean="0">
                <a:effectLst/>
                <a:latin typeface="Arial"/>
                <a:ea typeface="Calibri"/>
                <a:cs typeface="Times New Roman"/>
              </a:rPr>
              <a:t>  </a:t>
            </a: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dirty="0" smtClean="0">
                <a:effectLst/>
                <a:latin typeface="Arial"/>
                <a:ea typeface="Calibri"/>
                <a:cs typeface="Times New Roman"/>
              </a:rPr>
              <a:t>Acknowledge responses.  If not mentioned, suggest that some of the trees/bushes may make it possible to hide, that it is best to consider the effectiveness of lighting at night, and that some of the parking may not be reasonably illuminated.  </a:t>
            </a: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dirty="0" smtClean="0">
                <a:effectLst/>
                <a:latin typeface="Arial"/>
                <a:ea typeface="Calibri"/>
                <a:cs typeface="Times New Roman"/>
              </a:rPr>
              <a:t>Consider the photograph.  What do you see that is positive?  What are areas of concern? </a:t>
            </a:r>
          </a:p>
          <a:p>
            <a:endParaRPr lang="en-US" dirty="0"/>
          </a:p>
        </p:txBody>
      </p:sp>
      <p:sp>
        <p:nvSpPr>
          <p:cNvPr id="3" name="Footer Placeholder 2"/>
          <p:cNvSpPr>
            <a:spLocks noGrp="1"/>
          </p:cNvSpPr>
          <p:nvPr>
            <p:ph type="ftr" sz="quarter" idx="10"/>
          </p:nvPr>
        </p:nvSpPr>
        <p:spPr/>
        <p:txBody>
          <a:bodyPr/>
          <a:lstStyle/>
          <a:p>
            <a:r>
              <a:rPr lang="en-US" smtClean="0"/>
              <a:t>www.Colorado.gov/CSSRC</a:t>
            </a:r>
            <a:endParaRPr lang="en-US"/>
          </a:p>
        </p:txBody>
      </p:sp>
    </p:spTree>
    <p:extLst>
      <p:ext uri="{BB962C8B-B14F-4D97-AF65-F5344CB8AC3E}">
        <p14:creationId xmlns:p14="http://schemas.microsoft.com/office/powerpoint/2010/main" val="1510578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551412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375" eaLnBrk="0" hangingPunct="0">
              <a:spcBef>
                <a:spcPct val="30000"/>
              </a:spcBef>
              <a:defRPr sz="1200">
                <a:solidFill>
                  <a:schemeClr val="tx1"/>
                </a:solidFill>
                <a:latin typeface="Arial" charset="0"/>
              </a:defRPr>
            </a:lvl1pPr>
            <a:lvl2pPr marL="744076" indent="-286182" defTabSz="917375" eaLnBrk="0" hangingPunct="0">
              <a:spcBef>
                <a:spcPct val="30000"/>
              </a:spcBef>
              <a:defRPr sz="1200">
                <a:solidFill>
                  <a:schemeClr val="tx1"/>
                </a:solidFill>
                <a:latin typeface="Arial" charset="0"/>
              </a:defRPr>
            </a:lvl2pPr>
            <a:lvl3pPr marL="1144731" indent="-228946" defTabSz="917375" eaLnBrk="0" hangingPunct="0">
              <a:spcBef>
                <a:spcPct val="30000"/>
              </a:spcBef>
              <a:defRPr sz="1200">
                <a:solidFill>
                  <a:schemeClr val="tx1"/>
                </a:solidFill>
                <a:latin typeface="Arial" charset="0"/>
              </a:defRPr>
            </a:lvl3pPr>
            <a:lvl4pPr marL="1602624" indent="-228946" defTabSz="917375" eaLnBrk="0" hangingPunct="0">
              <a:spcBef>
                <a:spcPct val="30000"/>
              </a:spcBef>
              <a:defRPr sz="1200">
                <a:solidFill>
                  <a:schemeClr val="tx1"/>
                </a:solidFill>
                <a:latin typeface="Arial" charset="0"/>
              </a:defRPr>
            </a:lvl4pPr>
            <a:lvl5pPr marL="2060517" indent="-228946" defTabSz="917375" eaLnBrk="0" hangingPunct="0">
              <a:spcBef>
                <a:spcPct val="30000"/>
              </a:spcBef>
              <a:defRPr sz="1200">
                <a:solidFill>
                  <a:schemeClr val="tx1"/>
                </a:solidFill>
                <a:latin typeface="Arial" charset="0"/>
              </a:defRPr>
            </a:lvl5pPr>
            <a:lvl6pPr marL="2518409" indent="-228946" defTabSz="917375" eaLnBrk="0" fontAlgn="base" hangingPunct="0">
              <a:spcBef>
                <a:spcPct val="30000"/>
              </a:spcBef>
              <a:spcAft>
                <a:spcPct val="0"/>
              </a:spcAft>
              <a:defRPr sz="1200">
                <a:solidFill>
                  <a:schemeClr val="tx1"/>
                </a:solidFill>
                <a:latin typeface="Arial" charset="0"/>
              </a:defRPr>
            </a:lvl6pPr>
            <a:lvl7pPr marL="2976301" indent="-228946" defTabSz="917375" eaLnBrk="0" fontAlgn="base" hangingPunct="0">
              <a:spcBef>
                <a:spcPct val="30000"/>
              </a:spcBef>
              <a:spcAft>
                <a:spcPct val="0"/>
              </a:spcAft>
              <a:defRPr sz="1200">
                <a:solidFill>
                  <a:schemeClr val="tx1"/>
                </a:solidFill>
                <a:latin typeface="Arial" charset="0"/>
              </a:defRPr>
            </a:lvl7pPr>
            <a:lvl8pPr marL="3434194" indent="-228946" defTabSz="917375" eaLnBrk="0" fontAlgn="base" hangingPunct="0">
              <a:spcBef>
                <a:spcPct val="30000"/>
              </a:spcBef>
              <a:spcAft>
                <a:spcPct val="0"/>
              </a:spcAft>
              <a:defRPr sz="1200">
                <a:solidFill>
                  <a:schemeClr val="tx1"/>
                </a:solidFill>
                <a:latin typeface="Arial" charset="0"/>
              </a:defRPr>
            </a:lvl8pPr>
            <a:lvl9pPr marL="3892087" indent="-228946" defTabSz="9173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8AB3A9-B75C-4F31-A708-0948959A0433}" type="slidenum">
              <a:rPr lang="en-US" altLang="en-US">
                <a:solidFill>
                  <a:prstClr val="black"/>
                </a:solidFill>
              </a:rPr>
              <a:pPr eaLnBrk="1" hangingPunct="1">
                <a:spcBef>
                  <a:spcPct val="0"/>
                </a:spcBef>
              </a:pPr>
              <a:t>25</a:t>
            </a:fld>
            <a:endParaRPr lang="en-US" altLang="en-US">
              <a:solidFill>
                <a:prstClr val="black"/>
              </a:solidFill>
            </a:endParaRPr>
          </a:p>
        </p:txBody>
      </p:sp>
      <p:sp>
        <p:nvSpPr>
          <p:cNvPr id="47108" name="Rectangle 6"/>
          <p:cNvSpPr>
            <a:spLocks noGrp="1" noChangeArrowheads="1"/>
          </p:cNvSpPr>
          <p:nvPr>
            <p:ph type="body" idx="1"/>
          </p:nvPr>
        </p:nvSpPr>
        <p:spPr>
          <a:xfrm>
            <a:off x="305353" y="4421823"/>
            <a:ext cx="6412395" cy="44294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Once you have analyzed the threats and hazards, it is important to assess the associated risk in order to make risk-informed decisions about how to address the threats or hazards.  </a:t>
            </a:r>
          </a:p>
          <a:p>
            <a:r>
              <a:rPr lang="en-US" dirty="0">
                <a:latin typeface="Arial"/>
                <a:ea typeface="Calibri"/>
                <a:cs typeface="Times New Roman"/>
              </a:rPr>
              <a:t> </a:t>
            </a:r>
          </a:p>
          <a:p>
            <a:r>
              <a:rPr lang="en-US" b="1" dirty="0">
                <a:latin typeface="Arial"/>
                <a:ea typeface="Calibri"/>
                <a:cs typeface="Times New Roman"/>
              </a:rPr>
              <a:t>Assessing risk.  </a:t>
            </a:r>
            <a:r>
              <a:rPr lang="en-US" dirty="0">
                <a:latin typeface="Arial"/>
                <a:ea typeface="Calibri"/>
                <a:cs typeface="Times New Roman"/>
              </a:rPr>
              <a:t>Risk assessment helps a planning team decide:</a:t>
            </a:r>
          </a:p>
          <a:p>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What threats and hazards merit special attention.</a:t>
            </a:r>
          </a:p>
          <a:p>
            <a:pPr marL="343420" indent="-343420">
              <a:buFont typeface="Symbol"/>
              <a:buChar char=""/>
            </a:pPr>
            <a:r>
              <a:rPr lang="en-US" dirty="0">
                <a:latin typeface="Arial"/>
                <a:ea typeface="Calibri"/>
                <a:cs typeface="Times New Roman"/>
              </a:rPr>
              <a:t>What actions must be planned for.</a:t>
            </a:r>
          </a:p>
          <a:p>
            <a:pPr marL="343420" indent="-343420">
              <a:buFont typeface="Symbol"/>
              <a:buChar char=""/>
            </a:pPr>
            <a:r>
              <a:rPr lang="en-US" dirty="0">
                <a:latin typeface="Arial"/>
                <a:ea typeface="Calibri"/>
                <a:cs typeface="Times New Roman"/>
              </a:rPr>
              <a:t>What resources are likely to be needed. </a:t>
            </a:r>
          </a:p>
          <a:p>
            <a:r>
              <a:rPr lang="en-US" dirty="0">
                <a:latin typeface="Arial"/>
                <a:ea typeface="Calibri"/>
                <a:cs typeface="Times New Roman"/>
              </a:rPr>
              <a:t> </a:t>
            </a:r>
          </a:p>
          <a:p>
            <a:r>
              <a:rPr lang="en-US" dirty="0">
                <a:latin typeface="Arial"/>
                <a:ea typeface="Calibri"/>
                <a:cs typeface="Times New Roman"/>
              </a:rPr>
              <a:t>There are several different types of assessments to consider when addressing the school environment.  Each assessment process is most effective when it includes the appropriate school, first responder, and community partners.  </a:t>
            </a:r>
          </a:p>
          <a:p>
            <a:r>
              <a:rPr lang="en-US" dirty="0">
                <a:latin typeface="Arial"/>
                <a:ea typeface="Calibri"/>
                <a:cs typeface="Times New Roman"/>
              </a:rPr>
              <a:t> </a:t>
            </a:r>
          </a:p>
          <a:p>
            <a:r>
              <a:rPr lang="en-US" dirty="0">
                <a:latin typeface="Arial"/>
                <a:ea typeface="Calibri"/>
                <a:cs typeface="Times New Roman"/>
              </a:rPr>
              <a:t>A threat/hazard assessment evaluates threats/hazards in relation to their probability and severity.  Many different aspects can be assessed:  probability, magnitude, intensity/severity, warning time, location, size of affected area, speed of onset, duration, and cascading effects.  Depending on the kinds of decisions and analyses the information is meant to support, planners will determine the necessary categories for data organization.  </a:t>
            </a:r>
          </a:p>
          <a:p>
            <a:r>
              <a:rPr lang="en-US" dirty="0">
                <a:latin typeface="Arial"/>
                <a:ea typeface="Calibri"/>
                <a:cs typeface="Times New Roman"/>
              </a:rPr>
              <a:t> </a:t>
            </a:r>
          </a:p>
          <a:p>
            <a:r>
              <a:rPr lang="x-none" b="1" kern="0">
                <a:latin typeface="Arial"/>
                <a:ea typeface="Times New Roman"/>
                <a:cs typeface="Times New Roman"/>
              </a:rPr>
              <a:t>Organizing data.  </a:t>
            </a:r>
            <a:r>
              <a:rPr lang="x-none" kern="0">
                <a:latin typeface="Arial"/>
                <a:ea typeface="Times New Roman"/>
                <a:cs typeface="Times New Roman"/>
              </a:rPr>
              <a:t>After natural, technological, and human-caused threats and hazards have been identified, the information should be consolidated into a format suitable for comparison.  One method for organizing information is a table with the following types of information on each threat or hazard:</a:t>
            </a:r>
            <a:endParaRPr lang="en-US" b="1" kern="0" dirty="0">
              <a:latin typeface="Arial"/>
              <a:ea typeface="Times New Roman"/>
              <a:cs typeface="Times New Roman"/>
            </a:endParaRPr>
          </a:p>
          <a:p>
            <a:r>
              <a:rPr lang="en-US" dirty="0">
                <a:latin typeface="Arial"/>
                <a:ea typeface="Calibri"/>
                <a:cs typeface="Times New Roman"/>
              </a:rPr>
              <a:t> </a:t>
            </a:r>
            <a:r>
              <a:rPr lang="x-none" b="1" kern="0">
                <a:latin typeface="Arial"/>
                <a:ea typeface="Times New Roman"/>
                <a:cs typeface="Times New Roman"/>
              </a:rPr>
              <a:t> </a:t>
            </a:r>
            <a:endParaRPr lang="en-US" b="1" kern="0" dirty="0">
              <a:latin typeface="Arial"/>
              <a:ea typeface="Times New Roman"/>
              <a:cs typeface="Times New Roman"/>
            </a:endParaRPr>
          </a:p>
          <a:p>
            <a:pPr marL="343420" indent="-343420">
              <a:buFont typeface="Symbol"/>
              <a:buChar char=""/>
            </a:pPr>
            <a:r>
              <a:rPr lang="x-none" kern="0">
                <a:latin typeface="Arial"/>
                <a:ea typeface="Times New Roman"/>
                <a:cs typeface="Times New Roman"/>
              </a:rPr>
              <a:t>Probability or frequency of occurrence (i.e., how often it will occur).</a:t>
            </a:r>
            <a:endParaRPr lang="en-US" b="1" kern="0" dirty="0">
              <a:latin typeface="Arial"/>
              <a:ea typeface="Times New Roman"/>
              <a:cs typeface="Times New Roman"/>
            </a:endParaRPr>
          </a:p>
          <a:p>
            <a:pPr marL="343420" indent="-343420">
              <a:buFont typeface="Symbol"/>
              <a:buChar char=""/>
            </a:pPr>
            <a:r>
              <a:rPr lang="x-none" kern="0">
                <a:latin typeface="Arial"/>
                <a:ea typeface="Times New Roman"/>
                <a:cs typeface="Times New Roman"/>
              </a:rPr>
              <a:t>Intensity/severity (i.e., the extent of expected damages).</a:t>
            </a:r>
            <a:endParaRPr lang="en-US" b="1" kern="0" dirty="0">
              <a:latin typeface="Arial"/>
              <a:ea typeface="Times New Roman"/>
              <a:cs typeface="Times New Roman"/>
            </a:endParaRPr>
          </a:p>
          <a:p>
            <a:pPr marL="343420" indent="-343420">
              <a:buFont typeface="Symbol"/>
              <a:buChar char=""/>
            </a:pPr>
            <a:r>
              <a:rPr lang="x-none" kern="0">
                <a:latin typeface="Arial"/>
                <a:ea typeface="Times New Roman"/>
                <a:cs typeface="Times New Roman"/>
              </a:rPr>
              <a:t>Time available to warn staff, students, and visitors.</a:t>
            </a:r>
            <a:endParaRPr lang="en-US" b="1" kern="0" dirty="0">
              <a:latin typeface="Arial"/>
              <a:ea typeface="Times New Roman"/>
              <a:cs typeface="Times New Roman"/>
            </a:endParaRPr>
          </a:p>
          <a:p>
            <a:pPr marL="343420" indent="-343420">
              <a:buFont typeface="Symbol"/>
              <a:buChar char=""/>
            </a:pPr>
            <a:r>
              <a:rPr lang="x-none" kern="0">
                <a:latin typeface="Arial"/>
                <a:ea typeface="Times New Roman"/>
                <a:cs typeface="Times New Roman"/>
              </a:rPr>
              <a:t>Duration (i.e., how long the hazard or threat will be occurring).</a:t>
            </a:r>
            <a:endParaRPr lang="en-US" b="1" kern="0" dirty="0">
              <a:latin typeface="Arial"/>
              <a:ea typeface="Times New Roman"/>
              <a:cs typeface="Times New Roman"/>
            </a:endParaRPr>
          </a:p>
          <a:p>
            <a:pPr marL="343420" indent="-343420">
              <a:buFont typeface="Symbol"/>
              <a:buChar char=""/>
            </a:pPr>
            <a:r>
              <a:rPr lang="x-none" kern="0">
                <a:latin typeface="Arial"/>
                <a:ea typeface="Times New Roman"/>
                <a:cs typeface="Times New Roman"/>
              </a:rPr>
              <a:t>Follow-on effects.</a:t>
            </a:r>
            <a:endParaRPr lang="en-US" b="1" kern="0" dirty="0">
              <a:latin typeface="Arial"/>
              <a:ea typeface="Times New Roman"/>
              <a:cs typeface="Times New Roman"/>
            </a:endParaRPr>
          </a:p>
          <a:p>
            <a:r>
              <a:rPr lang="en-US" dirty="0">
                <a:latin typeface="Arial"/>
                <a:ea typeface="Calibri"/>
                <a:cs typeface="Times New Roman"/>
              </a:rPr>
              <a:t> </a:t>
            </a:r>
          </a:p>
          <a:p>
            <a:r>
              <a:rPr lang="en-US" b="1" dirty="0">
                <a:latin typeface="Arial"/>
                <a:ea typeface="Calibri"/>
                <a:cs typeface="Times New Roman"/>
              </a:rPr>
              <a:t>Prioritizing.  </a:t>
            </a:r>
            <a:r>
              <a:rPr lang="en-US" dirty="0">
                <a:latin typeface="Arial"/>
                <a:ea typeface="Calibri"/>
                <a:cs typeface="Times New Roman"/>
              </a:rPr>
              <a:t>Once the planning team has organized the information on the potential threats and hazards, they will prioritize them.  One option is to use a mathematical approach, which manipulates index numbers for different categories of information used in a ranking scheme.  Using this approach, the planning team will categorize threats and hazards as high, medium, or low risk.  </a:t>
            </a:r>
          </a:p>
          <a:p>
            <a:r>
              <a:rPr lang="en-US" dirty="0">
                <a:latin typeface="Arial"/>
                <a:ea typeface="Calibri"/>
                <a:cs typeface="Times New Roman"/>
              </a:rPr>
              <a:t> </a:t>
            </a:r>
          </a:p>
          <a:p>
            <a:r>
              <a:rPr lang="en-US" dirty="0">
                <a:latin typeface="Arial"/>
                <a:ea typeface="Calibri"/>
                <a:cs typeface="Times New Roman"/>
              </a:rPr>
              <a:t>For the purpose of the following activity, we will focus on three main factors:</a:t>
            </a:r>
          </a:p>
          <a:p>
            <a:r>
              <a:rPr lang="x-none" kern="0">
                <a:latin typeface="Arial"/>
                <a:ea typeface="Times New Roman"/>
                <a:cs typeface="Times New Roman"/>
              </a:rPr>
              <a:t> </a:t>
            </a:r>
            <a:endParaRPr lang="en-US" b="1" kern="0" dirty="0">
              <a:latin typeface="Arial"/>
              <a:ea typeface="Times New Roman"/>
              <a:cs typeface="Times New Roman"/>
            </a:endParaRPr>
          </a:p>
          <a:p>
            <a:pPr marL="343420" indent="-343420">
              <a:buClr>
                <a:srgbClr val="000000"/>
              </a:buClr>
              <a:buFont typeface="Symbol"/>
              <a:buChar char=""/>
            </a:pPr>
            <a:r>
              <a:rPr lang="x-none" b="1">
                <a:solidFill>
                  <a:srgbClr val="000000"/>
                </a:solidFill>
                <a:latin typeface="Arial"/>
                <a:ea typeface="Times New Roman"/>
                <a:cs typeface="Times New Roman"/>
              </a:rPr>
              <a:t>Probability</a:t>
            </a:r>
            <a:r>
              <a:rPr lang="x-none">
                <a:solidFill>
                  <a:srgbClr val="000000"/>
                </a:solidFill>
                <a:latin typeface="Arial"/>
                <a:ea typeface="Times New Roman"/>
                <a:cs typeface="Times New Roman"/>
              </a:rPr>
              <a:t>—frequency of occurrence.  This can range from a near 100 percent probability to less than 1 percent probability in the next year.</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Intensity/severity</a:t>
            </a:r>
            <a:r>
              <a:rPr lang="x-none">
                <a:solidFill>
                  <a:srgbClr val="000000"/>
                </a:solidFill>
                <a:latin typeface="Arial"/>
                <a:ea typeface="Times New Roman"/>
                <a:cs typeface="Times New Roman"/>
              </a:rPr>
              <a:t>—the impact or damage expected.  Damage may range from catastrophic (hazard resulting in deaths and/or more than 50 percent of property severely damaged) to negligible (hazard resulting in minor injuries and/or less than 10 percent of property severely damaged).</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Time</a:t>
            </a:r>
            <a:r>
              <a:rPr lang="x-none">
                <a:solidFill>
                  <a:srgbClr val="000000"/>
                </a:solidFill>
                <a:latin typeface="Arial"/>
                <a:ea typeface="Times New Roman"/>
                <a:cs typeface="Times New Roman"/>
              </a:rPr>
              <a:t>—how fast the threat or hazard can impact the public.  This time interval may be minimal, with little or no warning before the hazard occurs, or </a:t>
            </a:r>
            <a:r>
              <a:rPr lang="en-US" dirty="0">
                <a:solidFill>
                  <a:srgbClr val="000000"/>
                </a:solidFill>
                <a:latin typeface="Arial"/>
                <a:ea typeface="Times New Roman"/>
                <a:cs typeface="Times New Roman"/>
              </a:rPr>
              <a:t>there may be </a:t>
            </a:r>
            <a:r>
              <a:rPr lang="x-none">
                <a:solidFill>
                  <a:srgbClr val="000000"/>
                </a:solidFill>
                <a:latin typeface="Arial"/>
                <a:ea typeface="Times New Roman"/>
                <a:cs typeface="Times New Roman"/>
              </a:rPr>
              <a:t>more than 24 hours advance notice.</a:t>
            </a:r>
            <a:endParaRPr lang="en-US" dirty="0">
              <a:solidFill>
                <a:srgbClr val="000000"/>
              </a:solidFill>
              <a:latin typeface="Arial"/>
              <a:ea typeface="Times New Roman"/>
              <a:cs typeface="Times New Roman"/>
            </a:endParaRPr>
          </a:p>
          <a:p>
            <a:r>
              <a:rPr lang="x-none" kern="0">
                <a:latin typeface="Arial"/>
                <a:ea typeface="Times New Roman"/>
                <a:cs typeface="Times New Roman"/>
              </a:rPr>
              <a:t> </a:t>
            </a:r>
            <a:endParaRPr lang="en-US" b="1" kern="0" dirty="0">
              <a:latin typeface="Arial"/>
              <a:ea typeface="Times New Roman"/>
              <a:cs typeface="Times New Roman"/>
            </a:endParaRPr>
          </a:p>
          <a:p>
            <a:endParaRPr lang="en-US" alt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456147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376101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Rather</a:t>
            </a:r>
            <a:r>
              <a:rPr lang="en-US" baseline="0" dirty="0" smtClean="0">
                <a:latin typeface="Arial" panose="020B0604020202020204" pitchFamily="34" charset="0"/>
                <a:cs typeface="Arial" panose="020B0604020202020204" pitchFamily="34" charset="0"/>
              </a:rPr>
              <a:t> than give you any absolutes when it comes to the scores you establish, let’s focus on the most severe.  You can quantify this by analyzing those threats or hazards that have scored the highest, along with those threats or hazards that are important in your community, your parents and staff, may have already occurred in your schools’ history and/or you just have a “gut feeling” about.  Once you have identified your most severe, pick the top three to work on today. </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28</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1997243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Goals need to be SMART: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29</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212795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Planning is a continuous process.  The process involves partners who can perform many different planning functions before, during, and after an incident, including:</a:t>
            </a:r>
          </a:p>
          <a:p>
            <a:r>
              <a:rPr lang="x-none" kern="0" cap="all">
                <a:latin typeface="Arial"/>
                <a:ea typeface="Times New Roman"/>
                <a:cs typeface="Times New Roman"/>
              </a:rPr>
              <a:t> </a:t>
            </a:r>
            <a:endParaRPr lang="en-US" b="1" kern="0" cap="all" dirty="0">
              <a:latin typeface="Arial"/>
              <a:ea typeface="Times New Roman"/>
              <a:cs typeface="Times New Roman"/>
            </a:endParaRPr>
          </a:p>
          <a:p>
            <a:pPr marL="343420" indent="-343420">
              <a:buFont typeface="Symbol"/>
              <a:buChar char=""/>
            </a:pPr>
            <a:r>
              <a:rPr lang="en-US" dirty="0">
                <a:latin typeface="Arial"/>
                <a:ea typeface="Calibri"/>
              </a:rPr>
              <a:t>Gathering and analyzing information.</a:t>
            </a:r>
          </a:p>
          <a:p>
            <a:pPr marL="228946"/>
            <a:r>
              <a:rPr lang="en-US" dirty="0">
                <a:latin typeface="Arial"/>
                <a:ea typeface="Calibri"/>
              </a:rPr>
              <a:t> </a:t>
            </a:r>
          </a:p>
          <a:p>
            <a:pPr marL="343420" indent="-343420">
              <a:buFont typeface="Symbol"/>
              <a:buChar char=""/>
            </a:pPr>
            <a:r>
              <a:rPr lang="en-US" dirty="0">
                <a:latin typeface="Arial"/>
                <a:ea typeface="Calibri"/>
              </a:rPr>
              <a:t>Conducting hazard, threat, and vulnerability assessments.</a:t>
            </a:r>
          </a:p>
          <a:p>
            <a:pPr marL="228946"/>
            <a:r>
              <a:rPr lang="en-US" dirty="0">
                <a:latin typeface="Arial"/>
                <a:ea typeface="Calibri"/>
                <a:cs typeface="Times New Roman"/>
              </a:rPr>
              <a:t> </a:t>
            </a:r>
          </a:p>
          <a:p>
            <a:pPr marL="343420" indent="-343420">
              <a:buFont typeface="Symbol"/>
              <a:buChar char=""/>
            </a:pPr>
            <a:r>
              <a:rPr lang="en-US" dirty="0">
                <a:latin typeface="Arial"/>
                <a:ea typeface="Calibri"/>
              </a:rPr>
              <a:t>Developing measures and plans to address hazards, threats, and vulnerabilities.</a:t>
            </a:r>
          </a:p>
          <a:p>
            <a:pPr marL="228946"/>
            <a:r>
              <a:rPr lang="en-US" dirty="0">
                <a:latin typeface="Arial"/>
                <a:ea typeface="Calibri"/>
                <a:cs typeface="Times New Roman"/>
              </a:rPr>
              <a:t> </a:t>
            </a:r>
          </a:p>
          <a:p>
            <a:pPr marL="343420" indent="-343420">
              <a:buFont typeface="Symbol"/>
              <a:buChar char=""/>
            </a:pPr>
            <a:r>
              <a:rPr lang="en-US" dirty="0">
                <a:latin typeface="Arial"/>
                <a:ea typeface="Calibri"/>
              </a:rPr>
              <a:t>Identifying potential resources to support planning efforts.</a:t>
            </a:r>
          </a:p>
          <a:p>
            <a:pPr marL="228946"/>
            <a:r>
              <a:rPr lang="en-US" dirty="0">
                <a:latin typeface="Arial"/>
                <a:ea typeface="Calibri"/>
                <a:cs typeface="Times New Roman"/>
              </a:rPr>
              <a:t> </a:t>
            </a:r>
          </a:p>
          <a:p>
            <a:pPr marL="343420" indent="-343420">
              <a:buFont typeface="Symbol"/>
              <a:buChar char=""/>
            </a:pPr>
            <a:r>
              <a:rPr lang="en-US" dirty="0">
                <a:latin typeface="Arial"/>
                <a:ea typeface="Calibri"/>
              </a:rPr>
              <a:t>Helping to train and exercise the plans.</a:t>
            </a:r>
          </a:p>
          <a:p>
            <a:pPr marL="228946"/>
            <a:r>
              <a:rPr lang="en-US" dirty="0">
                <a:latin typeface="Arial"/>
                <a:ea typeface="Calibri"/>
                <a:cs typeface="Times New Roman"/>
              </a:rPr>
              <a:t> </a:t>
            </a:r>
          </a:p>
          <a:p>
            <a:pPr marL="343420" indent="-343420">
              <a:buFont typeface="Symbol"/>
              <a:buChar char=""/>
            </a:pPr>
            <a:r>
              <a:rPr lang="en-US" dirty="0">
                <a:latin typeface="Arial"/>
                <a:ea typeface="Calibri"/>
              </a:rPr>
              <a:t>Identifying lessons learned and making revisions to the school EOP and procedures.</a:t>
            </a:r>
          </a:p>
          <a:p>
            <a:r>
              <a:rPr lang="x-none" b="1" kern="0" cap="all">
                <a:latin typeface="Arial"/>
                <a:ea typeface="Times New Roman"/>
                <a:cs typeface="Times New Roman"/>
              </a:rPr>
              <a:t> </a:t>
            </a:r>
            <a:endParaRPr lang="en-US" b="1" kern="0" cap="all" dirty="0">
              <a:latin typeface="Arial"/>
              <a:ea typeface="Times New Roman"/>
              <a:cs typeface="Times New Roman"/>
            </a:endParaRPr>
          </a:p>
          <a:p>
            <a:r>
              <a:rPr lang="en-US" b="1" kern="0" cap="all" dirty="0">
                <a:latin typeface="Arial"/>
                <a:ea typeface="Times New Roman"/>
                <a:cs typeface="Arial"/>
              </a:rPr>
              <a:t> </a:t>
            </a:r>
            <a:endParaRPr lang="en-US" b="1" kern="0" cap="all" dirty="0">
              <a:latin typeface="Arial"/>
              <a:ea typeface="Times New Roman"/>
              <a:cs typeface="Times New Roman"/>
            </a:endParaRPr>
          </a:p>
          <a:p>
            <a:r>
              <a:rPr lang="en-US" dirty="0">
                <a:latin typeface="Arial"/>
                <a:ea typeface="Calibri"/>
                <a:cs typeface="Times New Roman"/>
              </a:rPr>
              <a:t>Tell participants that the next visuals provide an overview of school planning considerations before, during, and after an incident. </a:t>
            </a:r>
          </a:p>
          <a:p>
            <a:r>
              <a:rPr lang="en-US" dirty="0">
                <a:latin typeface="Arial"/>
                <a:ea typeface="Calibri"/>
                <a:cs typeface="Times New Roman"/>
              </a:rPr>
              <a:t> </a:t>
            </a:r>
          </a:p>
          <a:p>
            <a:endParaRPr lang="en-US" altLang="en-US" dirty="0" smtClean="0"/>
          </a:p>
        </p:txBody>
      </p:sp>
      <p:sp>
        <p:nvSpPr>
          <p:cNvPr id="4" name="Slide Number Placeholder 3"/>
          <p:cNvSpPr>
            <a:spLocks noGrp="1"/>
          </p:cNvSpPr>
          <p:nvPr>
            <p:ph type="sldNum" sz="quarter" idx="5"/>
          </p:nvPr>
        </p:nvSpPr>
        <p:spPr/>
        <p:txBody>
          <a:bodyPr/>
          <a:lstStyle/>
          <a:p>
            <a:pPr>
              <a:defRPr/>
            </a:pPr>
            <a:fld id="{35FFC98E-A6EB-437A-97F5-6A410B0B6B8A}" type="slidenum">
              <a:rPr lang="en-US">
                <a:solidFill>
                  <a:prstClr val="black"/>
                </a:solidFill>
              </a:rPr>
              <a:pPr>
                <a:defRPr/>
              </a:pPr>
              <a:t>3</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www.Colorado.gov/CSSRC</a:t>
            </a:r>
            <a:endParaRPr lang="en-US"/>
          </a:p>
        </p:txBody>
      </p:sp>
      <p:sp>
        <p:nvSpPr>
          <p:cNvPr id="5" name="Slide Number Placeholder 4"/>
          <p:cNvSpPr>
            <a:spLocks noGrp="1"/>
          </p:cNvSpPr>
          <p:nvPr>
            <p:ph type="sldNum" sz="quarter" idx="11"/>
          </p:nvPr>
        </p:nvSpPr>
        <p:spPr/>
        <p:txBody>
          <a:bodyPr/>
          <a:lstStyle/>
          <a:p>
            <a:fld id="{C97E2F6C-2D54-4D9F-810C-2F6A28ABA667}" type="slidenum">
              <a:rPr lang="en-US" smtClean="0"/>
              <a:t>30</a:t>
            </a:fld>
            <a:endParaRPr lang="en-US"/>
          </a:p>
        </p:txBody>
      </p:sp>
    </p:spTree>
    <p:extLst>
      <p:ext uri="{BB962C8B-B14F-4D97-AF65-F5344CB8AC3E}">
        <p14:creationId xmlns:p14="http://schemas.microsoft.com/office/powerpoint/2010/main" val="3737279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685690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www.Colorado.gov/CSSRC</a:t>
            </a:r>
            <a:endParaRPr lang="en-US"/>
          </a:p>
        </p:txBody>
      </p:sp>
      <p:sp>
        <p:nvSpPr>
          <p:cNvPr id="5" name="Slide Number Placeholder 4"/>
          <p:cNvSpPr>
            <a:spLocks noGrp="1"/>
          </p:cNvSpPr>
          <p:nvPr>
            <p:ph type="sldNum" sz="quarter" idx="11"/>
          </p:nvPr>
        </p:nvSpPr>
        <p:spPr/>
        <p:txBody>
          <a:bodyPr/>
          <a:lstStyle/>
          <a:p>
            <a:fld id="{C97E2F6C-2D54-4D9F-810C-2F6A28ABA667}" type="slidenum">
              <a:rPr lang="en-US" smtClean="0"/>
              <a:t>32</a:t>
            </a:fld>
            <a:endParaRPr lang="en-US"/>
          </a:p>
        </p:txBody>
      </p:sp>
    </p:spTree>
    <p:extLst>
      <p:ext uri="{BB962C8B-B14F-4D97-AF65-F5344CB8AC3E}">
        <p14:creationId xmlns:p14="http://schemas.microsoft.com/office/powerpoint/2010/main" val="1959411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www.Colorado.gov/CSSRC</a:t>
            </a:r>
            <a:endParaRPr lang="en-US"/>
          </a:p>
        </p:txBody>
      </p:sp>
      <p:sp>
        <p:nvSpPr>
          <p:cNvPr id="5" name="Slide Number Placeholder 4"/>
          <p:cNvSpPr>
            <a:spLocks noGrp="1"/>
          </p:cNvSpPr>
          <p:nvPr>
            <p:ph type="sldNum" sz="quarter" idx="11"/>
          </p:nvPr>
        </p:nvSpPr>
        <p:spPr/>
        <p:txBody>
          <a:bodyPr/>
          <a:lstStyle/>
          <a:p>
            <a:fld id="{C97E2F6C-2D54-4D9F-810C-2F6A28ABA667}" type="slidenum">
              <a:rPr lang="en-US" smtClean="0"/>
              <a:t>33</a:t>
            </a:fld>
            <a:endParaRPr lang="en-US"/>
          </a:p>
        </p:txBody>
      </p:sp>
    </p:spTree>
    <p:extLst>
      <p:ext uri="{BB962C8B-B14F-4D97-AF65-F5344CB8AC3E}">
        <p14:creationId xmlns:p14="http://schemas.microsoft.com/office/powerpoint/2010/main" val="2505416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www.Colorado.gov/CSSRC</a:t>
            </a:r>
            <a:endParaRPr lang="en-US"/>
          </a:p>
        </p:txBody>
      </p:sp>
      <p:sp>
        <p:nvSpPr>
          <p:cNvPr id="5" name="Slide Number Placeholder 4"/>
          <p:cNvSpPr>
            <a:spLocks noGrp="1"/>
          </p:cNvSpPr>
          <p:nvPr>
            <p:ph type="sldNum" sz="quarter" idx="11"/>
          </p:nvPr>
        </p:nvSpPr>
        <p:spPr/>
        <p:txBody>
          <a:bodyPr/>
          <a:lstStyle/>
          <a:p>
            <a:fld id="{C97E2F6C-2D54-4D9F-810C-2F6A28ABA667}" type="slidenum">
              <a:rPr lang="en-US" smtClean="0"/>
              <a:t>34</a:t>
            </a:fld>
            <a:endParaRPr lang="en-US"/>
          </a:p>
        </p:txBody>
      </p:sp>
    </p:spTree>
    <p:extLst>
      <p:ext uri="{BB962C8B-B14F-4D97-AF65-F5344CB8AC3E}">
        <p14:creationId xmlns:p14="http://schemas.microsoft.com/office/powerpoint/2010/main" val="2796970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833170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Examples of these cross-cutting functions include evacuating, providing medical care, and accountability.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Lockdown,</a:t>
            </a:r>
            <a:r>
              <a:rPr lang="en-US" baseline="0" dirty="0" smtClean="0">
                <a:latin typeface="Arial" panose="020B0604020202020204" pitchFamily="34" charset="0"/>
                <a:cs typeface="Arial" panose="020B0604020202020204" pitchFamily="34" charset="0"/>
              </a:rPr>
              <a:t> Lockout, Evacuation, Shelter-in-Place</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Annotate on white board or chart paper</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36</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3919826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www.Colorado.gov/CSSRC</a:t>
            </a:r>
            <a:endParaRPr lang="en-US"/>
          </a:p>
        </p:txBody>
      </p:sp>
      <p:sp>
        <p:nvSpPr>
          <p:cNvPr id="5" name="Slide Number Placeholder 4"/>
          <p:cNvSpPr>
            <a:spLocks noGrp="1"/>
          </p:cNvSpPr>
          <p:nvPr>
            <p:ph type="sldNum" sz="quarter" idx="11"/>
          </p:nvPr>
        </p:nvSpPr>
        <p:spPr/>
        <p:txBody>
          <a:bodyPr/>
          <a:lstStyle/>
          <a:p>
            <a:fld id="{C97E2F6C-2D54-4D9F-810C-2F6A28ABA667}" type="slidenum">
              <a:rPr lang="en-US" smtClean="0"/>
              <a:t>37</a:t>
            </a:fld>
            <a:endParaRPr lang="en-US"/>
          </a:p>
        </p:txBody>
      </p:sp>
    </p:spTree>
    <p:extLst>
      <p:ext uri="{BB962C8B-B14F-4D97-AF65-F5344CB8AC3E}">
        <p14:creationId xmlns:p14="http://schemas.microsoft.com/office/powerpoint/2010/main" val="736904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www.Colorado.gov/CSSRC</a:t>
            </a:r>
            <a:endParaRPr lang="en-US"/>
          </a:p>
        </p:txBody>
      </p:sp>
      <p:sp>
        <p:nvSpPr>
          <p:cNvPr id="5" name="Slide Number Placeholder 4"/>
          <p:cNvSpPr>
            <a:spLocks noGrp="1"/>
          </p:cNvSpPr>
          <p:nvPr>
            <p:ph type="sldNum" sz="quarter" idx="11"/>
          </p:nvPr>
        </p:nvSpPr>
        <p:spPr/>
        <p:txBody>
          <a:bodyPr/>
          <a:lstStyle/>
          <a:p>
            <a:fld id="{C97E2F6C-2D54-4D9F-810C-2F6A28ABA667}" type="slidenum">
              <a:rPr lang="en-US" smtClean="0"/>
              <a:t>38</a:t>
            </a:fld>
            <a:endParaRPr lang="en-US"/>
          </a:p>
        </p:txBody>
      </p:sp>
    </p:spTree>
    <p:extLst>
      <p:ext uri="{BB962C8B-B14F-4D97-AF65-F5344CB8AC3E}">
        <p14:creationId xmlns:p14="http://schemas.microsoft.com/office/powerpoint/2010/main" val="551595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www.Colorado.gov/CSSRC</a:t>
            </a:r>
            <a:endParaRPr lang="en-US"/>
          </a:p>
        </p:txBody>
      </p:sp>
      <p:sp>
        <p:nvSpPr>
          <p:cNvPr id="5" name="Slide Number Placeholder 4"/>
          <p:cNvSpPr>
            <a:spLocks noGrp="1"/>
          </p:cNvSpPr>
          <p:nvPr>
            <p:ph type="sldNum" sz="quarter" idx="11"/>
          </p:nvPr>
        </p:nvSpPr>
        <p:spPr/>
        <p:txBody>
          <a:bodyPr/>
          <a:lstStyle/>
          <a:p>
            <a:fld id="{C97E2F6C-2D54-4D9F-810C-2F6A28ABA667}" type="slidenum">
              <a:rPr lang="en-US" smtClean="0"/>
              <a:t>39</a:t>
            </a:fld>
            <a:endParaRPr lang="en-US"/>
          </a:p>
        </p:txBody>
      </p:sp>
    </p:spTree>
    <p:extLst>
      <p:ext uri="{BB962C8B-B14F-4D97-AF65-F5344CB8AC3E}">
        <p14:creationId xmlns:p14="http://schemas.microsoft.com/office/powerpoint/2010/main" val="332170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xfrm>
            <a:off x="702310" y="4421823"/>
            <a:ext cx="5618480" cy="45057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946" indent="-228946"/>
            <a:r>
              <a:rPr lang="en-US" b="1" dirty="0">
                <a:latin typeface="Arial"/>
                <a:ea typeface="Calibri"/>
              </a:rPr>
              <a:t>Focus</a:t>
            </a:r>
            <a:r>
              <a:rPr lang="en-US" dirty="0" smtClean="0">
                <a:latin typeface="Arial"/>
                <a:ea typeface="Calibri"/>
              </a:rPr>
              <a:t>:  </a:t>
            </a:r>
            <a:r>
              <a:rPr lang="en-US" dirty="0">
                <a:latin typeface="Arial"/>
                <a:ea typeface="Calibri"/>
              </a:rPr>
              <a:t>Identify where you are vulnerable.  </a:t>
            </a:r>
          </a:p>
          <a:p>
            <a:pPr>
              <a:spcBef>
                <a:spcPts val="200"/>
              </a:spcBef>
              <a:spcAft>
                <a:spcPts val="200"/>
              </a:spcAft>
            </a:pPr>
            <a:r>
              <a:rPr lang="en-US" b="1" dirty="0">
                <a:latin typeface="Arial"/>
                <a:ea typeface="Calibri"/>
              </a:rPr>
              <a:t>Comprehensiveness:  </a:t>
            </a:r>
            <a:r>
              <a:rPr lang="en-US" dirty="0">
                <a:latin typeface="Arial"/>
                <a:ea typeface="Calibri"/>
              </a:rPr>
              <a:t>Consider incidents before, during, and after typical operating hours.</a:t>
            </a:r>
          </a:p>
          <a:p>
            <a:pPr marL="801312" lvl="1" indent="-343420">
              <a:spcBef>
                <a:spcPts val="200"/>
              </a:spcBef>
              <a:spcAft>
                <a:spcPts val="200"/>
              </a:spcAft>
              <a:buFont typeface="Symbol"/>
              <a:buChar char=""/>
            </a:pPr>
            <a:r>
              <a:rPr lang="en-US" dirty="0" smtClean="0">
                <a:effectLst/>
                <a:latin typeface="Arial"/>
                <a:ea typeface="Calibri"/>
              </a:rPr>
              <a:t>Include off-site events, such as sports, field trips, and camps.</a:t>
            </a:r>
          </a:p>
          <a:p>
            <a:pPr marL="801312" lvl="1" indent="-343420">
              <a:spcBef>
                <a:spcPts val="200"/>
              </a:spcBef>
              <a:spcAft>
                <a:spcPts val="200"/>
              </a:spcAft>
              <a:buFont typeface="Symbol"/>
              <a:buChar char=""/>
            </a:pPr>
            <a:r>
              <a:rPr lang="en-US" dirty="0" smtClean="0">
                <a:effectLst/>
                <a:latin typeface="Arial"/>
                <a:ea typeface="Calibri"/>
              </a:rPr>
              <a:t>Be redundant.  Don’t overly rely on a single approach.  Identify backup personnel for key roles.</a:t>
            </a:r>
          </a:p>
          <a:p>
            <a:pPr>
              <a:spcBef>
                <a:spcPts val="200"/>
              </a:spcBef>
              <a:spcAft>
                <a:spcPts val="200"/>
              </a:spcAft>
            </a:pPr>
            <a:r>
              <a:rPr lang="en-US" b="1" dirty="0">
                <a:latin typeface="Arial"/>
                <a:ea typeface="Calibri"/>
              </a:rPr>
              <a:t>Currency:  </a:t>
            </a:r>
            <a:r>
              <a:rPr lang="en-US" dirty="0">
                <a:latin typeface="Arial"/>
                <a:ea typeface="Calibri"/>
              </a:rPr>
              <a:t>Base your plan on current information, and keep it current.  If your building layout changes, update it in the school EOP.  Update contact information regularly.</a:t>
            </a:r>
          </a:p>
          <a:p>
            <a:pPr>
              <a:spcBef>
                <a:spcPts val="200"/>
              </a:spcBef>
              <a:spcAft>
                <a:spcPts val="200"/>
              </a:spcAft>
            </a:pPr>
            <a:r>
              <a:rPr lang="en-US" b="1" dirty="0">
                <a:latin typeface="Arial"/>
                <a:ea typeface="Calibri"/>
              </a:rPr>
              <a:t>Appropriateness:  </a:t>
            </a:r>
            <a:r>
              <a:rPr lang="en-US" dirty="0">
                <a:latin typeface="Arial"/>
                <a:ea typeface="Calibri"/>
              </a:rPr>
              <a:t>Be sure your school EOP is age appropriate.  There are significant differences in how elementary school children, high school students, and staff will behave in a crisis.</a:t>
            </a:r>
          </a:p>
          <a:p>
            <a:pPr marL="801312" lvl="1" indent="-343420">
              <a:spcBef>
                <a:spcPts val="200"/>
              </a:spcBef>
              <a:spcAft>
                <a:spcPts val="200"/>
              </a:spcAft>
              <a:buFont typeface="Symbol"/>
              <a:buChar char=""/>
            </a:pPr>
            <a:r>
              <a:rPr lang="en-US" dirty="0" smtClean="0">
                <a:effectLst/>
                <a:latin typeface="Arial"/>
                <a:ea typeface="Calibri"/>
              </a:rPr>
              <a:t>Be aware of the diverse needs of individuals, including those with disabilities or limited English proficiency.</a:t>
            </a:r>
          </a:p>
          <a:p>
            <a:pPr>
              <a:spcBef>
                <a:spcPts val="200"/>
              </a:spcBef>
              <a:spcAft>
                <a:spcPts val="200"/>
              </a:spcAft>
            </a:pPr>
            <a:r>
              <a:rPr lang="en-US" b="1" dirty="0">
                <a:latin typeface="Arial"/>
                <a:ea typeface="Calibri"/>
              </a:rPr>
              <a:t>Communication:  </a:t>
            </a:r>
            <a:r>
              <a:rPr lang="en-US" dirty="0">
                <a:latin typeface="Arial"/>
                <a:ea typeface="Calibri"/>
              </a:rPr>
              <a:t>Consider how you will communicate with staff, students, families, and the media during and after a crisis.</a:t>
            </a:r>
          </a:p>
          <a:p>
            <a:pPr>
              <a:spcBef>
                <a:spcPts val="200"/>
              </a:spcBef>
              <a:spcAft>
                <a:spcPts val="200"/>
              </a:spcAft>
            </a:pPr>
            <a:r>
              <a:rPr lang="en-US" b="1" dirty="0">
                <a:latin typeface="Arial"/>
                <a:ea typeface="Calibri"/>
              </a:rPr>
              <a:t>Clarity and Ease of Use:  </a:t>
            </a:r>
            <a:r>
              <a:rPr lang="en-US" dirty="0">
                <a:latin typeface="Arial"/>
                <a:ea typeface="Calibri"/>
              </a:rPr>
              <a:t>Use a format that is clear and easy to use.  Include timelines, milestones, and responsibilities for completing them.</a:t>
            </a:r>
          </a:p>
          <a:p>
            <a:pPr>
              <a:spcBef>
                <a:spcPts val="200"/>
              </a:spcBef>
              <a:spcAft>
                <a:spcPts val="200"/>
              </a:spcAft>
            </a:pPr>
            <a:r>
              <a:rPr lang="en-US" b="1" dirty="0">
                <a:latin typeface="Arial"/>
                <a:ea typeface="Calibri"/>
              </a:rPr>
              <a:t>Implementation:  </a:t>
            </a:r>
            <a:r>
              <a:rPr lang="en-US" dirty="0">
                <a:latin typeface="Arial"/>
                <a:ea typeface="Calibri"/>
              </a:rPr>
              <a:t>Consider what training and exercising will be needed to make the school EOP effective.</a:t>
            </a:r>
          </a:p>
          <a:p>
            <a:endParaRPr lang="en-US" altLang="en-US" dirty="0" smtClean="0"/>
          </a:p>
        </p:txBody>
      </p:sp>
      <p:sp>
        <p:nvSpPr>
          <p:cNvPr id="4" name="Slide Number Placeholder 3"/>
          <p:cNvSpPr>
            <a:spLocks noGrp="1"/>
          </p:cNvSpPr>
          <p:nvPr>
            <p:ph type="sldNum" sz="quarter" idx="5"/>
          </p:nvPr>
        </p:nvSpPr>
        <p:spPr/>
        <p:txBody>
          <a:bodyPr/>
          <a:lstStyle/>
          <a:p>
            <a:pPr>
              <a:defRPr/>
            </a:pPr>
            <a:fld id="{B752E81A-4225-4DD7-BCD2-6DBB4692CCB7}" type="slidenum">
              <a:rPr lang="en-US">
                <a:solidFill>
                  <a:prstClr val="black"/>
                </a:solidFill>
              </a:rPr>
              <a:pPr>
                <a:defRPr/>
              </a:pPr>
              <a:t>4</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www.Colorado.gov/CSSRC</a:t>
            </a:r>
            <a:endParaRPr lang="en-US"/>
          </a:p>
        </p:txBody>
      </p:sp>
      <p:sp>
        <p:nvSpPr>
          <p:cNvPr id="5" name="Slide Number Placeholder 4"/>
          <p:cNvSpPr>
            <a:spLocks noGrp="1"/>
          </p:cNvSpPr>
          <p:nvPr>
            <p:ph type="sldNum" sz="quarter" idx="11"/>
          </p:nvPr>
        </p:nvSpPr>
        <p:spPr/>
        <p:txBody>
          <a:bodyPr/>
          <a:lstStyle/>
          <a:p>
            <a:fld id="{C97E2F6C-2D54-4D9F-810C-2F6A28ABA667}" type="slidenum">
              <a:rPr lang="en-US" smtClean="0"/>
              <a:t>40</a:t>
            </a:fld>
            <a:endParaRPr lang="en-US"/>
          </a:p>
        </p:txBody>
      </p:sp>
    </p:spTree>
    <p:extLst>
      <p:ext uri="{BB962C8B-B14F-4D97-AF65-F5344CB8AC3E}">
        <p14:creationId xmlns:p14="http://schemas.microsoft.com/office/powerpoint/2010/main" val="1842751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solidFill>
                  <a:prstClr val="black"/>
                </a:solidFill>
              </a:rPr>
              <a:t>www.Colorado.gov/CSSRC</a:t>
            </a:r>
          </a:p>
        </p:txBody>
      </p:sp>
      <p:sp>
        <p:nvSpPr>
          <p:cNvPr id="5" name="Slide Number Placeholder 4"/>
          <p:cNvSpPr>
            <a:spLocks noGrp="1"/>
          </p:cNvSpPr>
          <p:nvPr>
            <p:ph type="sldNum" sz="quarter" idx="11"/>
          </p:nvPr>
        </p:nvSpPr>
        <p:spPr/>
        <p:txBody>
          <a:bodyPr/>
          <a:lstStyle/>
          <a:p>
            <a:fld id="{C97E2F6C-2D54-4D9F-810C-2F6A28ABA667}" type="slidenum">
              <a:rPr lang="en-US">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8331706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5442034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2533338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4197933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5483604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447380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9324355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8132" y="8842029"/>
            <a:ext cx="3043343" cy="465455"/>
          </a:xfrm>
          <a:prstGeom prst="rect">
            <a:avLst/>
          </a:prstGeom>
        </p:spPr>
        <p:txBody>
          <a:bodyPr/>
          <a:lstStyle/>
          <a:p>
            <a:fld id="{62835F00-E4E9-474E-AC42-CCAB03B0CFD1}" type="slidenum">
              <a:rPr lang="en-US" smtClean="0">
                <a:solidFill>
                  <a:prstClr val="black"/>
                </a:solidFill>
              </a:rPr>
              <a:pPr/>
              <a:t>48</a:t>
            </a:fld>
            <a:endParaRPr lang="en-US" dirty="0">
              <a:solidFill>
                <a:prstClr val="black"/>
              </a:solidFill>
            </a:endParaRPr>
          </a:p>
        </p:txBody>
      </p:sp>
      <p:sp>
        <p:nvSpPr>
          <p:cNvPr id="5" name="Footer Placeholder 4"/>
          <p:cNvSpPr>
            <a:spLocks noGrp="1"/>
          </p:cNvSpPr>
          <p:nvPr>
            <p:ph type="ftr" sz="quarter" idx="11"/>
          </p:nvPr>
        </p:nvSpPr>
        <p:spPr>
          <a:xfrm>
            <a:off x="0" y="8842029"/>
            <a:ext cx="3043343" cy="465455"/>
          </a:xfrm>
          <a:prstGeom prst="rect">
            <a:avLst/>
          </a:prstGeom>
        </p:spPr>
        <p:txBody>
          <a:bodyPr/>
          <a:lstStyle/>
          <a:p>
            <a:r>
              <a:rPr lang="en-US" smtClean="0">
                <a:solidFill>
                  <a:prstClr val="black"/>
                </a:solidFill>
              </a:rPr>
              <a:t>www.Colorado.gov/CSSRC</a:t>
            </a:r>
            <a:endParaRPr lang="en-US" dirty="0">
              <a:solidFill>
                <a:prstClr val="black"/>
              </a:solidFill>
            </a:endParaRPr>
          </a:p>
        </p:txBody>
      </p:sp>
      <p:sp>
        <p:nvSpPr>
          <p:cNvPr id="6" name="Date Placeholder 5"/>
          <p:cNvSpPr>
            <a:spLocks noGrp="1"/>
          </p:cNvSpPr>
          <p:nvPr>
            <p:ph type="dt" idx="12"/>
          </p:nvPr>
        </p:nvSpPr>
        <p:spPr>
          <a:xfrm>
            <a:off x="3978132" y="0"/>
            <a:ext cx="3043343" cy="465455"/>
          </a:xfrm>
          <a:prstGeom prst="rect">
            <a:avLst/>
          </a:prstGeom>
        </p:spPr>
        <p:txBody>
          <a:bodyPr/>
          <a:lstStyle/>
          <a:p>
            <a:r>
              <a:rPr lang="en-US" smtClean="0">
                <a:solidFill>
                  <a:prstClr val="black"/>
                </a:solidFill>
              </a:rPr>
              <a:t>6/25/2014</a:t>
            </a:r>
            <a:endParaRPr lang="en-US" dirty="0">
              <a:solidFill>
                <a:prstClr val="black"/>
              </a:solidFill>
            </a:endParaRPr>
          </a:p>
        </p:txBody>
      </p:sp>
    </p:spTree>
    <p:extLst>
      <p:ext uri="{BB962C8B-B14F-4D97-AF65-F5344CB8AC3E}">
        <p14:creationId xmlns:p14="http://schemas.microsoft.com/office/powerpoint/2010/main" val="25619206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xfrm>
            <a:off x="702310" y="4421822"/>
            <a:ext cx="5618480" cy="47346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ea typeface="Calibri"/>
                <a:cs typeface="Arial" panose="020B0604020202020204" pitchFamily="34" charset="0"/>
              </a:rPr>
              <a:t>T</a:t>
            </a:r>
            <a:r>
              <a:rPr lang="en-US" dirty="0" smtClean="0">
                <a:effectLst/>
                <a:latin typeface="Arial" panose="020B0604020202020204" pitchFamily="34" charset="0"/>
                <a:ea typeface="Calibri"/>
                <a:cs typeface="Arial" panose="020B0604020202020204" pitchFamily="34" charset="0"/>
              </a:rPr>
              <a:t>he school EOP consists of three components:  basic plan, functional annexes, and threat/hazard/incident-specific annexes</a:t>
            </a:r>
          </a:p>
          <a:p>
            <a:r>
              <a:rPr lang="en-US" dirty="0" smtClean="0">
                <a:effectLst/>
                <a:latin typeface="Arial" panose="020B0604020202020204" pitchFamily="34" charset="0"/>
                <a:ea typeface="Calibri"/>
                <a:cs typeface="Arial" panose="020B0604020202020204" pitchFamily="34" charset="0"/>
              </a:rPr>
              <a:t> </a:t>
            </a:r>
          </a:p>
          <a:p>
            <a:pPr marL="343420" indent="-343420">
              <a:buClr>
                <a:srgbClr val="000000"/>
              </a:buClr>
              <a:buFont typeface="Symbol"/>
              <a:buChar char=""/>
            </a:pPr>
            <a:r>
              <a:rPr lang="x-none" smtClean="0">
                <a:solidFill>
                  <a:srgbClr val="000000"/>
                </a:solidFill>
                <a:effectLst/>
                <a:latin typeface="Arial" panose="020B0604020202020204" pitchFamily="34" charset="0"/>
                <a:ea typeface="Times New Roman"/>
                <a:cs typeface="Arial" panose="020B0604020202020204" pitchFamily="34" charset="0"/>
              </a:rPr>
              <a:t>The basic plan:</a:t>
            </a:r>
            <a:endParaRPr lang="en-US" dirty="0" smtClean="0">
              <a:solidFill>
                <a:srgbClr val="000000"/>
              </a:solidFill>
              <a:effectLst/>
              <a:latin typeface="Arial" panose="020B0604020202020204" pitchFamily="34" charset="0"/>
              <a:ea typeface="Times New Roman"/>
              <a:cs typeface="Arial" panose="020B0604020202020204" pitchFamily="34" charset="0"/>
            </a:endParaRPr>
          </a:p>
          <a:p>
            <a:pPr marL="744076" lvl="1" indent="-286182">
              <a:buFont typeface="Courier New"/>
              <a:buChar char="o"/>
            </a:pPr>
            <a:r>
              <a:rPr lang="x-none" smtClean="0">
                <a:solidFill>
                  <a:srgbClr val="000000"/>
                </a:solidFill>
                <a:effectLst/>
                <a:latin typeface="Arial" panose="020B0604020202020204" pitchFamily="34" charset="0"/>
                <a:ea typeface="Times New Roman"/>
                <a:cs typeface="Arial" panose="020B0604020202020204" pitchFamily="34" charset="0"/>
              </a:rPr>
              <a:t>Provides an overview of the school’s approach to operations before, during, and after an </a:t>
            </a:r>
            <a:r>
              <a:rPr lang="en-US" dirty="0" smtClean="0">
                <a:solidFill>
                  <a:srgbClr val="000000"/>
                </a:solidFill>
                <a:effectLst/>
                <a:latin typeface="Arial" panose="020B0604020202020204" pitchFamily="34" charset="0"/>
                <a:ea typeface="Times New Roman"/>
                <a:cs typeface="Arial" panose="020B0604020202020204" pitchFamily="34" charset="0"/>
              </a:rPr>
              <a:t>incident</a:t>
            </a:r>
            <a:r>
              <a:rPr lang="x-none" smtClean="0">
                <a:solidFill>
                  <a:srgbClr val="000000"/>
                </a:solidFill>
                <a:effectLst/>
                <a:latin typeface="Arial" panose="020B0604020202020204" pitchFamily="34" charset="0"/>
                <a:ea typeface="Times New Roman"/>
                <a:cs typeface="Arial" panose="020B0604020202020204" pitchFamily="34" charset="0"/>
              </a:rPr>
              <a:t>. </a:t>
            </a:r>
            <a:endParaRPr lang="en-US" dirty="0" smtClean="0">
              <a:solidFill>
                <a:srgbClr val="000000"/>
              </a:solidFill>
              <a:effectLst/>
              <a:latin typeface="Arial" panose="020B0604020202020204" pitchFamily="34" charset="0"/>
              <a:ea typeface="Times New Roman"/>
              <a:cs typeface="Arial" panose="020B0604020202020204" pitchFamily="34" charset="0"/>
            </a:endParaRPr>
          </a:p>
          <a:p>
            <a:pPr marL="744076" lvl="1" indent="-286182">
              <a:buFont typeface="Courier New"/>
              <a:buChar char="o"/>
            </a:pPr>
            <a:r>
              <a:rPr lang="x-none" smtClean="0">
                <a:solidFill>
                  <a:srgbClr val="000000"/>
                </a:solidFill>
                <a:effectLst/>
                <a:latin typeface="Arial" panose="020B0604020202020204" pitchFamily="34" charset="0"/>
                <a:ea typeface="Times New Roman"/>
                <a:cs typeface="Arial" panose="020B0604020202020204" pitchFamily="34" charset="0"/>
              </a:rPr>
              <a:t>Addresses the overarching activities the school undertakes regardless of the threat or hazard. </a:t>
            </a:r>
            <a:endParaRPr lang="en-US" dirty="0" smtClean="0">
              <a:solidFill>
                <a:srgbClr val="000000"/>
              </a:solidFill>
              <a:effectLst/>
              <a:latin typeface="Arial" panose="020B0604020202020204" pitchFamily="34" charset="0"/>
              <a:ea typeface="Times New Roman"/>
              <a:cs typeface="Arial" panose="020B0604020202020204" pitchFamily="34" charset="0"/>
            </a:endParaRPr>
          </a:p>
          <a:p>
            <a:pPr marL="744076" lvl="1" indent="-286182">
              <a:buFont typeface="Courier New"/>
              <a:buChar char="o"/>
            </a:pPr>
            <a:r>
              <a:rPr lang="x-none" smtClean="0">
                <a:solidFill>
                  <a:srgbClr val="000000"/>
                </a:solidFill>
                <a:effectLst/>
                <a:latin typeface="Arial" panose="020B0604020202020204" pitchFamily="34" charset="0"/>
                <a:ea typeface="Times New Roman"/>
                <a:cs typeface="Arial" panose="020B0604020202020204" pitchFamily="34" charset="0"/>
              </a:rPr>
              <a:t>Has a primary audience of the school, local emergency officials, and the community (as appropriate). </a:t>
            </a:r>
            <a:endParaRPr lang="en-US" dirty="0" smtClean="0">
              <a:solidFill>
                <a:srgbClr val="000000"/>
              </a:solidFill>
              <a:effectLst/>
              <a:latin typeface="Arial" panose="020B0604020202020204" pitchFamily="34" charset="0"/>
              <a:ea typeface="Times New Roman"/>
              <a:cs typeface="Arial" panose="020B0604020202020204" pitchFamily="34" charset="0"/>
            </a:endParaRPr>
          </a:p>
          <a:p>
            <a:pPr marL="228946"/>
            <a:r>
              <a:rPr lang="x-none" smtClean="0">
                <a:solidFill>
                  <a:srgbClr val="000000"/>
                </a:solidFill>
                <a:effectLst/>
                <a:latin typeface="Arial" panose="020B0604020202020204" pitchFamily="34" charset="0"/>
                <a:ea typeface="Times New Roman"/>
                <a:cs typeface="Arial" panose="020B0604020202020204" pitchFamily="34" charset="0"/>
              </a:rPr>
              <a:t> </a:t>
            </a:r>
            <a:endParaRPr lang="en-US" dirty="0" smtClean="0">
              <a:solidFill>
                <a:srgbClr val="000000"/>
              </a:solidFill>
              <a:effectLst/>
              <a:latin typeface="Arial" panose="020B0604020202020204" pitchFamily="34" charset="0"/>
              <a:ea typeface="Times New Roman"/>
              <a:cs typeface="Arial" panose="020B0604020202020204" pitchFamily="34" charset="0"/>
            </a:endParaRPr>
          </a:p>
          <a:p>
            <a:pPr marL="343420" indent="-343420">
              <a:buClr>
                <a:srgbClr val="000000"/>
              </a:buClr>
              <a:buFont typeface="Symbol"/>
              <a:buChar char=""/>
            </a:pPr>
            <a:r>
              <a:rPr lang="x-none" smtClean="0">
                <a:solidFill>
                  <a:srgbClr val="000000"/>
                </a:solidFill>
                <a:effectLst/>
                <a:latin typeface="Arial" panose="020B0604020202020204" pitchFamily="34" charset="0"/>
                <a:ea typeface="Times New Roman"/>
                <a:cs typeface="Arial" panose="020B0604020202020204" pitchFamily="34" charset="0"/>
              </a:rPr>
              <a:t>Functional annexes detail goals, objectives, and courses of action for functions that apply across threats and hazards. </a:t>
            </a:r>
            <a:endParaRPr lang="en-US" dirty="0" smtClean="0">
              <a:solidFill>
                <a:srgbClr val="000000"/>
              </a:solidFill>
              <a:effectLst/>
              <a:latin typeface="Arial" panose="020B0604020202020204" pitchFamily="34" charset="0"/>
              <a:ea typeface="Times New Roman"/>
              <a:cs typeface="Arial" panose="020B0604020202020204" pitchFamily="34" charset="0"/>
            </a:endParaRPr>
          </a:p>
          <a:p>
            <a:pPr marL="228946"/>
            <a:r>
              <a:rPr lang="x-none" smtClean="0">
                <a:solidFill>
                  <a:srgbClr val="000000"/>
                </a:solidFill>
                <a:effectLst/>
                <a:latin typeface="Arial" panose="020B0604020202020204" pitchFamily="34" charset="0"/>
                <a:ea typeface="Times New Roman"/>
                <a:cs typeface="Arial" panose="020B0604020202020204" pitchFamily="34" charset="0"/>
              </a:rPr>
              <a:t> </a:t>
            </a:r>
            <a:endParaRPr lang="en-US" dirty="0" smtClean="0">
              <a:solidFill>
                <a:srgbClr val="000000"/>
              </a:solidFill>
              <a:effectLst/>
              <a:latin typeface="Arial" panose="020B0604020202020204" pitchFamily="34" charset="0"/>
              <a:ea typeface="Times New Roman"/>
              <a:cs typeface="Arial" panose="020B0604020202020204" pitchFamily="34" charset="0"/>
            </a:endParaRPr>
          </a:p>
          <a:p>
            <a:pPr marL="343420" indent="-343420">
              <a:buClr>
                <a:srgbClr val="000000"/>
              </a:buClr>
              <a:buFont typeface="Symbol"/>
              <a:buChar char=""/>
            </a:pPr>
            <a:r>
              <a:rPr lang="x-none" smtClean="0">
                <a:solidFill>
                  <a:srgbClr val="000000"/>
                </a:solidFill>
                <a:effectLst/>
                <a:latin typeface="Arial" panose="020B0604020202020204" pitchFamily="34" charset="0"/>
                <a:ea typeface="Times New Roman"/>
                <a:cs typeface="Arial" panose="020B0604020202020204" pitchFamily="34" charset="0"/>
              </a:rPr>
              <a:t>Threat/hazard/incident-specific annexes detail goals, objectives, and courses of action for a particular threat, hazard, or incident type. </a:t>
            </a:r>
            <a:endParaRPr lang="en-US" dirty="0" smtClean="0">
              <a:solidFill>
                <a:srgbClr val="000000"/>
              </a:solidFill>
              <a:effectLst/>
              <a:latin typeface="Arial" panose="020B0604020202020204" pitchFamily="34" charset="0"/>
              <a:ea typeface="Times New Roman"/>
              <a:cs typeface="Arial" panose="020B0604020202020204" pitchFamily="34" charset="0"/>
            </a:endParaRPr>
          </a:p>
          <a:p>
            <a:r>
              <a:rPr lang="en-US" dirty="0" smtClean="0">
                <a:effectLst/>
                <a:latin typeface="Arial" panose="020B0604020202020204" pitchFamily="34" charset="0"/>
                <a:ea typeface="Calibri"/>
                <a:cs typeface="Arial" panose="020B0604020202020204" pitchFamily="34" charset="0"/>
              </a:rPr>
              <a:t>  </a:t>
            </a:r>
          </a:p>
          <a:p>
            <a:r>
              <a:rPr lang="en-US" b="1" dirty="0" smtClean="0">
                <a:effectLst/>
                <a:latin typeface="Arial" panose="020B0604020202020204" pitchFamily="34" charset="0"/>
                <a:ea typeface="Calibri"/>
                <a:cs typeface="Arial" panose="020B0604020202020204" pitchFamily="34" charset="0"/>
              </a:rPr>
              <a:t>Key point:  </a:t>
            </a:r>
            <a:r>
              <a:rPr lang="en-US" dirty="0" smtClean="0">
                <a:effectLst/>
                <a:latin typeface="Arial" panose="020B0604020202020204" pitchFamily="34" charset="0"/>
                <a:ea typeface="Calibri"/>
                <a:cs typeface="Arial" panose="020B0604020202020204" pitchFamily="34" charset="0"/>
              </a:rPr>
              <a:t>The basic plan is a vital component of a school’s EOP.  Through a thoughtfully developed basic plan, a school will be able to gain an understanding of threats/hazards that might be faced, use agreed upon terminology, and have clarity in roles and responsibilities.  </a:t>
            </a:r>
            <a:r>
              <a:rPr lang="en-US" b="1" kern="0" dirty="0" smtClean="0">
                <a:effectLst/>
                <a:latin typeface="Arial" panose="020B0604020202020204" pitchFamily="34" charset="0"/>
                <a:ea typeface="Times New Roman"/>
                <a:cs typeface="Arial" panose="020B0604020202020204" pitchFamily="34" charset="0"/>
              </a:rPr>
              <a:t> </a:t>
            </a:r>
          </a:p>
          <a:p>
            <a:r>
              <a:rPr lang="en-US" b="1" kern="0" dirty="0" smtClean="0">
                <a:effectLst/>
                <a:latin typeface="Arial" panose="020B0604020202020204" pitchFamily="34" charset="0"/>
                <a:ea typeface="Times New Roman"/>
                <a:cs typeface="Arial" panose="020B0604020202020204" pitchFamily="34" charset="0"/>
              </a:rPr>
              <a:t> </a:t>
            </a:r>
          </a:p>
          <a:p>
            <a:r>
              <a:rPr lang="x-none" b="0" kern="0" smtClean="0">
                <a:effectLst/>
                <a:latin typeface="Arial" panose="020B0604020202020204" pitchFamily="34" charset="0"/>
                <a:ea typeface="Times New Roman"/>
                <a:cs typeface="Arial" panose="020B0604020202020204" pitchFamily="34" charset="0"/>
              </a:rPr>
              <a:t>If you will be using the sample school EOP in this course, ask students to get it out.  Explain that the plan is an example to assist them in the review of their school EOP.</a:t>
            </a:r>
            <a:r>
              <a:rPr lang="en-US" b="0" kern="0" dirty="0" smtClean="0">
                <a:effectLst/>
                <a:latin typeface="Arial" panose="020B0604020202020204" pitchFamily="34" charset="0"/>
                <a:ea typeface="Times New Roman"/>
                <a:cs typeface="Arial" panose="020B0604020202020204" pitchFamily="34" charset="0"/>
              </a:rPr>
              <a:t> </a:t>
            </a:r>
            <a:endParaRPr lang="en-US" alt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4AE8545-F9E0-465C-881F-CAF2241B5CC2}" type="slidenum">
              <a:rPr lang="en-US">
                <a:solidFill>
                  <a:prstClr val="black"/>
                </a:solidFill>
              </a:rPr>
              <a:pPr>
                <a:defRPr/>
              </a:pPr>
              <a:t>49</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dirty="0" smtClean="0">
                <a:solidFill>
                  <a:prstClr val="black"/>
                </a:solidFill>
              </a:rPr>
              <a:t>www.Colorado.gov/CSSRC</a:t>
            </a:r>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xfrm>
            <a:off x="702310" y="4421823"/>
            <a:ext cx="5618480" cy="48109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Schools undertake emergency operations planning within a spectrum that includes individual/family, district, community, State, tribal, regional, and Federal agency emergency planning.  Otherwise known as NIMS, aligning with other plans will help you to become NIMS compliant.</a:t>
            </a:r>
          </a:p>
          <a:p>
            <a:r>
              <a:rPr lang="en-US" dirty="0">
                <a:latin typeface="Arial"/>
                <a:ea typeface="Calibri"/>
                <a:cs typeface="Times New Roman"/>
              </a:rPr>
              <a:t> </a:t>
            </a:r>
          </a:p>
          <a:p>
            <a:r>
              <a:rPr lang="en-US" b="1" dirty="0">
                <a:latin typeface="Arial"/>
                <a:ea typeface="Calibri"/>
                <a:cs typeface="Times New Roman"/>
              </a:rPr>
              <a:t>Personal and family preparedness.  </a:t>
            </a:r>
            <a:r>
              <a:rPr lang="en-US" dirty="0">
                <a:latin typeface="Arial"/>
                <a:ea typeface="Calibri"/>
                <a:cs typeface="Times New Roman"/>
              </a:rPr>
              <a:t>It is important that school staff members have plans to ensure the safety of their families.  Otherwise, the staff may not be able to focus on the needs of the school population when an incident occurs.  In fact, some States have laws or mandates requiring personnel to remain at their school assignments during an emergency.  Personal and family preparedness helps ensure that the staff members are ready to fulfill this obligation.</a:t>
            </a:r>
          </a:p>
          <a:p>
            <a:r>
              <a:rPr lang="en-US" dirty="0">
                <a:latin typeface="Arial"/>
                <a:ea typeface="Calibri"/>
                <a:cs typeface="Times New Roman"/>
              </a:rPr>
              <a:t> </a:t>
            </a:r>
          </a:p>
          <a:p>
            <a:r>
              <a:rPr lang="en-US" b="1" dirty="0">
                <a:latin typeface="Arial"/>
                <a:ea typeface="Calibri"/>
                <a:cs typeface="Times New Roman"/>
              </a:rPr>
              <a:t>District liaison.  </a:t>
            </a:r>
            <a:r>
              <a:rPr lang="en-US" dirty="0">
                <a:latin typeface="Arial"/>
                <a:ea typeface="Calibri"/>
                <a:cs typeface="Times New Roman"/>
              </a:rPr>
              <a:t>School districts serve as the liaison between the school and these broader agencies.  In order to promote coordination among these entities, the school is strongly encouraged to </a:t>
            </a:r>
            <a:r>
              <a:rPr lang="en-US" b="1" u="sng" dirty="0">
                <a:latin typeface="Arial"/>
                <a:ea typeface="Calibri"/>
                <a:cs typeface="Times New Roman"/>
              </a:rPr>
              <a:t>include district representation</a:t>
            </a:r>
            <a:r>
              <a:rPr lang="en-US" u="sng" dirty="0">
                <a:latin typeface="Arial"/>
                <a:ea typeface="Calibri"/>
                <a:cs typeface="Times New Roman"/>
              </a:rPr>
              <a:t> </a:t>
            </a:r>
            <a:r>
              <a:rPr lang="en-US" b="1" u="sng" dirty="0">
                <a:latin typeface="Arial"/>
                <a:ea typeface="Calibri"/>
                <a:cs typeface="Times New Roman"/>
              </a:rPr>
              <a:t>on the planning team</a:t>
            </a:r>
            <a:r>
              <a:rPr lang="en-US" dirty="0">
                <a:latin typeface="Arial"/>
                <a:ea typeface="Calibri"/>
                <a:cs typeface="Times New Roman"/>
              </a:rPr>
              <a:t>.  The local school district’s emergency planning policies, procedures, and training activities will inform and enhance the school’s planning to a significant degree. </a:t>
            </a:r>
          </a:p>
          <a:p>
            <a:r>
              <a:rPr lang="en-US" dirty="0">
                <a:latin typeface="Arial"/>
                <a:ea typeface="Calibri"/>
                <a:cs typeface="Times New Roman"/>
              </a:rPr>
              <a:t> </a:t>
            </a:r>
          </a:p>
          <a:p>
            <a:r>
              <a:rPr lang="en-US" b="1" dirty="0">
                <a:latin typeface="Arial"/>
                <a:ea typeface="Calibri"/>
                <a:cs typeface="Times New Roman"/>
              </a:rPr>
              <a:t>Integration with community plans.  </a:t>
            </a:r>
            <a:r>
              <a:rPr lang="en-US" dirty="0">
                <a:latin typeface="Arial"/>
                <a:ea typeface="Calibri"/>
                <a:cs typeface="Times New Roman"/>
              </a:rPr>
              <a:t>It is critical that school EOPs are well integrated with school district and community plans, including being developed and exercised in close collaboration with them.</a:t>
            </a:r>
          </a:p>
          <a:p>
            <a:r>
              <a:rPr lang="en-US" dirty="0">
                <a:latin typeface="Arial"/>
                <a:ea typeface="Calibri"/>
                <a:cs typeface="Times New Roman"/>
              </a:rPr>
              <a:t>The school EOP should include a process for communicating with local emergency responders.  Additionally, the school should participate in local preparedness programs and define a process to ensure the school EOP is incorporated into school district EOPs and the community plan. </a:t>
            </a:r>
          </a:p>
          <a:p>
            <a:r>
              <a:rPr lang="en-US" b="1" dirty="0">
                <a:latin typeface="Arial"/>
                <a:ea typeface="Calibri"/>
                <a:cs typeface="Times New Roman"/>
              </a:rPr>
              <a:t> </a:t>
            </a:r>
            <a:endParaRPr lang="en-US" dirty="0">
              <a:latin typeface="Arial"/>
              <a:ea typeface="Calibri"/>
              <a:cs typeface="Times New Roman"/>
            </a:endParaRPr>
          </a:p>
          <a:p>
            <a:r>
              <a:rPr lang="en-US" b="1" dirty="0">
                <a:latin typeface="Arial"/>
                <a:ea typeface="Calibri"/>
                <a:cs typeface="Times New Roman"/>
              </a:rPr>
              <a:t>State and regional plans.  </a:t>
            </a:r>
            <a:r>
              <a:rPr lang="en-US" dirty="0">
                <a:latin typeface="Arial"/>
                <a:ea typeface="Calibri"/>
                <a:cs typeface="Times New Roman"/>
              </a:rPr>
              <a:t>Community plans in turn should be developed and exercised in conjunction with State and regional plans.  At the State level, EOPs should be designed to respond to citizens’ needs and to outline when to turn to the Federal Government for assistance. </a:t>
            </a:r>
          </a:p>
          <a:p>
            <a:r>
              <a:rPr lang="en-US" dirty="0">
                <a:latin typeface="Arial"/>
                <a:ea typeface="Calibri"/>
                <a:cs typeface="Times New Roman"/>
              </a:rPr>
              <a:t> </a:t>
            </a:r>
          </a:p>
          <a:p>
            <a:r>
              <a:rPr lang="en-US" b="1" dirty="0">
                <a:latin typeface="Arial"/>
                <a:ea typeface="Calibri"/>
                <a:cs typeface="Times New Roman"/>
              </a:rPr>
              <a:t>Emergency use of the school.  </a:t>
            </a:r>
            <a:r>
              <a:rPr lang="en-US" dirty="0">
                <a:latin typeface="Arial"/>
                <a:ea typeface="Calibri"/>
                <a:cs typeface="Times New Roman"/>
              </a:rPr>
              <a:t>The school EOP should identify the use of the school facility in emergency situations, such as using the school for a shelter, reception area, staging area, point of emergency supply and food distribution, or alternate government facility.  Schools need this information so they can address the issues in their planning.</a:t>
            </a:r>
          </a:p>
          <a:p>
            <a:r>
              <a:rPr lang="en-US" dirty="0">
                <a:latin typeface="Arial"/>
                <a:ea typeface="Calibri"/>
                <a:cs typeface="Times New Roman"/>
              </a:rPr>
              <a:t> </a:t>
            </a:r>
            <a:r>
              <a:rPr lang="en-US" b="1" dirty="0">
                <a:latin typeface="Arial"/>
                <a:ea typeface="Calibri"/>
                <a:cs typeface="Times New Roman"/>
              </a:rPr>
              <a:t> </a:t>
            </a:r>
            <a:endParaRPr lang="en-US" dirty="0">
              <a:latin typeface="Arial"/>
              <a:ea typeface="Calibri"/>
              <a:cs typeface="Times New Roman"/>
            </a:endParaRPr>
          </a:p>
          <a:p>
            <a:r>
              <a:rPr lang="en-US" b="1" u="sng" dirty="0">
                <a:latin typeface="Arial"/>
                <a:ea typeface="Calibri"/>
                <a:cs typeface="Times New Roman"/>
              </a:rPr>
              <a:t>Discussion Question</a:t>
            </a:r>
            <a:r>
              <a:rPr lang="en-US" b="1" dirty="0">
                <a:latin typeface="Arial"/>
                <a:ea typeface="Calibri"/>
                <a:cs typeface="Times New Roman"/>
              </a:rPr>
              <a:t>:  What are some of the important items that may be included in the local EOP to ensure proper integration with the school EOP?</a:t>
            </a:r>
            <a:endParaRPr lang="en-US" dirty="0">
              <a:latin typeface="Arial"/>
              <a:ea typeface="Calibri"/>
              <a:cs typeface="Times New Roman"/>
            </a:endParaRPr>
          </a:p>
          <a:p>
            <a:r>
              <a:rPr lang="en-US" b="1" dirty="0">
                <a:latin typeface="Arial"/>
                <a:ea typeface="Calibri"/>
                <a:cs typeface="Times New Roman"/>
              </a:rPr>
              <a:t> </a:t>
            </a:r>
            <a:endParaRPr lang="en-US" dirty="0">
              <a:latin typeface="Arial"/>
              <a:ea typeface="Calibri"/>
              <a:cs typeface="Times New Roman"/>
            </a:endParaRPr>
          </a:p>
          <a:p>
            <a:r>
              <a:rPr lang="en-US" b="1" dirty="0">
                <a:latin typeface="Arial"/>
                <a:ea typeface="Calibri"/>
                <a:cs typeface="Times New Roman"/>
              </a:rPr>
              <a:t>Facilitate the discussion.</a:t>
            </a:r>
            <a:r>
              <a:rPr lang="en-US" dirty="0">
                <a:latin typeface="Arial"/>
                <a:ea typeface="Calibri"/>
                <a:cs typeface="Times New Roman"/>
              </a:rPr>
              <a:t>  If not mentioned, add that the local EOP should identify the priority of the school in the response protocols and the capability and timelines of such a response. </a:t>
            </a:r>
          </a:p>
          <a:p>
            <a:endParaRPr lang="en-US" dirty="0">
              <a:latin typeface="Arial"/>
              <a:ea typeface="Calibri"/>
              <a:cs typeface="Times New Roman"/>
            </a:endParaRPr>
          </a:p>
          <a:p>
            <a:r>
              <a:rPr lang="en-US" dirty="0">
                <a:latin typeface="Arial"/>
                <a:ea typeface="Calibri"/>
                <a:cs typeface="Times New Roman"/>
              </a:rPr>
              <a:t>Refer to the emergency use of schools during a disaster. </a:t>
            </a:r>
          </a:p>
          <a:p>
            <a:r>
              <a:rPr lang="en-US" b="1" dirty="0">
                <a:latin typeface="Arial"/>
                <a:ea typeface="Calibri"/>
                <a:cs typeface="Times New Roman"/>
              </a:rPr>
              <a:t> </a:t>
            </a:r>
            <a:endParaRPr lang="en-US" dirty="0">
              <a:latin typeface="Arial"/>
              <a:ea typeface="Calibri"/>
              <a:cs typeface="Times New Roman"/>
            </a:endParaRPr>
          </a:p>
          <a:p>
            <a:endParaRPr lang="en-US" altLang="en-US" dirty="0" smtClean="0"/>
          </a:p>
        </p:txBody>
      </p:sp>
      <p:sp>
        <p:nvSpPr>
          <p:cNvPr id="4" name="Slide Number Placeholder 3"/>
          <p:cNvSpPr>
            <a:spLocks noGrp="1"/>
          </p:cNvSpPr>
          <p:nvPr>
            <p:ph type="sldNum" sz="quarter" idx="5"/>
          </p:nvPr>
        </p:nvSpPr>
        <p:spPr/>
        <p:txBody>
          <a:bodyPr/>
          <a:lstStyle/>
          <a:p>
            <a:pPr>
              <a:defRPr/>
            </a:pPr>
            <a:fld id="{032AA401-DDA6-484E-98A9-EC4FCB5ACC9F}" type="slidenum">
              <a:rPr lang="en-US">
                <a:solidFill>
                  <a:prstClr val="black"/>
                </a:solidFill>
              </a:rPr>
              <a:pPr>
                <a:defRPr/>
              </a:pPr>
              <a:t>5</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Notes Placeholder 3"/>
          <p:cNvSpPr>
            <a:spLocks noGrp="1"/>
          </p:cNvSpPr>
          <p:nvPr/>
        </p:nvSpPr>
        <p:spPr bwMode="auto">
          <a:xfrm>
            <a:off x="703121" y="4422460"/>
            <a:ext cx="5616860" cy="418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02" tIns="45850" rIns="91702" bIns="45850"/>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fontAlgn="base">
              <a:spcAft>
                <a:spcPct val="0"/>
              </a:spcAft>
            </a:pPr>
            <a:endParaRPr lang="en-US" altLang="en-US" sz="1100">
              <a:solidFill>
                <a:prstClr val="black"/>
              </a:solidFill>
              <a:cs typeface="Arial" charset="0"/>
            </a:endParaRPr>
          </a:p>
        </p:txBody>
      </p:sp>
      <p:sp>
        <p:nvSpPr>
          <p:cNvPr id="2" name="Notes Placeholder 1"/>
          <p:cNvSpPr>
            <a:spLocks noGrp="1"/>
          </p:cNvSpPr>
          <p:nvPr>
            <p:ph type="body" idx="1"/>
          </p:nvPr>
        </p:nvSpPr>
        <p:spPr>
          <a:xfrm>
            <a:off x="702310" y="4421822"/>
            <a:ext cx="5618480" cy="4658366"/>
          </a:xfrm>
        </p:spPr>
        <p:txBody>
          <a:bodyPr/>
          <a:lstStyle/>
          <a:p>
            <a:r>
              <a:rPr lang="en-US" dirty="0">
                <a:latin typeface="Arial"/>
                <a:ea typeface="Calibri"/>
                <a:cs typeface="Times New Roman"/>
              </a:rPr>
              <a:t>Plans must also be written to be user-friendly.  School administrators and staff are more likely to use a plan when information is logically organized and easy to read.  When writing the school EOP: </a:t>
            </a:r>
          </a:p>
          <a:p>
            <a:r>
              <a:rPr lang="en-US" b="1" dirty="0">
                <a:latin typeface="Arial"/>
                <a:ea typeface="Calibri"/>
                <a:cs typeface="Times New Roman"/>
              </a:rPr>
              <a:t> </a:t>
            </a:r>
            <a:endParaRPr lang="en-US" dirty="0">
              <a:latin typeface="Arial"/>
              <a:ea typeface="Calibri"/>
              <a:cs typeface="Times New Roman"/>
            </a:endParaRPr>
          </a:p>
          <a:p>
            <a:pPr marL="343420" indent="-343420">
              <a:spcAft>
                <a:spcPts val="601"/>
              </a:spcAft>
              <a:buFont typeface="Symbol"/>
              <a:buChar char=""/>
            </a:pPr>
            <a:r>
              <a:rPr lang="en-US" b="1" dirty="0">
                <a:latin typeface="Arial"/>
                <a:ea typeface="Calibri"/>
                <a:cs typeface="Times New Roman"/>
              </a:rPr>
              <a:t>Keep the language simple and clear: </a:t>
            </a:r>
            <a:endParaRPr lang="en-US" dirty="0">
              <a:latin typeface="Arial"/>
              <a:ea typeface="Calibri"/>
              <a:cs typeface="Times New Roman"/>
            </a:endParaRPr>
          </a:p>
          <a:p>
            <a:pPr marL="343420" indent="-343420">
              <a:buFont typeface="Courier New"/>
              <a:buChar char="o"/>
            </a:pPr>
            <a:r>
              <a:rPr lang="en-US" dirty="0">
                <a:latin typeface="Arial"/>
                <a:ea typeface="Calibri"/>
                <a:cs typeface="Times New Roman"/>
              </a:rPr>
              <a:t>Write in plain English.  </a:t>
            </a:r>
          </a:p>
          <a:p>
            <a:pPr marL="343420" indent="-343420">
              <a:buFont typeface="Courier New"/>
              <a:buChar char="o"/>
            </a:pPr>
            <a:r>
              <a:rPr lang="en-US" dirty="0">
                <a:latin typeface="Arial"/>
                <a:ea typeface="Calibri"/>
                <a:cs typeface="Times New Roman"/>
              </a:rPr>
              <a:t>Avoid jargon and minimize the use of acronyms. </a:t>
            </a:r>
          </a:p>
          <a:p>
            <a:pPr marL="343420" indent="-343420">
              <a:buFont typeface="Courier New"/>
              <a:buChar char="o"/>
            </a:pPr>
            <a:r>
              <a:rPr lang="en-US" dirty="0">
                <a:latin typeface="Arial"/>
                <a:ea typeface="Calibri"/>
                <a:cs typeface="Times New Roman"/>
              </a:rPr>
              <a:t>Use short sentences and the active voice.</a:t>
            </a:r>
          </a:p>
          <a:p>
            <a:r>
              <a:rPr lang="en-US" dirty="0">
                <a:latin typeface="Arial"/>
                <a:ea typeface="Calibri"/>
                <a:cs typeface="Times New Roman"/>
              </a:rPr>
              <a:t> </a:t>
            </a:r>
          </a:p>
          <a:p>
            <a:pPr marL="343420" indent="-343420">
              <a:spcAft>
                <a:spcPts val="601"/>
              </a:spcAft>
              <a:buFont typeface="Symbol"/>
              <a:buChar char=""/>
            </a:pPr>
            <a:r>
              <a:rPr lang="en-US" b="1" dirty="0">
                <a:latin typeface="Arial"/>
                <a:ea typeface="Calibri"/>
                <a:cs typeface="Times New Roman"/>
              </a:rPr>
              <a:t>Provide detail that is appropriate to the target audience and the likelihood of the situation.</a:t>
            </a:r>
            <a:r>
              <a:rPr lang="en-US" dirty="0">
                <a:latin typeface="Arial"/>
                <a:ea typeface="Calibri"/>
                <a:cs typeface="Times New Roman"/>
              </a:rPr>
              <a:t>  Provide guidance for carrying out common tasks as well as enough insight into intent and vision so that responders can handle unexpected events.  Plans written for schools with high staff turnover may require additional detail. </a:t>
            </a:r>
          </a:p>
          <a:p>
            <a:pPr marL="343420" indent="-343420">
              <a:buFont typeface="Symbol"/>
              <a:buChar char=""/>
            </a:pPr>
            <a:r>
              <a:rPr lang="en-US" b="1" dirty="0">
                <a:latin typeface="Arial"/>
                <a:ea typeface="Calibri"/>
                <a:cs typeface="Times New Roman"/>
              </a:rPr>
              <a:t>Create procedural documents to summarize important information and provide the fine detail for staff.</a:t>
            </a:r>
            <a:r>
              <a:rPr lang="en-US" dirty="0">
                <a:latin typeface="Arial"/>
                <a:ea typeface="Calibri"/>
                <a:cs typeface="Times New Roman"/>
              </a:rPr>
              <a:t>  Examples of procedural documents include small maps, flowcharts, or checklists of procedures developed specifically for teachers to use during an incident.  </a:t>
            </a:r>
            <a:br>
              <a:rPr lang="en-US" dirty="0">
                <a:latin typeface="Arial"/>
                <a:ea typeface="Calibri"/>
                <a:cs typeface="Times New Roman"/>
              </a:rPr>
            </a:br>
            <a:endParaRPr lang="en-US" dirty="0">
              <a:latin typeface="Arial"/>
              <a:ea typeface="Calibri"/>
              <a:cs typeface="Times New Roman"/>
            </a:endParaRPr>
          </a:p>
          <a:p>
            <a:pPr marL="343420" indent="-343420">
              <a:spcAft>
                <a:spcPts val="601"/>
              </a:spcAft>
              <a:buFont typeface="Symbol"/>
              <a:buChar char=""/>
            </a:pPr>
            <a:r>
              <a:rPr lang="en-US" b="1" dirty="0">
                <a:latin typeface="Arial"/>
                <a:ea typeface="Calibri"/>
                <a:cs typeface="Times New Roman"/>
              </a:rPr>
              <a:t>Develop accessible tools and documents.</a:t>
            </a:r>
            <a:r>
              <a:rPr lang="en-US" dirty="0">
                <a:latin typeface="Arial"/>
                <a:ea typeface="Calibri"/>
                <a:cs typeface="Times New Roman"/>
              </a:rPr>
              <a:t>  Use appropriate auxiliary aids and services necessary for effective communication, such as accessible Web sites, digital text that can be converted to audio or braille, text equivalents for images, and captioning of any audio and audio description of any video content.</a:t>
            </a:r>
          </a:p>
          <a:p>
            <a:r>
              <a:rPr lang="en-US" dirty="0">
                <a:latin typeface="Arial"/>
                <a:ea typeface="Calibri"/>
                <a:cs typeface="Times New Roman"/>
              </a:rPr>
              <a:t>Ensure that the school EOP is: </a:t>
            </a: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Organized.</a:t>
            </a:r>
            <a:endParaRPr lang="en-US" dirty="0">
              <a:solidFill>
                <a:srgbClr val="000000"/>
              </a:solidFill>
              <a:latin typeface="Arial"/>
              <a:ea typeface="Times New Roman"/>
              <a:cs typeface="Times New Roman"/>
            </a:endParaRPr>
          </a:p>
          <a:p>
            <a:pPr marL="343420" indent="-343420">
              <a:buFont typeface="Courier New"/>
              <a:buChar char="o"/>
            </a:pPr>
            <a:r>
              <a:rPr lang="en-US" dirty="0">
                <a:latin typeface="Arial"/>
                <a:ea typeface="Calibri"/>
                <a:cs typeface="Times New Roman"/>
              </a:rPr>
              <a:t>Can users find what they need?</a:t>
            </a:r>
          </a:p>
          <a:p>
            <a:pPr marL="343420" indent="-343420">
              <a:buFont typeface="Courier New"/>
              <a:buChar char="o"/>
            </a:pPr>
            <a:r>
              <a:rPr lang="en-US" dirty="0">
                <a:latin typeface="Arial"/>
                <a:ea typeface="Calibri"/>
                <a:cs typeface="Times New Roman"/>
              </a:rPr>
              <a:t>Is all the information relevant?</a:t>
            </a:r>
          </a:p>
          <a:p>
            <a:pPr marL="343420" indent="-343420">
              <a:buFont typeface="Courier New"/>
              <a:buChar char="o"/>
            </a:pPr>
            <a:r>
              <a:rPr lang="en-US" dirty="0">
                <a:latin typeface="Arial"/>
                <a:ea typeface="Calibri"/>
                <a:cs typeface="Times New Roman"/>
              </a:rPr>
              <a:t>Is the plan formatted clearly?</a:t>
            </a:r>
          </a:p>
          <a:p>
            <a:pPr marL="343420" indent="-343420">
              <a:buFont typeface="Courier New"/>
              <a:buChar char="o"/>
            </a:pPr>
            <a:r>
              <a:rPr lang="en-US" dirty="0">
                <a:latin typeface="Arial"/>
                <a:ea typeface="Calibri"/>
                <a:cs typeface="Times New Roman"/>
              </a:rPr>
              <a:t>Is its content presented clearly? </a:t>
            </a: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Sequenced correctly.</a:t>
            </a:r>
            <a:endParaRPr lang="en-US" dirty="0">
              <a:solidFill>
                <a:srgbClr val="000000"/>
              </a:solidFill>
              <a:latin typeface="Arial"/>
              <a:ea typeface="Times New Roman"/>
              <a:cs typeface="Times New Roman"/>
            </a:endParaRPr>
          </a:p>
          <a:p>
            <a:pPr marL="343420" indent="-343420">
              <a:buFont typeface="Courier New"/>
              <a:buChar char="o"/>
            </a:pPr>
            <a:r>
              <a:rPr lang="en-US" dirty="0">
                <a:latin typeface="Arial"/>
                <a:ea typeface="Calibri"/>
                <a:cs typeface="Times New Roman"/>
              </a:rPr>
              <a:t>Can users understand the rationale for the sequencing? </a:t>
            </a:r>
          </a:p>
          <a:p>
            <a:pPr marL="343420" indent="-343420">
              <a:buFont typeface="Courier New"/>
              <a:buChar char="o"/>
            </a:pPr>
            <a:r>
              <a:rPr lang="en-US" dirty="0">
                <a:latin typeface="Arial"/>
                <a:ea typeface="Calibri"/>
                <a:cs typeface="Times New Roman"/>
              </a:rPr>
              <a:t>Are users able to scan for information they need?</a:t>
            </a: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Consistent.</a:t>
            </a:r>
            <a:endParaRPr lang="en-US" dirty="0">
              <a:solidFill>
                <a:srgbClr val="000000"/>
              </a:solidFill>
              <a:latin typeface="Arial"/>
              <a:ea typeface="Times New Roman"/>
              <a:cs typeface="Times New Roman"/>
            </a:endParaRPr>
          </a:p>
          <a:p>
            <a:pPr marL="343420" indent="-343420">
              <a:buFont typeface="Courier New"/>
              <a:buChar char="o"/>
            </a:pPr>
            <a:r>
              <a:rPr lang="en-US" dirty="0">
                <a:latin typeface="Arial"/>
                <a:ea typeface="Calibri"/>
                <a:cs typeface="Times New Roman"/>
              </a:rPr>
              <a:t>Does each section use the same logical progression, or do users have to reorient themselves?</a:t>
            </a: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Adaptable and compatible.</a:t>
            </a:r>
            <a:endParaRPr lang="en-US" dirty="0">
              <a:solidFill>
                <a:srgbClr val="000000"/>
              </a:solidFill>
              <a:latin typeface="Arial"/>
              <a:ea typeface="Times New Roman"/>
              <a:cs typeface="Times New Roman"/>
            </a:endParaRPr>
          </a:p>
          <a:p>
            <a:pPr marL="343420" indent="-343420">
              <a:buFont typeface="Courier New"/>
              <a:buChar char="o"/>
            </a:pPr>
            <a:r>
              <a:rPr lang="en-US" dirty="0">
                <a:latin typeface="Arial"/>
                <a:ea typeface="Calibri"/>
                <a:cs typeface="Times New Roman"/>
              </a:rPr>
              <a:t>Is the information easy to use during unanticipated situations? </a:t>
            </a:r>
          </a:p>
          <a:p>
            <a:pPr marL="343420" indent="-343420">
              <a:buFont typeface="Courier New"/>
              <a:buChar char="o"/>
            </a:pPr>
            <a:r>
              <a:rPr lang="en-US" dirty="0">
                <a:latin typeface="Arial"/>
                <a:ea typeface="Calibri"/>
                <a:cs typeface="Times New Roman"/>
              </a:rPr>
              <a:t>Can the information be applied or adapted to effectively respond to each unique situation? </a:t>
            </a:r>
          </a:p>
          <a:p>
            <a:pPr marL="343420" indent="-343420">
              <a:buFont typeface="Courier New"/>
              <a:buChar char="o"/>
            </a:pPr>
            <a:r>
              <a:rPr lang="en-US" dirty="0">
                <a:latin typeface="Arial"/>
                <a:ea typeface="Calibri"/>
                <a:cs typeface="Times New Roman"/>
              </a:rPr>
              <a:t>Does the format promote or hinder coordination with local response agencies and personnel?</a:t>
            </a:r>
          </a:p>
          <a:p>
            <a:endParaRPr lang="en-US" dirty="0"/>
          </a:p>
        </p:txBody>
      </p:sp>
      <p:sp>
        <p:nvSpPr>
          <p:cNvPr id="3" name="Footer Placeholder 2"/>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4" name="Slide Number Placeholder 3"/>
          <p:cNvSpPr>
            <a:spLocks noGrp="1"/>
          </p:cNvSpPr>
          <p:nvPr>
            <p:ph type="sldNum" sz="quarter" idx="11"/>
          </p:nvPr>
        </p:nvSpPr>
        <p:spPr/>
        <p:txBody>
          <a:bodyPr/>
          <a:lstStyle/>
          <a:p>
            <a:fld id="{C97E2F6C-2D54-4D9F-810C-2F6A28ABA667}"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1"/>
              </a:spcAft>
            </a:pPr>
            <a:r>
              <a:rPr lang="en-US" dirty="0">
                <a:latin typeface="Arial" panose="020B0604020202020204" pitchFamily="34" charset="0"/>
                <a:ea typeface="Calibri"/>
                <a:cs typeface="Arial" panose="020B0604020202020204" pitchFamily="34" charset="0"/>
              </a:rPr>
              <a:t>The cover page includes the title of the plan, a date, and the school(s) covered by the plan. </a:t>
            </a:r>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51</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586443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1"/>
              </a:spcAft>
            </a:pPr>
            <a:r>
              <a:rPr lang="en-US" dirty="0">
                <a:latin typeface="Arial" panose="020B0604020202020204" pitchFamily="34" charset="0"/>
                <a:ea typeface="Calibri"/>
                <a:cs typeface="Arial" panose="020B0604020202020204" pitchFamily="34" charset="0"/>
              </a:rPr>
              <a:t>This document or page contains a signed statement formally recognizing and adopting the school EOP. It gives both the authority and the responsibility to school officials to perform their tasks before, during, or after an incident, and therefore should be signed by the school administrator or another authorizing official.  </a:t>
            </a:r>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52</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29959284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1"/>
              </a:spcAft>
            </a:pPr>
            <a:r>
              <a:rPr lang="en-US" dirty="0">
                <a:latin typeface="Arial" panose="020B0604020202020204" pitchFamily="34" charset="0"/>
                <a:ea typeface="Calibri"/>
                <a:cs typeface="Arial" panose="020B0604020202020204" pitchFamily="34" charset="0"/>
              </a:rPr>
              <a:t>This page introduces the plan, outlines its applicability, and indicates that it supersedes all previous plans. It includes a delegation of authority for specific modifications that can be made to the plan and by whom they can be made without the school administrator’s signature. It also includes a date and should be signed by the authorized school administrator. </a:t>
            </a:r>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53</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34179915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ea typeface="Calibri"/>
                <a:cs typeface="Times New Roman"/>
              </a:rPr>
              <a:t>Record of changes.  </a:t>
            </a:r>
            <a:r>
              <a:rPr lang="en-US" dirty="0">
                <a:latin typeface="Arial"/>
                <a:ea typeface="Calibri"/>
                <a:cs typeface="Times New Roman"/>
              </a:rPr>
              <a:t>The school must first determine who has the authority to authorize or make changes in the plan.</a:t>
            </a:r>
          </a:p>
          <a:p>
            <a:r>
              <a:rPr lang="en-US" dirty="0">
                <a:latin typeface="Arial"/>
                <a:ea typeface="Calibri"/>
                <a:cs typeface="Times New Roman"/>
              </a:rPr>
              <a:t> </a:t>
            </a:r>
          </a:p>
          <a:p>
            <a:r>
              <a:rPr lang="en-US" dirty="0">
                <a:latin typeface="Arial"/>
                <a:ea typeface="Calibri"/>
                <a:cs typeface="Times New Roman"/>
              </a:rPr>
              <a:t>Each update or change to the plan should be tracked.  The record of changes, usually in table format, contains at a minimum:</a:t>
            </a:r>
          </a:p>
          <a:p>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A change number.</a:t>
            </a:r>
          </a:p>
          <a:p>
            <a:pPr marL="343420" indent="-343420">
              <a:buFont typeface="Symbol"/>
              <a:buChar char=""/>
            </a:pPr>
            <a:r>
              <a:rPr lang="en-US" dirty="0">
                <a:latin typeface="Arial"/>
                <a:ea typeface="Calibri"/>
                <a:cs typeface="Times New Roman"/>
              </a:rPr>
              <a:t>The date of the change.</a:t>
            </a:r>
          </a:p>
          <a:p>
            <a:pPr marL="343420" indent="-343420">
              <a:buFont typeface="Symbol"/>
              <a:buChar char=""/>
            </a:pPr>
            <a:r>
              <a:rPr lang="en-US" dirty="0">
                <a:latin typeface="Arial"/>
                <a:ea typeface="Calibri"/>
                <a:cs typeface="Times New Roman"/>
              </a:rPr>
              <a:t>The name of the person who made the change. </a:t>
            </a:r>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54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8020176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ea typeface="Calibri"/>
                <a:cs typeface="Times New Roman"/>
              </a:rPr>
              <a:t>Record of distribution.  </a:t>
            </a:r>
            <a:r>
              <a:rPr lang="en-US" dirty="0">
                <a:latin typeface="Arial"/>
                <a:ea typeface="Calibri"/>
                <a:cs typeface="Times New Roman"/>
              </a:rPr>
              <a:t>The record of distribution, usually in table format, indicates:</a:t>
            </a:r>
          </a:p>
          <a:p>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The title and name of the person receiving the plan.</a:t>
            </a:r>
          </a:p>
          <a:p>
            <a:pPr marL="343420" indent="-343420">
              <a:buFont typeface="Symbol"/>
              <a:buChar char=""/>
            </a:pPr>
            <a:r>
              <a:rPr lang="en-US" dirty="0">
                <a:latin typeface="Arial"/>
                <a:ea typeface="Calibri"/>
                <a:cs typeface="Times New Roman"/>
              </a:rPr>
              <a:t>The agency to which the receiver belongs.</a:t>
            </a:r>
          </a:p>
          <a:p>
            <a:pPr marL="343420" indent="-343420">
              <a:buFont typeface="Symbol"/>
              <a:buChar char=""/>
            </a:pPr>
            <a:r>
              <a:rPr lang="en-US" dirty="0">
                <a:latin typeface="Arial"/>
                <a:ea typeface="Calibri"/>
                <a:cs typeface="Times New Roman"/>
              </a:rPr>
              <a:t>The date of delivery.</a:t>
            </a:r>
          </a:p>
          <a:p>
            <a:pPr marL="343420" indent="-343420">
              <a:buFont typeface="Symbol"/>
              <a:buChar char=""/>
            </a:pPr>
            <a:r>
              <a:rPr lang="en-US" dirty="0">
                <a:latin typeface="Arial"/>
                <a:ea typeface="Calibri"/>
                <a:cs typeface="Times New Roman"/>
              </a:rPr>
              <a:t>The number of copies delivered.  </a:t>
            </a:r>
          </a:p>
          <a:p>
            <a:r>
              <a:rPr lang="en-US" dirty="0">
                <a:latin typeface="Arial"/>
                <a:ea typeface="Calibri"/>
                <a:cs typeface="Times New Roman"/>
              </a:rPr>
              <a:t> </a:t>
            </a:r>
          </a:p>
          <a:p>
            <a:r>
              <a:rPr lang="en-US" dirty="0">
                <a:latin typeface="Arial"/>
                <a:ea typeface="Calibri"/>
                <a:cs typeface="Times New Roman"/>
              </a:rPr>
              <a:t>The record of distribution can be used as proof that tasked individuals and organizations have acknowledged their receipt, review, and/or acceptance of the plan.  Copies of the plan can be made available to the public and media without including sensitive information.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55</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2113497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Calibri"/>
                <a:cs typeface="Arial" panose="020B0604020202020204" pitchFamily="34" charset="0"/>
              </a:rPr>
              <a:t>Table of Contents. The table of contents is a logically ordered, clearly identified layout of the major sections and subsections of the plan that will make finding information within the plan easier.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56</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28587360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200" dirty="0" smtClean="0">
                <a:effectLst/>
                <a:latin typeface="Arial"/>
                <a:ea typeface="Calibri"/>
                <a:cs typeface="Times New Roman"/>
              </a:rPr>
              <a:t>The Purpose, Scope, Situation Overview, and Assumptions section of the basic plan provides a rationale for the development, maintenance, and implementation of the school EOP.  This section should include: </a:t>
            </a: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b="1" dirty="0" smtClean="0">
                <a:effectLst/>
                <a:latin typeface="Arial"/>
                <a:ea typeface="Calibri"/>
                <a:cs typeface="Times New Roman"/>
              </a:rPr>
              <a:t>Note:  </a:t>
            </a:r>
            <a:r>
              <a:rPr lang="en-US" sz="1200" dirty="0" smtClean="0">
                <a:effectLst/>
                <a:latin typeface="Arial"/>
                <a:ea typeface="Calibri"/>
                <a:cs typeface="Times New Roman"/>
              </a:rPr>
              <a:t>The level of detail to include in Purpose, Scope, Situation Overview, and Assumptions is a matter of judgment.  Schools may wish to include additional overview or introductory information in the functional or threat/hazard/incident-specific annexes.  Maps such as basic school floor plans and site maps should be included as appendixes to support the situation description and correctly outline the geographical areas of the school.</a:t>
            </a: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Font typeface="Courier New"/>
              <a:buChar char="o"/>
            </a:pPr>
            <a:endParaRPr lang="en-US" sz="1200" dirty="0" smtClean="0">
              <a:effectLst/>
              <a:latin typeface="Arial"/>
              <a:ea typeface="Calibri"/>
              <a:cs typeface="Times New Roman"/>
            </a:endParaRPr>
          </a:p>
          <a:p>
            <a:pPr eaLnBrk="1" hangingPunct="1"/>
            <a:endParaRPr lang="en-US" altLang="en-US" dirty="0" smtClean="0"/>
          </a:p>
        </p:txBody>
      </p:sp>
      <p:sp>
        <p:nvSpPr>
          <p:cNvPr id="2" name="Footer Placeholder 1"/>
          <p:cNvSpPr>
            <a:spLocks noGrp="1"/>
          </p:cNvSpPr>
          <p:nvPr>
            <p:ph type="ftr" sz="quarter" idx="10"/>
          </p:nvPr>
        </p:nvSpPr>
        <p:spPr/>
        <p:txBody>
          <a:bodyPr/>
          <a:lstStyle/>
          <a:p>
            <a:r>
              <a:rPr lang="en-US" smtClean="0"/>
              <a:t>www.Colorado.gov/CSSRC</a:t>
            </a:r>
            <a:endParaRPr lang="en-US"/>
          </a:p>
        </p:txBody>
      </p:sp>
      <p:sp>
        <p:nvSpPr>
          <p:cNvPr id="3" name="Slide Number Placeholder 2"/>
          <p:cNvSpPr>
            <a:spLocks noGrp="1"/>
          </p:cNvSpPr>
          <p:nvPr>
            <p:ph type="sldNum" sz="quarter" idx="11"/>
          </p:nvPr>
        </p:nvSpPr>
        <p:spPr/>
        <p:txBody>
          <a:bodyPr/>
          <a:lstStyle/>
          <a:p>
            <a:fld id="{C97E2F6C-2D54-4D9F-810C-2F6A28ABA667}" type="slidenum">
              <a:rPr lang="en-US" smtClean="0"/>
              <a:t>57</a:t>
            </a:fld>
            <a:endParaRPr lang="en-US"/>
          </a:p>
        </p:txBody>
      </p:sp>
    </p:spTree>
    <p:extLst>
      <p:ext uri="{BB962C8B-B14F-4D97-AF65-F5344CB8AC3E}">
        <p14:creationId xmlns:p14="http://schemas.microsoft.com/office/powerpoint/2010/main" val="9702845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Arial"/>
                <a:ea typeface="Calibri"/>
                <a:cs typeface="Times New Roman"/>
              </a:rPr>
              <a:t>Purpose</a:t>
            </a:r>
            <a:r>
              <a:rPr lang="en-US" b="1" dirty="0">
                <a:latin typeface="Arial"/>
                <a:ea typeface="Calibri"/>
                <a:cs typeface="Times New Roman"/>
              </a:rPr>
              <a:t>:</a:t>
            </a:r>
            <a:r>
              <a:rPr lang="en-US" dirty="0">
                <a:latin typeface="Arial"/>
                <a:ea typeface="Calibri"/>
                <a:cs typeface="Times New Roman"/>
              </a:rPr>
              <a:t>  Sets the foundation for the rest of the school EOP.  The Purpose is a general statement of what the EOP is meant to do.  The statement should be supported by a brief synopsis of the basic plan, the functional annexes, and the threat/hazard-specific annexes.</a:t>
            </a:r>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58</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41291136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Calibri"/>
                <a:cs typeface="Times New Roman"/>
              </a:rPr>
              <a:t> </a:t>
            </a:r>
            <a:r>
              <a:rPr lang="en-US" b="1" u="sng" dirty="0" smtClean="0">
                <a:latin typeface="Arial"/>
                <a:ea typeface="Calibri"/>
                <a:cs typeface="Times New Roman"/>
              </a:rPr>
              <a:t>Scope</a:t>
            </a:r>
            <a:r>
              <a:rPr lang="en-US" b="1" dirty="0">
                <a:latin typeface="Arial"/>
                <a:ea typeface="Calibri"/>
                <a:cs typeface="Times New Roman"/>
              </a:rPr>
              <a:t>:</a:t>
            </a:r>
            <a:r>
              <a:rPr lang="en-US" dirty="0">
                <a:latin typeface="Arial"/>
                <a:ea typeface="Calibri"/>
                <a:cs typeface="Times New Roman"/>
              </a:rPr>
              <a:t>  Outlines the scope of the school’s emergency and disaster response (at what times or under what conditions this plan would be activated).  Specifically, the scope includes:</a:t>
            </a:r>
          </a:p>
          <a:p>
            <a:pPr marL="343420" indent="-343420">
              <a:buFont typeface="Courier New"/>
              <a:buChar char="o"/>
            </a:pPr>
            <a:r>
              <a:rPr lang="en-US" dirty="0">
                <a:latin typeface="Arial"/>
                <a:ea typeface="Calibri"/>
                <a:cs typeface="Times New Roman"/>
              </a:rPr>
              <a:t>A brief description of the school’s response to incidents.</a:t>
            </a:r>
          </a:p>
          <a:p>
            <a:pPr marL="343420" indent="-343420">
              <a:buFont typeface="Courier New"/>
              <a:buChar char="o"/>
            </a:pPr>
            <a:r>
              <a:rPr lang="en-US" dirty="0">
                <a:latin typeface="Arial"/>
                <a:ea typeface="Calibri"/>
                <a:cs typeface="Times New Roman"/>
              </a:rPr>
              <a:t>The entities (staff, superintendent, local government, etc.) with roles and responsibilities outlined in the plan.</a:t>
            </a:r>
          </a:p>
          <a:p>
            <a:pPr marL="343420" indent="-343420">
              <a:buFont typeface="Courier New"/>
              <a:buChar char="o"/>
            </a:pPr>
            <a:r>
              <a:rPr lang="en-US" dirty="0">
                <a:latin typeface="Arial"/>
                <a:ea typeface="Calibri"/>
                <a:cs typeface="Times New Roman"/>
              </a:rPr>
              <a:t>The geographic areas covered in the plan, specifically school buildings and grounds. </a:t>
            </a:r>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59</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4109344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Today we will cover steps 2, 3 and part of step 4</a:t>
            </a:r>
          </a:p>
          <a:p>
            <a:r>
              <a:rPr lang="en-US" dirty="0">
                <a:latin typeface="Arial"/>
                <a:ea typeface="Calibri"/>
                <a:cs typeface="Times New Roman"/>
              </a:rPr>
              <a:t> </a:t>
            </a:r>
          </a:p>
          <a:p>
            <a:r>
              <a:rPr lang="en-US" dirty="0">
                <a:latin typeface="Arial"/>
                <a:ea typeface="Calibri"/>
                <a:cs typeface="Times New Roman"/>
              </a:rPr>
              <a:t>While there are many ways to produce an EOP, this planning process has enough flexibility for each school to adapt it to its unique characteristics and situation. </a:t>
            </a:r>
          </a:p>
          <a:p>
            <a:endParaRPr lang="en-US" altLang="en-US" dirty="0" smtClean="0"/>
          </a:p>
        </p:txBody>
      </p:sp>
      <p:sp>
        <p:nvSpPr>
          <p:cNvPr id="4" name="Slide Number Placeholder 3"/>
          <p:cNvSpPr>
            <a:spLocks noGrp="1"/>
          </p:cNvSpPr>
          <p:nvPr>
            <p:ph type="sldNum" sz="quarter" idx="5"/>
          </p:nvPr>
        </p:nvSpPr>
        <p:spPr/>
        <p:txBody>
          <a:bodyPr/>
          <a:lstStyle/>
          <a:p>
            <a:pPr>
              <a:defRPr/>
            </a:pPr>
            <a:fld id="{3DFD49FB-8645-4595-A9BF-8C2C327A2BAF}" type="slidenum">
              <a:rPr lang="en-US">
                <a:solidFill>
                  <a:prstClr val="black"/>
                </a:solidFill>
              </a:rPr>
              <a:pPr>
                <a:defRPr/>
              </a:pPr>
              <a:t>6</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latin typeface="Arial"/>
                <a:ea typeface="Calibri"/>
                <a:cs typeface="Times New Roman"/>
              </a:rPr>
              <a:t>Situation </a:t>
            </a:r>
            <a:r>
              <a:rPr lang="en-US" b="1" u="sng" dirty="0">
                <a:latin typeface="Arial"/>
                <a:ea typeface="Calibri"/>
                <a:cs typeface="Times New Roman"/>
              </a:rPr>
              <a:t>Overview</a:t>
            </a:r>
            <a:r>
              <a:rPr lang="en-US" b="1" dirty="0">
                <a:latin typeface="Arial"/>
                <a:ea typeface="Calibri"/>
                <a:cs typeface="Times New Roman"/>
              </a:rPr>
              <a:t>:</a:t>
            </a:r>
            <a:r>
              <a:rPr lang="en-US" dirty="0">
                <a:latin typeface="Arial"/>
                <a:ea typeface="Calibri"/>
                <a:cs typeface="Times New Roman"/>
              </a:rPr>
              <a:t>  Explains why an EOP is necessary.  At a minimum, the situation section should summarize threats/hazards and vulnerabilities faced by the school.  The Situation Overview covers: </a:t>
            </a:r>
          </a:p>
          <a:p>
            <a:pPr marL="343420" indent="-343420">
              <a:buFont typeface="Courier New"/>
              <a:buChar char="o"/>
            </a:pPr>
            <a:r>
              <a:rPr lang="en-US" dirty="0">
                <a:latin typeface="Arial"/>
                <a:ea typeface="Calibri"/>
                <a:cs typeface="Times New Roman"/>
              </a:rPr>
              <a:t>The geographical and political jurisdiction of the school.</a:t>
            </a:r>
          </a:p>
          <a:p>
            <a:pPr marL="343420" indent="-343420">
              <a:buFont typeface="Courier New"/>
              <a:buChar char="o"/>
            </a:pPr>
            <a:r>
              <a:rPr lang="en-US" dirty="0">
                <a:latin typeface="Arial"/>
                <a:ea typeface="Calibri"/>
                <a:cs typeface="Times New Roman"/>
              </a:rPr>
              <a:t>A brief synopsis of local hazards and past incidents.</a:t>
            </a:r>
          </a:p>
          <a:p>
            <a:pPr marL="343420" indent="-343420">
              <a:buFont typeface="Courier New"/>
              <a:buChar char="o"/>
            </a:pPr>
            <a:r>
              <a:rPr lang="en-US" dirty="0">
                <a:latin typeface="Arial"/>
                <a:ea typeface="Calibri"/>
                <a:cs typeface="Times New Roman"/>
              </a:rPr>
              <a:t>A summary of potential, wide-reaching threats to the school community, such as pandemic flu. </a:t>
            </a:r>
          </a:p>
          <a:p>
            <a:pPr marL="343420" indent="-343420">
              <a:buFont typeface="Courier New"/>
              <a:buChar char="o"/>
            </a:pPr>
            <a:r>
              <a:rPr lang="en-US" dirty="0">
                <a:latin typeface="Arial"/>
                <a:ea typeface="Calibri"/>
                <a:cs typeface="Times New Roman"/>
              </a:rPr>
              <a:t>Relative probability and impact of the threats and hazards.</a:t>
            </a:r>
          </a:p>
          <a:p>
            <a:pPr marL="343420" indent="-343420">
              <a:buFont typeface="Courier New"/>
              <a:buChar char="o"/>
            </a:pPr>
            <a:r>
              <a:rPr lang="en-US" dirty="0">
                <a:latin typeface="Arial"/>
                <a:ea typeface="Calibri"/>
                <a:cs typeface="Times New Roman"/>
              </a:rPr>
              <a:t>Geographic areas likely to be affected by particular threats or hazards.</a:t>
            </a:r>
          </a:p>
          <a:p>
            <a:pPr marL="343420" indent="-343420">
              <a:buFont typeface="Courier New"/>
              <a:buChar char="o"/>
            </a:pPr>
            <a:r>
              <a:rPr lang="en-US" dirty="0">
                <a:latin typeface="Arial"/>
                <a:ea typeface="Calibri"/>
                <a:cs typeface="Times New Roman"/>
              </a:rPr>
              <a:t>School population including those with access and functional needs.</a:t>
            </a:r>
          </a:p>
          <a:p>
            <a:pPr marL="343420" indent="-343420">
              <a:buFont typeface="Courier New"/>
              <a:buChar char="o"/>
            </a:pPr>
            <a:r>
              <a:rPr lang="en-US" dirty="0">
                <a:latin typeface="Arial"/>
                <a:ea typeface="Calibri"/>
                <a:cs typeface="Times New Roman"/>
              </a:rPr>
              <a:t>Dependencies on parties outside the school for critical resources.</a:t>
            </a:r>
          </a:p>
          <a:p>
            <a:pPr marL="343420" indent="-343420">
              <a:buFont typeface="Courier New"/>
              <a:buChar char="o"/>
            </a:pPr>
            <a:r>
              <a:rPr lang="en-US" dirty="0">
                <a:latin typeface="Arial"/>
                <a:ea typeface="Calibri"/>
                <a:cs typeface="Times New Roman"/>
              </a:rPr>
              <a:t>The school’s capabilities and limits for preparing for and responding to the defined hazards.</a:t>
            </a:r>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60</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29207179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latin typeface="Arial"/>
                <a:ea typeface="Calibri"/>
                <a:cs typeface="Times New Roman"/>
              </a:rPr>
              <a:t>Assumptions</a:t>
            </a:r>
            <a:r>
              <a:rPr lang="en-US" b="1" dirty="0">
                <a:latin typeface="Arial"/>
                <a:ea typeface="Calibri"/>
                <a:cs typeface="Times New Roman"/>
              </a:rPr>
              <a:t>:</a:t>
            </a:r>
            <a:r>
              <a:rPr lang="en-US" dirty="0">
                <a:latin typeface="Arial"/>
                <a:ea typeface="Calibri"/>
                <a:cs typeface="Times New Roman"/>
              </a:rPr>
              <a:t>  Identify what the core planning team assumed to be facts for planning purposes.  </a:t>
            </a:r>
          </a:p>
          <a:p>
            <a:r>
              <a:rPr lang="en-US" dirty="0">
                <a:latin typeface="Arial"/>
                <a:ea typeface="Calibri"/>
                <a:cs typeface="Times New Roman"/>
              </a:rPr>
              <a:t> </a:t>
            </a:r>
          </a:p>
          <a:p>
            <a:pPr marL="228946"/>
            <a:r>
              <a:rPr lang="en-US" dirty="0">
                <a:latin typeface="Arial"/>
                <a:ea typeface="Calibri"/>
                <a:cs typeface="Times New Roman"/>
              </a:rPr>
              <a:t>Obvious assumptions should be included but limited to those that need to be explicitly stated (e.g., do not state as an assumption that the hazard will occur; it is reasonable for the reader to believe that if the hazard was not possible, the plan would not address it).</a:t>
            </a:r>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61</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16198479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273030"/>
            <a:ext cx="5618480" cy="4883462"/>
          </a:xfrm>
        </p:spPr>
        <p:txBody>
          <a:bodyPr/>
          <a:lstStyle/>
          <a:p>
            <a:r>
              <a:rPr lang="en-US" sz="1000" dirty="0">
                <a:latin typeface="Arial"/>
                <a:ea typeface="Calibri"/>
                <a:cs typeface="Times New Roman"/>
              </a:rPr>
              <a:t>The CONOPS describes how the school will protect students, staff, and visitors and should indicate:</a:t>
            </a:r>
          </a:p>
          <a:p>
            <a:r>
              <a:rPr lang="en-US" sz="1000" dirty="0">
                <a:latin typeface="Arial"/>
                <a:ea typeface="Calibri"/>
                <a:cs typeface="Times New Roman"/>
              </a:rPr>
              <a:t> </a:t>
            </a:r>
          </a:p>
          <a:p>
            <a:pPr marL="343420" indent="-343420">
              <a:buFont typeface="Symbol"/>
              <a:buChar char=""/>
            </a:pPr>
            <a:r>
              <a:rPr lang="en-US" sz="1000" dirty="0">
                <a:latin typeface="Arial"/>
                <a:ea typeface="Calibri"/>
                <a:cs typeface="Times New Roman"/>
              </a:rPr>
              <a:t>Who has authority to activate the school EOP (e.g., emergency management agency office, chief elected official, State official, fire/police chief). </a:t>
            </a:r>
          </a:p>
          <a:p>
            <a:pPr marL="343420" indent="-343420">
              <a:buFont typeface="Symbol"/>
              <a:buChar char=""/>
            </a:pPr>
            <a:r>
              <a:rPr lang="en-US" sz="1000" dirty="0">
                <a:latin typeface="Arial"/>
                <a:ea typeface="Calibri"/>
                <a:cs typeface="Times New Roman"/>
              </a:rPr>
              <a:t>The process of school coordination with other agencies. </a:t>
            </a:r>
          </a:p>
          <a:p>
            <a:pPr marL="343420" indent="-343420">
              <a:buFont typeface="Symbol"/>
              <a:buChar char=""/>
            </a:pPr>
            <a:r>
              <a:rPr lang="en-US" sz="1000" dirty="0">
                <a:latin typeface="Arial"/>
                <a:ea typeface="Calibri"/>
                <a:cs typeface="Times New Roman"/>
              </a:rPr>
              <a:t>How the school EOP takes into account those with disabilities and other access and functional needs. </a:t>
            </a:r>
          </a:p>
          <a:p>
            <a:pPr marL="343420" indent="-343420">
              <a:buFont typeface="Symbol"/>
              <a:buChar char=""/>
            </a:pPr>
            <a:r>
              <a:rPr lang="en-US" sz="1000" dirty="0">
                <a:latin typeface="Arial"/>
                <a:ea typeface="Calibri"/>
                <a:cs typeface="Times New Roman"/>
              </a:rPr>
              <a:t>Other emergency plans that support the school EOP (e.g., hospital plans, facility plans). </a:t>
            </a:r>
          </a:p>
          <a:p>
            <a:pPr marL="343420" indent="-343420">
              <a:buFont typeface="Symbol"/>
              <a:buChar char=""/>
            </a:pPr>
            <a:r>
              <a:rPr lang="en-US" sz="1000" dirty="0">
                <a:latin typeface="Arial"/>
                <a:ea typeface="Calibri"/>
                <a:cs typeface="Times New Roman"/>
              </a:rPr>
              <a:t>The purpose of:</a:t>
            </a:r>
          </a:p>
          <a:p>
            <a:pPr marL="801312" lvl="1" indent="-343420">
              <a:buFont typeface="Courier New"/>
              <a:buChar char="o"/>
            </a:pPr>
            <a:r>
              <a:rPr lang="en-US" sz="1000" dirty="0">
                <a:latin typeface="Arial"/>
                <a:ea typeface="Calibri"/>
                <a:cs typeface="Times New Roman"/>
              </a:rPr>
              <a:t>Activities before an emergency to protect and mitigate the impact on life and property. </a:t>
            </a:r>
          </a:p>
          <a:p>
            <a:pPr marL="801312" lvl="1" indent="-343420">
              <a:buFont typeface="Courier New"/>
              <a:buChar char="o"/>
            </a:pPr>
            <a:r>
              <a:rPr lang="en-US" sz="1000" dirty="0">
                <a:latin typeface="Arial"/>
                <a:ea typeface="Calibri"/>
                <a:cs typeface="Times New Roman"/>
              </a:rPr>
              <a:t>Action taken during an emergency to respond effectively.</a:t>
            </a:r>
          </a:p>
          <a:p>
            <a:pPr marL="801312" lvl="1" indent="-343420">
              <a:buFont typeface="Courier New"/>
              <a:buChar char="o"/>
            </a:pPr>
            <a:r>
              <a:rPr lang="en-US" sz="1000" dirty="0">
                <a:latin typeface="Arial"/>
                <a:ea typeface="Calibri"/>
                <a:cs typeface="Times New Roman"/>
              </a:rPr>
              <a:t>Action taken after an emergency to recover.  </a:t>
            </a:r>
          </a:p>
          <a:p>
            <a:pPr marL="343420" indent="-343420">
              <a:buClr>
                <a:srgbClr val="000000"/>
              </a:buClr>
              <a:buFont typeface="Symbol"/>
              <a:buChar char=""/>
            </a:pPr>
            <a:r>
              <a:rPr lang="x-none" sz="1000">
                <a:solidFill>
                  <a:srgbClr val="000000"/>
                </a:solidFill>
                <a:latin typeface="Arial"/>
                <a:ea typeface="Times New Roman"/>
                <a:cs typeface="Times New Roman"/>
              </a:rPr>
              <a:t>The sequence of action, including:</a:t>
            </a:r>
            <a:endParaRPr lang="en-US" sz="1000" dirty="0">
              <a:solidFill>
                <a:srgbClr val="000000"/>
              </a:solidFill>
              <a:latin typeface="Arial"/>
              <a:ea typeface="Times New Roman"/>
              <a:cs typeface="Times New Roman"/>
            </a:endParaRPr>
          </a:p>
          <a:p>
            <a:pPr marL="801312" lvl="1" indent="-343420">
              <a:buFont typeface="Courier New"/>
              <a:buChar char="o"/>
            </a:pPr>
            <a:r>
              <a:rPr lang="en-US" sz="1000" dirty="0">
                <a:latin typeface="Arial"/>
                <a:ea typeface="Calibri"/>
                <a:cs typeface="Times New Roman"/>
              </a:rPr>
              <a:t>The process, templates, and individuals involved in issuing a declaration of emergency for a given hazard and how the declaration will be coordinated with neighboring jurisdictions and the State.</a:t>
            </a:r>
          </a:p>
          <a:p>
            <a:pPr marL="801312" lvl="1" indent="-343420">
              <a:buFont typeface="Courier New"/>
              <a:buChar char="o"/>
            </a:pPr>
            <a:r>
              <a:rPr lang="en-US" sz="1000" dirty="0">
                <a:latin typeface="Arial"/>
                <a:ea typeface="Calibri"/>
                <a:cs typeface="Times New Roman"/>
              </a:rPr>
              <a:t>Activation of operations centers. </a:t>
            </a:r>
          </a:p>
          <a:p>
            <a:pPr marL="801312" lvl="1" indent="-343420">
              <a:buFont typeface="Courier New"/>
              <a:buChar char="o"/>
            </a:pPr>
            <a:r>
              <a:rPr lang="en-US" sz="1000" dirty="0">
                <a:latin typeface="Arial"/>
                <a:ea typeface="Calibri"/>
                <a:cs typeface="Times New Roman"/>
              </a:rPr>
              <a:t>“Action levels” and their implications (if formalized in the jurisdiction). </a:t>
            </a:r>
          </a:p>
          <a:p>
            <a:pPr marL="801312" lvl="1" indent="-343420">
              <a:buFont typeface="Courier New"/>
              <a:buChar char="o"/>
            </a:pPr>
            <a:r>
              <a:rPr lang="en-US" sz="1000" dirty="0">
                <a:latin typeface="Arial"/>
                <a:ea typeface="Calibri"/>
                <a:cs typeface="Times New Roman"/>
              </a:rPr>
              <a:t>Other response/support agency plans that directly support the implementation of this plan (e.g., hospital plans, facility plans). </a:t>
            </a:r>
          </a:p>
          <a:p>
            <a:pPr marL="343420" indent="-343420">
              <a:buClr>
                <a:srgbClr val="000000"/>
              </a:buClr>
              <a:buFont typeface="Symbol"/>
              <a:buChar char=""/>
            </a:pPr>
            <a:r>
              <a:rPr lang="x-none" sz="1000">
                <a:solidFill>
                  <a:srgbClr val="000000"/>
                </a:solidFill>
                <a:latin typeface="Arial"/>
                <a:ea typeface="Times New Roman"/>
                <a:cs typeface="Times New Roman"/>
              </a:rPr>
              <a:t>How requests for resources will be met, and by whom and under what circumstances will requests be made for additional aid from the State (this should include the process for declaring a state of emergency; any necessary forms should be contained in tabs).</a:t>
            </a:r>
            <a:r>
              <a:rPr lang="en-US" sz="1000" dirty="0">
                <a:latin typeface="Arial"/>
                <a:ea typeface="Calibri"/>
                <a:cs typeface="Times New Roman"/>
              </a:rPr>
              <a:t> </a:t>
            </a:r>
          </a:p>
          <a:p>
            <a:pPr marL="343420" indent="-343420">
              <a:buClr>
                <a:srgbClr val="000000"/>
              </a:buClr>
              <a:buFont typeface="Symbol"/>
              <a:buChar char=""/>
            </a:pPr>
            <a:r>
              <a:rPr lang="x-none" sz="1000">
                <a:solidFill>
                  <a:srgbClr val="000000"/>
                </a:solidFill>
                <a:latin typeface="Arial"/>
                <a:ea typeface="Times New Roman"/>
                <a:cs typeface="Times New Roman"/>
              </a:rPr>
              <a:t>An overview of direction and control, alert and warning, continuity of operations (COOP) matters, or other activities that may be dealt with more fully in annexes.</a:t>
            </a:r>
            <a:endParaRPr lang="en-US" sz="1000" dirty="0">
              <a:solidFill>
                <a:srgbClr val="000000"/>
              </a:solidFill>
              <a:latin typeface="Arial"/>
              <a:ea typeface="Times New Roman"/>
              <a:cs typeface="Times New Roman"/>
            </a:endParaRPr>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62</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17799682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200" dirty="0" smtClean="0">
                <a:effectLst/>
                <a:latin typeface="Arial"/>
                <a:ea typeface="Calibri"/>
                <a:cs typeface="Times New Roman"/>
              </a:rPr>
              <a:t>The Purpose, Scope, Situation Overview, and Assumptions section of the basic plan provides a rationale for the development, maintenance, and implementation of the school EOP.  This section should include: </a:t>
            </a: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b="1" dirty="0" smtClean="0">
                <a:effectLst/>
                <a:latin typeface="Arial"/>
                <a:ea typeface="Calibri"/>
                <a:cs typeface="Times New Roman"/>
              </a:rPr>
              <a:t>Note:  </a:t>
            </a:r>
            <a:r>
              <a:rPr lang="en-US" sz="1200" dirty="0" smtClean="0">
                <a:effectLst/>
                <a:latin typeface="Arial"/>
                <a:ea typeface="Calibri"/>
                <a:cs typeface="Times New Roman"/>
              </a:rPr>
              <a:t>The level of detail to include in Purpose, Scope, Situation Overview, and Assumptions is a matter of judgment.  Schools may wish to include additional overview or introductory information in the functional or threat/hazard/incident-specific annexes.  Maps such as basic school floor plans and site maps should be included as appendixes to support the situation description and correctly outline the geographical areas of the school.</a:t>
            </a: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Font typeface="Courier New"/>
              <a:buChar char="o"/>
            </a:pPr>
            <a:endParaRPr lang="en-US" sz="1200" dirty="0" smtClean="0">
              <a:effectLst/>
              <a:latin typeface="Arial"/>
              <a:ea typeface="Calibri"/>
              <a:cs typeface="Times New Roman"/>
            </a:endParaRPr>
          </a:p>
          <a:p>
            <a:pPr eaLnBrk="1" hangingPunct="1"/>
            <a:endParaRPr lang="en-US" altLang="en-US" dirty="0" smtClean="0"/>
          </a:p>
        </p:txBody>
      </p:sp>
      <p:sp>
        <p:nvSpPr>
          <p:cNvPr id="2" name="Footer Placeholder 1"/>
          <p:cNvSpPr>
            <a:spLocks noGrp="1"/>
          </p:cNvSpPr>
          <p:nvPr>
            <p:ph type="ftr" sz="quarter" idx="10"/>
          </p:nvPr>
        </p:nvSpPr>
        <p:spPr/>
        <p:txBody>
          <a:bodyPr/>
          <a:lstStyle/>
          <a:p>
            <a:r>
              <a:rPr lang="en-US" smtClean="0"/>
              <a:t>www.Colorado.gov/CSSRC</a:t>
            </a:r>
            <a:endParaRPr lang="en-US"/>
          </a:p>
        </p:txBody>
      </p:sp>
      <p:sp>
        <p:nvSpPr>
          <p:cNvPr id="3" name="Slide Number Placeholder 2"/>
          <p:cNvSpPr>
            <a:spLocks noGrp="1"/>
          </p:cNvSpPr>
          <p:nvPr>
            <p:ph type="sldNum" sz="quarter" idx="11"/>
          </p:nvPr>
        </p:nvSpPr>
        <p:spPr/>
        <p:txBody>
          <a:bodyPr/>
          <a:lstStyle/>
          <a:p>
            <a:fld id="{C97E2F6C-2D54-4D9F-810C-2F6A28ABA667}" type="slidenum">
              <a:rPr lang="en-US" smtClean="0"/>
              <a:t>63</a:t>
            </a:fld>
            <a:endParaRPr lang="en-US"/>
          </a:p>
        </p:txBody>
      </p:sp>
    </p:spTree>
    <p:extLst>
      <p:ext uri="{BB962C8B-B14F-4D97-AF65-F5344CB8AC3E}">
        <p14:creationId xmlns:p14="http://schemas.microsoft.com/office/powerpoint/2010/main" val="38776637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200" dirty="0" smtClean="0">
                <a:effectLst/>
                <a:latin typeface="Arial"/>
                <a:ea typeface="Calibri"/>
                <a:cs typeface="Times New Roman"/>
              </a:rPr>
              <a:t>Key roles and responsibilities defined in Organization and Assignment of Responsibilities include:  </a:t>
            </a: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200" b="1" smtClean="0">
                <a:solidFill>
                  <a:srgbClr val="000000"/>
                </a:solidFill>
                <a:effectLst/>
                <a:latin typeface="Arial"/>
                <a:ea typeface="Times New Roman"/>
                <a:cs typeface="Times New Roman"/>
              </a:rPr>
              <a:t>Preparedness roles.</a:t>
            </a:r>
            <a:r>
              <a:rPr lang="x-none" sz="1200" smtClean="0">
                <a:solidFill>
                  <a:srgbClr val="000000"/>
                </a:solidFill>
                <a:effectLst/>
                <a:latin typeface="Arial"/>
                <a:ea typeface="Times New Roman"/>
                <a:cs typeface="Times New Roman"/>
              </a:rPr>
              <a:t>  You may want to identify roles and responsibilities as they relate to activities before an incident.  In doing so, remember that the primary purpose of the school EOP is to focus on incident management.  </a:t>
            </a:r>
            <a:endParaRPr lang="en-US" sz="1200" dirty="0" smtClean="0">
              <a:solidFill>
                <a:srgbClr val="000000"/>
              </a:solidFill>
              <a:effectLst/>
              <a:latin typeface="Arial"/>
              <a:ea typeface="Times New Roman"/>
              <a:cs typeface="Times New Roman"/>
            </a:endParaRP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Font typeface="Symbol"/>
              <a:buChar char=""/>
            </a:pPr>
            <a:r>
              <a:rPr lang="en-US" sz="1200" b="1" dirty="0" smtClean="0">
                <a:solidFill>
                  <a:srgbClr val="000000"/>
                </a:solidFill>
                <a:effectLst/>
                <a:latin typeface="Arial"/>
                <a:ea typeface="Times New Roman"/>
                <a:cs typeface="Times New Roman"/>
              </a:rPr>
              <a:t>Planning roles.  </a:t>
            </a:r>
            <a:r>
              <a:rPr lang="en-US" sz="1200" dirty="0" smtClean="0">
                <a:solidFill>
                  <a:srgbClr val="000000"/>
                </a:solidFill>
                <a:effectLst/>
                <a:latin typeface="Arial"/>
                <a:ea typeface="Times New Roman"/>
                <a:cs typeface="Times New Roman"/>
              </a:rPr>
              <a:t>Examples include:</a:t>
            </a:r>
            <a:endParaRPr lang="en-US" sz="1200" dirty="0" smtClean="0">
              <a:effectLst/>
              <a:latin typeface="Arial"/>
              <a:ea typeface="Calibri"/>
              <a:cs typeface="Times New Roman"/>
            </a:endParaRP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Intelligence/Information Gatherer:  Conduct threat analysis and monitor the situation.</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Policy Maker:  Develop policies and procedures to reduce threats/risks.</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Planner:  Develop and maintain the school EOP.</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Marketer/Communicator:  Sell the concepts of planning and preparedness on an ongoing basis.</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Trainer:  Develop and implement training and exercises.</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Finance Officer:  Identify the cost/benefit of implementing preparedness measures.</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Evaluator:  Identify best practices and lessons learned.</a:t>
            </a: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200" b="1" smtClean="0">
                <a:solidFill>
                  <a:srgbClr val="000000"/>
                </a:solidFill>
                <a:effectLst/>
                <a:latin typeface="Arial"/>
                <a:ea typeface="Times New Roman"/>
                <a:cs typeface="Times New Roman"/>
              </a:rPr>
              <a:t>Incident management roles.</a:t>
            </a:r>
            <a:r>
              <a:rPr lang="x-none" sz="1200" smtClean="0">
                <a:solidFill>
                  <a:srgbClr val="000000"/>
                </a:solidFill>
                <a:effectLst/>
                <a:latin typeface="Arial"/>
                <a:ea typeface="Times New Roman"/>
                <a:cs typeface="Times New Roman"/>
              </a:rPr>
              <a:t>  Incident management (response and recovery) roles are filled based on the event or incident and which organization has the authority and expertise to management the incident.  Therefore, incident management positions may be filled with school personnel and/or first responders.</a:t>
            </a:r>
            <a:endParaRPr lang="en-US" sz="1200" dirty="0" smtClean="0">
              <a:solidFill>
                <a:srgbClr val="000000"/>
              </a:solidFill>
              <a:effectLst/>
              <a:latin typeface="Arial"/>
              <a:ea typeface="Times New Roman"/>
              <a:cs typeface="Times New Roman"/>
            </a:endParaRPr>
          </a:p>
          <a:p>
            <a:pPr marL="0" marR="0">
              <a:spcBef>
                <a:spcPts val="0"/>
              </a:spcBef>
              <a:spcAft>
                <a:spcPts val="0"/>
              </a:spcAft>
            </a:pPr>
            <a:r>
              <a:rPr lang="en-US" sz="1200" dirty="0" smtClean="0">
                <a:effectLst/>
                <a:latin typeface="Arial"/>
                <a:ea typeface="Calibri"/>
                <a:cs typeface="Times New Roman"/>
              </a:rPr>
              <a:t> </a:t>
            </a:r>
          </a:p>
          <a:p>
            <a:pPr marL="0" marR="0" indent="0">
              <a:spcBef>
                <a:spcPts val="0"/>
              </a:spcBef>
              <a:spcAft>
                <a:spcPts val="0"/>
              </a:spcAft>
            </a:pPr>
            <a:r>
              <a:rPr lang="en-US" sz="1200" dirty="0" smtClean="0">
                <a:effectLst/>
                <a:latin typeface="Arial"/>
                <a:ea typeface="Calibri"/>
                <a:cs typeface="Times New Roman"/>
              </a:rPr>
              <a:t>The school EOP should define the incident management roles so that they may be filled internally or, if the situation warrants, by first responders and law enforcement personnel.  Key roles are described on the next page.</a:t>
            </a:r>
            <a:r>
              <a:rPr lang="en-US" sz="1200" dirty="0" smtClean="0">
                <a:solidFill>
                  <a:srgbClr val="000000"/>
                </a:solidFill>
                <a:effectLst/>
                <a:latin typeface="Arial"/>
                <a:ea typeface="Times New Roman"/>
                <a:cs typeface="Times New Roman"/>
              </a:rPr>
              <a:t>  </a:t>
            </a:r>
          </a:p>
          <a:p>
            <a:pPr marL="0" marR="0" indent="0">
              <a:spcBef>
                <a:spcPts val="0"/>
              </a:spcBef>
              <a:spcAft>
                <a:spcPts val="0"/>
              </a:spcAft>
            </a:pPr>
            <a:endParaRPr lang="en-US" sz="1200"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z="1200" b="1" u="sng" smtClean="0">
                <a:solidFill>
                  <a:srgbClr val="000000"/>
                </a:solidFill>
                <a:effectLst/>
                <a:latin typeface="Arial"/>
                <a:ea typeface="Times New Roman"/>
                <a:cs typeface="Times New Roman"/>
              </a:rPr>
              <a:t>Senior Executive (Superintendent, Principal, Emergency Manager, Elected Official, etc.)</a:t>
            </a:r>
            <a:r>
              <a:rPr lang="x-none" sz="1200" b="1" smtClean="0">
                <a:solidFill>
                  <a:srgbClr val="000000"/>
                </a:solidFill>
                <a:effectLst/>
                <a:latin typeface="Arial"/>
                <a:ea typeface="Times New Roman"/>
                <a:cs typeface="Times New Roman"/>
              </a:rPr>
              <a:t>:</a:t>
            </a:r>
            <a:r>
              <a:rPr lang="x-none" sz="1200" smtClean="0">
                <a:solidFill>
                  <a:srgbClr val="000000"/>
                </a:solidFill>
                <a:effectLst/>
                <a:latin typeface="Arial"/>
                <a:ea typeface="Times New Roman"/>
                <a:cs typeface="Times New Roman"/>
              </a:rPr>
              <a:t>  Provides policy guidance on priorities and objectives based on situational needs and the school EOP.  Oversees resource coordination and support to the Incident Commander.  </a:t>
            </a:r>
            <a:endParaRPr lang="en-US" sz="1200" dirty="0" smtClean="0">
              <a:solidFill>
                <a:srgbClr val="000000"/>
              </a:solidFill>
              <a:effectLst/>
              <a:latin typeface="Arial"/>
              <a:ea typeface="Times New Roman"/>
              <a:cs typeface="Times New Roman"/>
            </a:endParaRPr>
          </a:p>
          <a:p>
            <a:pPr marL="0" marR="0">
              <a:spcBef>
                <a:spcPts val="0"/>
              </a:spcBef>
              <a:spcAft>
                <a:spcPts val="0"/>
              </a:spcAft>
            </a:pPr>
            <a:r>
              <a:rPr lang="en-US" sz="1200" dirty="0" smtClean="0">
                <a:effectLst/>
                <a:latin typeface="Arial"/>
                <a:ea typeface="Calibri"/>
                <a:cs typeface="Times New Roman"/>
              </a:rPr>
              <a:t> </a:t>
            </a:r>
          </a:p>
          <a:p>
            <a:pPr marL="228600" marR="0">
              <a:spcBef>
                <a:spcPts val="0"/>
              </a:spcBef>
              <a:spcAft>
                <a:spcPts val="0"/>
              </a:spcAft>
            </a:pPr>
            <a:r>
              <a:rPr lang="en-US" sz="1200" dirty="0" smtClean="0">
                <a:effectLst/>
                <a:latin typeface="Arial"/>
                <a:ea typeface="Calibri"/>
                <a:cs typeface="Times New Roman"/>
              </a:rPr>
              <a:t>In complex incidents, a </a:t>
            </a:r>
            <a:r>
              <a:rPr lang="en-US" sz="1200" b="1" dirty="0" smtClean="0">
                <a:effectLst/>
                <a:latin typeface="Arial"/>
                <a:ea typeface="Calibri"/>
                <a:cs typeface="Times New Roman"/>
              </a:rPr>
              <a:t>policy group </a:t>
            </a:r>
            <a:r>
              <a:rPr lang="en-US" sz="1200" dirty="0" smtClean="0">
                <a:effectLst/>
                <a:latin typeface="Arial"/>
                <a:ea typeface="Calibri"/>
                <a:cs typeface="Times New Roman"/>
              </a:rPr>
              <a:t>or </a:t>
            </a:r>
            <a:r>
              <a:rPr lang="en-US" sz="1200" b="1" dirty="0" smtClean="0">
                <a:effectLst/>
                <a:latin typeface="Arial"/>
                <a:ea typeface="Calibri"/>
                <a:cs typeface="Times New Roman"/>
              </a:rPr>
              <a:t>multiagency</a:t>
            </a:r>
            <a:r>
              <a:rPr lang="en-US" sz="1200" dirty="0" smtClean="0">
                <a:effectLst/>
                <a:latin typeface="Arial"/>
                <a:ea typeface="Calibri"/>
                <a:cs typeface="Times New Roman"/>
              </a:rPr>
              <a:t> </a:t>
            </a:r>
            <a:r>
              <a:rPr lang="en-US" sz="1200" b="1" dirty="0" smtClean="0">
                <a:effectLst/>
                <a:latin typeface="Arial"/>
                <a:ea typeface="Calibri"/>
                <a:cs typeface="Times New Roman"/>
              </a:rPr>
              <a:t>coordination</a:t>
            </a:r>
            <a:r>
              <a:rPr lang="en-US" sz="1200" dirty="0" smtClean="0">
                <a:effectLst/>
                <a:latin typeface="Arial"/>
                <a:ea typeface="Calibri"/>
                <a:cs typeface="Times New Roman"/>
              </a:rPr>
              <a:t> </a:t>
            </a:r>
            <a:r>
              <a:rPr lang="en-US" sz="1200" b="1" dirty="0" smtClean="0">
                <a:effectLst/>
                <a:latin typeface="Arial"/>
                <a:ea typeface="Calibri"/>
                <a:cs typeface="Times New Roman"/>
              </a:rPr>
              <a:t>group</a:t>
            </a:r>
            <a:r>
              <a:rPr lang="en-US" sz="1200" dirty="0" smtClean="0">
                <a:effectLst/>
                <a:latin typeface="Arial"/>
                <a:ea typeface="Calibri"/>
                <a:cs typeface="Times New Roman"/>
              </a:rPr>
              <a:t> may convene to:</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Establish priorities for incidents.</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Identify and resolve issues common to all groups responding to the incident.</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Develop procedures to implement decisions. </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Keep elected officials and other executives informed of the situation and decisions.</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Inform response partners of decisions.</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Provide factual information, both internally and externally.</a:t>
            </a: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200" b="1" u="sng" smtClean="0">
                <a:solidFill>
                  <a:srgbClr val="000000"/>
                </a:solidFill>
                <a:effectLst/>
                <a:latin typeface="Arial"/>
                <a:ea typeface="Times New Roman"/>
                <a:cs typeface="Times New Roman"/>
              </a:rPr>
              <a:t>Incident Commander</a:t>
            </a:r>
            <a:r>
              <a:rPr lang="x-none" sz="1200" b="1" smtClean="0">
                <a:solidFill>
                  <a:srgbClr val="000000"/>
                </a:solidFill>
                <a:effectLst/>
                <a:latin typeface="Arial"/>
                <a:ea typeface="Times New Roman"/>
                <a:cs typeface="Times New Roman"/>
              </a:rPr>
              <a:t>:</a:t>
            </a:r>
            <a:r>
              <a:rPr lang="x-none" sz="1200" smtClean="0">
                <a:solidFill>
                  <a:srgbClr val="000000"/>
                </a:solidFill>
                <a:effectLst/>
                <a:latin typeface="Arial"/>
                <a:ea typeface="Times New Roman"/>
                <a:cs typeface="Times New Roman"/>
              </a:rPr>
              <a:t>  Sets the incident objectives, strategies, and priorities and has overall responsibility for the incident.</a:t>
            </a:r>
            <a:endParaRPr lang="en-US" sz="1200" dirty="0" smtClean="0">
              <a:solidFill>
                <a:srgbClr val="000000"/>
              </a:solidFill>
              <a:effectLst/>
              <a:latin typeface="Arial"/>
              <a:ea typeface="Times New Roman"/>
              <a:cs typeface="Times New Roman"/>
            </a:endParaRP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200" b="1" u="sng" smtClean="0">
                <a:solidFill>
                  <a:srgbClr val="000000"/>
                </a:solidFill>
                <a:effectLst/>
                <a:latin typeface="Arial"/>
                <a:ea typeface="Times New Roman"/>
                <a:cs typeface="Times New Roman"/>
              </a:rPr>
              <a:t>Public Information Officer</a:t>
            </a:r>
            <a:r>
              <a:rPr lang="x-none" sz="1200" b="1" smtClean="0">
                <a:solidFill>
                  <a:srgbClr val="000000"/>
                </a:solidFill>
                <a:effectLst/>
                <a:latin typeface="Arial"/>
                <a:ea typeface="Times New Roman"/>
                <a:cs typeface="Times New Roman"/>
              </a:rPr>
              <a:t>:</a:t>
            </a:r>
            <a:r>
              <a:rPr lang="x-none" sz="1200" smtClean="0">
                <a:solidFill>
                  <a:srgbClr val="000000"/>
                </a:solidFill>
                <a:effectLst/>
                <a:latin typeface="Arial"/>
                <a:ea typeface="Times New Roman"/>
                <a:cs typeface="Times New Roman"/>
              </a:rPr>
              <a:t>  Serves as the conduit for information to internal and external stakeholders, including the media or other organizations seeking information directly from the incident or event.</a:t>
            </a:r>
            <a:endParaRPr lang="en-US" sz="1200" dirty="0" smtClean="0">
              <a:solidFill>
                <a:srgbClr val="000000"/>
              </a:solidFill>
              <a:effectLst/>
              <a:latin typeface="Arial"/>
              <a:ea typeface="Times New Roman"/>
              <a:cs typeface="Times New Roman"/>
            </a:endParaRP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200" b="1" u="sng" smtClean="0">
                <a:solidFill>
                  <a:srgbClr val="000000"/>
                </a:solidFill>
                <a:effectLst/>
                <a:latin typeface="Arial"/>
                <a:ea typeface="Times New Roman"/>
                <a:cs typeface="Times New Roman"/>
              </a:rPr>
              <a:t>Liaison Officer</a:t>
            </a:r>
            <a:r>
              <a:rPr lang="x-none" sz="1200" b="1" smtClean="0">
                <a:solidFill>
                  <a:srgbClr val="000000"/>
                </a:solidFill>
                <a:effectLst/>
                <a:latin typeface="Arial"/>
                <a:ea typeface="Times New Roman"/>
                <a:cs typeface="Times New Roman"/>
              </a:rPr>
              <a:t>:</a:t>
            </a:r>
            <a:r>
              <a:rPr lang="x-none" sz="1200" smtClean="0">
                <a:solidFill>
                  <a:srgbClr val="000000"/>
                </a:solidFill>
                <a:effectLst/>
                <a:latin typeface="Arial"/>
                <a:ea typeface="Times New Roman"/>
                <a:cs typeface="Times New Roman"/>
              </a:rPr>
              <a:t>  Serves as the primary contact for supporting agencies assisting at an incident.</a:t>
            </a:r>
            <a:endParaRPr lang="en-US" sz="1200" dirty="0" smtClean="0">
              <a:solidFill>
                <a:srgbClr val="000000"/>
              </a:solidFill>
              <a:effectLst/>
              <a:latin typeface="Arial"/>
              <a:ea typeface="Times New Roman"/>
              <a:cs typeface="Times New Roman"/>
            </a:endParaRP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200" b="1" u="sng" smtClean="0">
                <a:solidFill>
                  <a:srgbClr val="000000"/>
                </a:solidFill>
                <a:effectLst/>
                <a:latin typeface="Arial"/>
                <a:ea typeface="Times New Roman"/>
                <a:cs typeface="Times New Roman"/>
              </a:rPr>
              <a:t>Safety Officer</a:t>
            </a:r>
            <a:r>
              <a:rPr lang="x-none" sz="1200" b="1" smtClean="0">
                <a:solidFill>
                  <a:srgbClr val="000000"/>
                </a:solidFill>
                <a:effectLst/>
                <a:latin typeface="Arial"/>
                <a:ea typeface="Times New Roman"/>
                <a:cs typeface="Times New Roman"/>
              </a:rPr>
              <a:t>:</a:t>
            </a:r>
            <a:r>
              <a:rPr lang="x-none" sz="1200" smtClean="0">
                <a:solidFill>
                  <a:srgbClr val="000000"/>
                </a:solidFill>
                <a:effectLst/>
                <a:latin typeface="Arial"/>
                <a:ea typeface="Times New Roman"/>
                <a:cs typeface="Times New Roman"/>
              </a:rPr>
              <a:t>  Monitors safety conditions and develops measures for assuring the safety of all assigned personnel.</a:t>
            </a:r>
            <a:endParaRPr lang="en-US" sz="1200" dirty="0" smtClean="0">
              <a:solidFill>
                <a:srgbClr val="000000"/>
              </a:solidFill>
              <a:effectLst/>
              <a:latin typeface="Arial"/>
              <a:ea typeface="Times New Roman"/>
              <a:cs typeface="Times New Roman"/>
            </a:endParaRP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200" b="1" u="sng" smtClean="0">
                <a:solidFill>
                  <a:srgbClr val="000000"/>
                </a:solidFill>
                <a:effectLst/>
                <a:latin typeface="Arial"/>
                <a:ea typeface="Times New Roman"/>
                <a:cs typeface="Times New Roman"/>
              </a:rPr>
              <a:t>Operations Section Chief</a:t>
            </a:r>
            <a:r>
              <a:rPr lang="x-none" sz="1200" b="1" smtClean="0">
                <a:solidFill>
                  <a:srgbClr val="000000"/>
                </a:solidFill>
                <a:effectLst/>
                <a:latin typeface="Arial"/>
                <a:ea typeface="Times New Roman"/>
                <a:cs typeface="Times New Roman"/>
              </a:rPr>
              <a:t>:</a:t>
            </a:r>
            <a:r>
              <a:rPr lang="x-none" sz="1200" smtClean="0">
                <a:solidFill>
                  <a:srgbClr val="000000"/>
                </a:solidFill>
                <a:effectLst/>
                <a:latin typeface="Arial"/>
                <a:ea typeface="Times New Roman"/>
                <a:cs typeface="Times New Roman"/>
              </a:rPr>
              <a:t>  Establishes the tactics to meet the incident objectives and directs all operational resources.</a:t>
            </a:r>
            <a:endParaRPr lang="en-US" sz="1200" dirty="0" smtClean="0">
              <a:solidFill>
                <a:srgbClr val="000000"/>
              </a:solidFill>
              <a:effectLst/>
              <a:latin typeface="Arial"/>
              <a:ea typeface="Times New Roman"/>
              <a:cs typeface="Times New Roman"/>
            </a:endParaRP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200" b="1" u="sng" smtClean="0">
                <a:solidFill>
                  <a:srgbClr val="000000"/>
                </a:solidFill>
                <a:effectLst/>
                <a:latin typeface="Arial"/>
                <a:ea typeface="Times New Roman"/>
                <a:cs typeface="Times New Roman"/>
              </a:rPr>
              <a:t>Planning Section Chief</a:t>
            </a:r>
            <a:r>
              <a:rPr lang="x-none" sz="1200" b="1" smtClean="0">
                <a:solidFill>
                  <a:srgbClr val="000000"/>
                </a:solidFill>
                <a:effectLst/>
                <a:latin typeface="Arial"/>
                <a:ea typeface="Times New Roman"/>
                <a:cs typeface="Times New Roman"/>
              </a:rPr>
              <a:t>:</a:t>
            </a:r>
            <a:r>
              <a:rPr lang="x-none" sz="1200" smtClean="0">
                <a:solidFill>
                  <a:srgbClr val="000000"/>
                </a:solidFill>
                <a:effectLst/>
                <a:latin typeface="Arial"/>
                <a:ea typeface="Times New Roman"/>
                <a:cs typeface="Times New Roman"/>
              </a:rPr>
              <a:t>  Supports the incident action planning process by tracking resources, collecting/analyzing information, and maintaining documentation.</a:t>
            </a:r>
            <a:endParaRPr lang="en-US" sz="1200" dirty="0" smtClean="0">
              <a:solidFill>
                <a:srgbClr val="000000"/>
              </a:solidFill>
              <a:effectLst/>
              <a:latin typeface="Arial"/>
              <a:ea typeface="Times New Roman"/>
              <a:cs typeface="Times New Roman"/>
            </a:endParaRP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200" b="1" u="sng" smtClean="0">
                <a:solidFill>
                  <a:srgbClr val="000000"/>
                </a:solidFill>
                <a:effectLst/>
                <a:latin typeface="Arial"/>
                <a:ea typeface="Times New Roman"/>
                <a:cs typeface="Times New Roman"/>
              </a:rPr>
              <a:t>Logistics Section Chief</a:t>
            </a:r>
            <a:r>
              <a:rPr lang="x-none" sz="1200" b="1" smtClean="0">
                <a:solidFill>
                  <a:srgbClr val="000000"/>
                </a:solidFill>
                <a:effectLst/>
                <a:latin typeface="Arial"/>
                <a:ea typeface="Times New Roman"/>
                <a:cs typeface="Times New Roman"/>
              </a:rPr>
              <a:t>:</a:t>
            </a:r>
            <a:r>
              <a:rPr lang="x-none" sz="1200" smtClean="0">
                <a:solidFill>
                  <a:srgbClr val="000000"/>
                </a:solidFill>
                <a:effectLst/>
                <a:latin typeface="Arial"/>
                <a:ea typeface="Times New Roman"/>
                <a:cs typeface="Times New Roman"/>
              </a:rPr>
              <a:t>  Provides resources and needed services to support the achievement of the incident objectives.</a:t>
            </a:r>
            <a:endParaRPr lang="en-US" sz="1200" dirty="0" smtClean="0">
              <a:solidFill>
                <a:srgbClr val="000000"/>
              </a:solidFill>
              <a:effectLst/>
              <a:latin typeface="Arial"/>
              <a:ea typeface="Times New Roman"/>
              <a:cs typeface="Times New Roman"/>
            </a:endParaRP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200" b="1" u="sng" smtClean="0">
                <a:solidFill>
                  <a:srgbClr val="000000"/>
                </a:solidFill>
                <a:effectLst/>
                <a:latin typeface="Arial"/>
                <a:ea typeface="Times New Roman"/>
                <a:cs typeface="Times New Roman"/>
              </a:rPr>
              <a:t>Finance and Administration Section Chief</a:t>
            </a:r>
            <a:r>
              <a:rPr lang="x-none" sz="1200" b="1" smtClean="0">
                <a:solidFill>
                  <a:srgbClr val="000000"/>
                </a:solidFill>
                <a:effectLst/>
                <a:latin typeface="Arial"/>
                <a:ea typeface="Times New Roman"/>
                <a:cs typeface="Times New Roman"/>
              </a:rPr>
              <a:t>:</a:t>
            </a:r>
            <a:r>
              <a:rPr lang="x-none" sz="1200" smtClean="0">
                <a:solidFill>
                  <a:srgbClr val="000000"/>
                </a:solidFill>
                <a:effectLst/>
                <a:latin typeface="Arial"/>
                <a:ea typeface="Times New Roman"/>
                <a:cs typeface="Times New Roman"/>
              </a:rPr>
              <a:t>  Monitors costs related to the incident.  Provides accounting, procurement, time recording, and cost analyses.</a:t>
            </a:r>
            <a:endParaRPr lang="en-US" sz="1200" dirty="0" smtClean="0">
              <a:solidFill>
                <a:srgbClr val="000000"/>
              </a:solidFill>
              <a:effectLst/>
              <a:latin typeface="Arial"/>
              <a:ea typeface="Times New Roman"/>
              <a:cs typeface="Times New Roman"/>
            </a:endParaRP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dirty="0" smtClean="0">
                <a:effectLst/>
                <a:latin typeface="Arial"/>
                <a:ea typeface="Calibri"/>
                <a:cs typeface="Times New Roman"/>
              </a:rPr>
              <a:t>The roles and responsibilities listed above parallel those outlined in NIMS.  Aligning roles with NIMS allows for better coordination with first responders, law enforcement, and emergency managers. </a:t>
            </a:r>
          </a:p>
          <a:p>
            <a:pPr marL="0" marR="0">
              <a:spcBef>
                <a:spcPts val="0"/>
              </a:spcBef>
              <a:spcAft>
                <a:spcPts val="0"/>
              </a:spcAft>
            </a:pPr>
            <a:endParaRPr lang="en-US" sz="1200" dirty="0" smtClean="0">
              <a:effectLst/>
              <a:latin typeface="Arial"/>
              <a:ea typeface="Calibri"/>
              <a:cs typeface="Times New Roman"/>
            </a:endParaRPr>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p:txBody>
      </p:sp>
      <p:sp>
        <p:nvSpPr>
          <p:cNvPr id="2" name="Footer Placeholder 1"/>
          <p:cNvSpPr>
            <a:spLocks noGrp="1"/>
          </p:cNvSpPr>
          <p:nvPr>
            <p:ph type="ftr" sz="quarter" idx="10"/>
          </p:nvPr>
        </p:nvSpPr>
        <p:spPr/>
        <p:txBody>
          <a:bodyPr/>
          <a:lstStyle/>
          <a:p>
            <a:r>
              <a:rPr lang="en-US" smtClean="0"/>
              <a:t>www.Colorado.gov/CSSRC</a:t>
            </a:r>
            <a:endParaRPr lang="en-US"/>
          </a:p>
        </p:txBody>
      </p:sp>
      <p:sp>
        <p:nvSpPr>
          <p:cNvPr id="3" name="Slide Number Placeholder 2"/>
          <p:cNvSpPr>
            <a:spLocks noGrp="1"/>
          </p:cNvSpPr>
          <p:nvPr>
            <p:ph type="sldNum" sz="quarter" idx="11"/>
          </p:nvPr>
        </p:nvSpPr>
        <p:spPr/>
        <p:txBody>
          <a:bodyPr/>
          <a:lstStyle/>
          <a:p>
            <a:fld id="{C97E2F6C-2D54-4D9F-810C-2F6A28ABA667}" type="slidenum">
              <a:rPr lang="en-US" smtClean="0"/>
              <a:t>64</a:t>
            </a:fld>
            <a:endParaRPr lang="en-US"/>
          </a:p>
        </p:txBody>
      </p:sp>
    </p:spTree>
    <p:extLst>
      <p:ext uri="{BB962C8B-B14F-4D97-AF65-F5344CB8AC3E}">
        <p14:creationId xmlns:p14="http://schemas.microsoft.com/office/powerpoint/2010/main" val="1598144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www.Colorado.gov/CSSRC</a:t>
            </a:r>
            <a:endParaRPr lang="en-US"/>
          </a:p>
        </p:txBody>
      </p:sp>
      <p:sp>
        <p:nvSpPr>
          <p:cNvPr id="5" name="Slide Number Placeholder 4"/>
          <p:cNvSpPr>
            <a:spLocks noGrp="1"/>
          </p:cNvSpPr>
          <p:nvPr>
            <p:ph type="sldNum" sz="quarter" idx="11"/>
          </p:nvPr>
        </p:nvSpPr>
        <p:spPr/>
        <p:txBody>
          <a:bodyPr/>
          <a:lstStyle/>
          <a:p>
            <a:fld id="{C97E2F6C-2D54-4D9F-810C-2F6A28ABA667}" type="slidenum">
              <a:rPr lang="en-US" smtClean="0"/>
              <a:t>65</a:t>
            </a:fld>
            <a:endParaRPr lang="en-US"/>
          </a:p>
        </p:txBody>
      </p:sp>
    </p:spTree>
    <p:extLst>
      <p:ext uri="{BB962C8B-B14F-4D97-AF65-F5344CB8AC3E}">
        <p14:creationId xmlns:p14="http://schemas.microsoft.com/office/powerpoint/2010/main" val="7740948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1"/>
              </a:spcAft>
            </a:pPr>
            <a:r>
              <a:rPr lang="en-US" dirty="0">
                <a:latin typeface="Arial" panose="020B0604020202020204" pitchFamily="34" charset="0"/>
                <a:ea typeface="Calibri"/>
                <a:cs typeface="Arial" panose="020B0604020202020204" pitchFamily="34" charset="0"/>
              </a:rPr>
              <a:t>In review:  This section provides an overview of the broad roles and responsibilities of school staff, families, guardians, and community partners (e.g., first responders, local emergency managers, public and mental health personnel), and of organizational functions during all emergencies. It  </a:t>
            </a:r>
          </a:p>
          <a:p>
            <a:pPr marL="343420" indent="-343420">
              <a:lnSpc>
                <a:spcPct val="115000"/>
              </a:lnSpc>
              <a:buFont typeface="Wingdings"/>
              <a:buChar char=""/>
            </a:pPr>
            <a:r>
              <a:rPr lang="en-US" dirty="0">
                <a:latin typeface="Arial" panose="020B0604020202020204" pitchFamily="34" charset="0"/>
                <a:ea typeface="Calibri"/>
                <a:cs typeface="Arial" panose="020B0604020202020204" pitchFamily="34" charset="0"/>
              </a:rPr>
              <a:t>Teachers will be responsible for the supervision of students and shall remain with students until directed otherwise. Teachers’ responsibilities include: </a:t>
            </a:r>
          </a:p>
          <a:p>
            <a:pPr marL="343420" indent="-343420">
              <a:lnSpc>
                <a:spcPct val="115000"/>
              </a:lnSpc>
              <a:buFont typeface="Wingdings"/>
              <a:buChar char=""/>
            </a:pPr>
            <a:r>
              <a:rPr lang="en-US" dirty="0">
                <a:latin typeface="Arial" panose="020B0604020202020204" pitchFamily="34" charset="0"/>
                <a:ea typeface="Calibri"/>
                <a:cs typeface="Arial" panose="020B0604020202020204" pitchFamily="34" charset="0"/>
              </a:rPr>
              <a:t>directing students to inside or outside assembly areas according to instructions provided by the Incident Commander or designee; </a:t>
            </a:r>
          </a:p>
          <a:p>
            <a:pPr marL="343420" indent="-343420">
              <a:lnSpc>
                <a:spcPct val="115000"/>
              </a:lnSpc>
              <a:buFont typeface="Wingdings"/>
              <a:buChar char=""/>
            </a:pPr>
            <a:r>
              <a:rPr lang="en-US" dirty="0">
                <a:latin typeface="Arial" panose="020B0604020202020204" pitchFamily="34" charset="0"/>
                <a:ea typeface="Calibri"/>
                <a:cs typeface="Arial" panose="020B0604020202020204" pitchFamily="34" charset="0"/>
              </a:rPr>
              <a:t>accounting for students when class relocates to an outside or inside assembly area or evacuates to another location; </a:t>
            </a:r>
          </a:p>
          <a:p>
            <a:pPr marL="343420" indent="-343420">
              <a:lnSpc>
                <a:spcPct val="115000"/>
              </a:lnSpc>
              <a:buFont typeface="Wingdings"/>
              <a:buChar char=""/>
            </a:pPr>
            <a:r>
              <a:rPr lang="en-US" dirty="0">
                <a:latin typeface="Arial" panose="020B0604020202020204" pitchFamily="34" charset="0"/>
                <a:ea typeface="Calibri"/>
                <a:cs typeface="Arial" panose="020B0604020202020204" pitchFamily="34" charset="0"/>
              </a:rPr>
              <a:t>reporting missing students to the Incident Commander or designee; </a:t>
            </a:r>
          </a:p>
          <a:p>
            <a:pPr marL="343420" indent="-343420">
              <a:lnSpc>
                <a:spcPct val="115000"/>
              </a:lnSpc>
              <a:spcAft>
                <a:spcPts val="1001"/>
              </a:spcAft>
              <a:buFont typeface="Wingdings"/>
              <a:buChar char=""/>
            </a:pPr>
            <a:r>
              <a:rPr lang="en-US" dirty="0">
                <a:latin typeface="Arial" panose="020B0604020202020204" pitchFamily="34" charset="0"/>
                <a:ea typeface="Calibri"/>
                <a:cs typeface="Arial" panose="020B0604020202020204" pitchFamily="34" charset="0"/>
              </a:rPr>
              <a:t>obtaining first-aid services for injured students; and if trained and certified in first aid, rendering first aid, if necessary. </a:t>
            </a:r>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66</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22591271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200" dirty="0" smtClean="0">
                <a:effectLst/>
                <a:latin typeface="Arial"/>
                <a:ea typeface="Calibri"/>
                <a:cs typeface="Times New Roman"/>
              </a:rPr>
              <a:t>Coordination between schools and law enforcement, fire, and emergency managers is essential.  </a:t>
            </a: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dirty="0" smtClean="0">
                <a:effectLst/>
                <a:latin typeface="Arial"/>
                <a:ea typeface="Calibri"/>
                <a:cs typeface="Times New Roman"/>
              </a:rPr>
              <a:t>Incident coordination allows schools and first responders to successfully respond to an incident together by outlining how efforts will be coordinated across jurisdictions while allowing each jurisdiction to retain its own authority.</a:t>
            </a: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b="1" dirty="0" smtClean="0">
                <a:effectLst/>
                <a:latin typeface="Arial"/>
                <a:ea typeface="Calibri"/>
                <a:cs typeface="Times New Roman"/>
              </a:rPr>
              <a:t>Incident coordination should: </a:t>
            </a:r>
            <a:endParaRPr lang="en-US" sz="1200" dirty="0" smtClean="0">
              <a:effectLst/>
              <a:latin typeface="Arial"/>
              <a:ea typeface="Calibri"/>
              <a:cs typeface="Times New Roman"/>
            </a:endParaRP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600"/>
              </a:spcAft>
              <a:buClr>
                <a:srgbClr val="000000"/>
              </a:buClr>
              <a:buFont typeface="Symbol"/>
              <a:buChar char=""/>
            </a:pPr>
            <a:r>
              <a:rPr lang="x-none" sz="1200" smtClean="0">
                <a:solidFill>
                  <a:srgbClr val="000000"/>
                </a:solidFill>
                <a:effectLst/>
                <a:latin typeface="Arial"/>
                <a:ea typeface="Times New Roman"/>
                <a:cs typeface="Times New Roman"/>
              </a:rPr>
              <a:t>Include the school principal, building administrator, and other core positions within the school or school district.</a:t>
            </a:r>
            <a:endParaRPr lang="en-US" sz="1200" dirty="0" smtClean="0">
              <a:solidFill>
                <a:srgbClr val="000000"/>
              </a:solidFill>
              <a:effectLst/>
              <a:latin typeface="Arial"/>
              <a:ea typeface="Times New Roman"/>
              <a:cs typeface="Times New Roman"/>
            </a:endParaRPr>
          </a:p>
          <a:p>
            <a:pPr marL="342900" marR="0" lvl="0" indent="-342900">
              <a:spcBef>
                <a:spcPts val="0"/>
              </a:spcBef>
              <a:spcAft>
                <a:spcPts val="600"/>
              </a:spcAft>
              <a:buClr>
                <a:srgbClr val="000000"/>
              </a:buClr>
              <a:buFont typeface="Symbol"/>
              <a:buChar char=""/>
            </a:pPr>
            <a:r>
              <a:rPr lang="x-none" sz="1200" smtClean="0">
                <a:solidFill>
                  <a:srgbClr val="000000"/>
                </a:solidFill>
                <a:effectLst/>
                <a:latin typeface="Arial"/>
                <a:ea typeface="Times New Roman"/>
                <a:cs typeface="Times New Roman"/>
              </a:rPr>
              <a:t>List staff/faculty job titles or qualifications, rather than individual names, to fill key roles.  Specific individuals may be absent, injured, or otherwise unable to perform assigned responsibilities. </a:t>
            </a:r>
            <a:endParaRPr lang="en-US" sz="1200"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z="1200" smtClean="0">
                <a:solidFill>
                  <a:srgbClr val="000000"/>
                </a:solidFill>
                <a:effectLst/>
                <a:latin typeface="Arial"/>
                <a:ea typeface="Times New Roman"/>
                <a:cs typeface="Times New Roman"/>
              </a:rPr>
              <a:t>Name the specific organizations or agencies responsible for providing additional resources or assistance.</a:t>
            </a:r>
            <a:endParaRPr lang="en-US" sz="1200" dirty="0" smtClean="0">
              <a:solidFill>
                <a:srgbClr val="000000"/>
              </a:solidFill>
              <a:effectLst/>
              <a:latin typeface="Arial"/>
              <a:ea typeface="Times New Roman"/>
              <a:cs typeface="Times New Roman"/>
            </a:endParaRPr>
          </a:p>
          <a:p>
            <a:pPr lvl="1" eaLnBrk="1" hangingPunct="1"/>
            <a:endParaRPr lang="en-US" altLang="en-US" dirty="0" smtClean="0"/>
          </a:p>
        </p:txBody>
      </p:sp>
      <p:sp>
        <p:nvSpPr>
          <p:cNvPr id="2" name="Footer Placeholder 1"/>
          <p:cNvSpPr>
            <a:spLocks noGrp="1"/>
          </p:cNvSpPr>
          <p:nvPr>
            <p:ph type="ftr" sz="quarter" idx="10"/>
          </p:nvPr>
        </p:nvSpPr>
        <p:spPr/>
        <p:txBody>
          <a:bodyPr/>
          <a:lstStyle/>
          <a:p>
            <a:r>
              <a:rPr lang="en-US" smtClean="0"/>
              <a:t>www.Colorado.gov/CSSRC</a:t>
            </a:r>
            <a:endParaRPr lang="en-US"/>
          </a:p>
        </p:txBody>
      </p:sp>
      <p:sp>
        <p:nvSpPr>
          <p:cNvPr id="3" name="Slide Number Placeholder 2"/>
          <p:cNvSpPr>
            <a:spLocks noGrp="1"/>
          </p:cNvSpPr>
          <p:nvPr>
            <p:ph type="sldNum" sz="quarter" idx="11"/>
          </p:nvPr>
        </p:nvSpPr>
        <p:spPr/>
        <p:txBody>
          <a:bodyPr/>
          <a:lstStyle/>
          <a:p>
            <a:fld id="{C97E2F6C-2D54-4D9F-810C-2F6A28ABA667}" type="slidenum">
              <a:rPr lang="en-US" smtClean="0"/>
              <a:t>67</a:t>
            </a:fld>
            <a:endParaRPr lang="en-US"/>
          </a:p>
        </p:txBody>
      </p:sp>
    </p:spTree>
    <p:extLst>
      <p:ext uri="{BB962C8B-B14F-4D97-AF65-F5344CB8AC3E}">
        <p14:creationId xmlns:p14="http://schemas.microsoft.com/office/powerpoint/2010/main" val="33809007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68</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9178248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69</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3202614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xfrm>
            <a:off x="702310" y="4421822"/>
            <a:ext cx="5618480" cy="46583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Now that you understand the potential members of a planning team, the remainder of this unit focuses on the goal of a planning team—to develop and maintain a basic plan and annexes that address specific procedures, situations, or hazards.</a:t>
            </a:r>
          </a:p>
          <a:p>
            <a:r>
              <a:rPr lang="en-US" dirty="0">
                <a:latin typeface="Arial"/>
                <a:ea typeface="Calibri"/>
                <a:cs typeface="Times New Roman"/>
              </a:rPr>
              <a:t> </a:t>
            </a:r>
          </a:p>
          <a:p>
            <a:pPr marL="343420" indent="-343420">
              <a:buClr>
                <a:srgbClr val="000000"/>
              </a:buClr>
              <a:buFont typeface="Symbol"/>
              <a:buChar char=""/>
            </a:pPr>
            <a:r>
              <a:rPr lang="x-none">
                <a:solidFill>
                  <a:srgbClr val="000000"/>
                </a:solidFill>
                <a:latin typeface="Arial"/>
                <a:ea typeface="Times New Roman"/>
                <a:cs typeface="Times New Roman"/>
              </a:rPr>
              <a:t>The </a:t>
            </a:r>
            <a:r>
              <a:rPr lang="x-none" b="1">
                <a:solidFill>
                  <a:srgbClr val="000000"/>
                </a:solidFill>
                <a:latin typeface="Arial"/>
                <a:ea typeface="Times New Roman"/>
                <a:cs typeface="Times New Roman"/>
              </a:rPr>
              <a:t>basic plan</a:t>
            </a:r>
            <a:r>
              <a:rPr lang="x-none">
                <a:solidFill>
                  <a:srgbClr val="000000"/>
                </a:solidFill>
                <a:latin typeface="Arial"/>
                <a:ea typeface="Times New Roman"/>
                <a:cs typeface="Times New Roman"/>
              </a:rPr>
              <a:t> provides an overview of the school’s preparedness and response strategies.  It describes all expected hazards, outlines roles and responsibilities, identifies a training plan and schedule, and explains how to keep the school EOP current.</a:t>
            </a:r>
            <a:endParaRPr lang="en-US" dirty="0">
              <a:solidFill>
                <a:srgbClr val="000000"/>
              </a:solidFill>
              <a:latin typeface="Arial"/>
              <a:ea typeface="Times New Roman"/>
              <a:cs typeface="Times New Roman"/>
            </a:endParaRPr>
          </a:p>
          <a:p>
            <a:pPr marL="228946"/>
            <a:r>
              <a:rPr lang="x-none">
                <a:solidFill>
                  <a:srgbClr val="000000"/>
                </a:solidFill>
                <a:latin typeface="Arial"/>
                <a:ea typeface="Times New Roman"/>
                <a:cs typeface="Times New Roman"/>
              </a:rPr>
              <a:t> </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b="1">
                <a:solidFill>
                  <a:srgbClr val="000000"/>
                </a:solidFill>
                <a:latin typeface="Arial"/>
                <a:ea typeface="Times New Roman"/>
                <a:cs typeface="Times New Roman"/>
              </a:rPr>
              <a:t>Functional annexes</a:t>
            </a:r>
            <a:r>
              <a:rPr lang="x-none">
                <a:solidFill>
                  <a:srgbClr val="000000"/>
                </a:solidFill>
                <a:latin typeface="Arial"/>
                <a:ea typeface="Times New Roman"/>
                <a:cs typeface="Times New Roman"/>
              </a:rPr>
              <a:t> are individual chapters that focus on procedures and missions, such as response and recovery procedures.  These annexes describe the actions, roles, and responsibilities that participating organizations have for completing tasks for a function.  They discuss how the school manages the function before, during, and after the emergency.  In some plans, functional annexes are referred to as Emergency Support Functions (ESFs).</a:t>
            </a:r>
            <a:endParaRPr lang="en-US" dirty="0">
              <a:solidFill>
                <a:srgbClr val="000000"/>
              </a:solidFill>
              <a:latin typeface="Arial"/>
              <a:ea typeface="Times New Roman"/>
              <a:cs typeface="Times New Roman"/>
            </a:endParaRPr>
          </a:p>
          <a:p>
            <a:pPr marL="228946"/>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Threat-, hazard-, and incident-specific annexes</a:t>
            </a:r>
            <a:r>
              <a:rPr lang="x-none">
                <a:solidFill>
                  <a:srgbClr val="000000"/>
                </a:solidFill>
                <a:latin typeface="Arial"/>
                <a:ea typeface="Times New Roman"/>
                <a:cs typeface="Times New Roman"/>
              </a:rPr>
              <a:t> </a:t>
            </a:r>
            <a:r>
              <a:rPr lang="en-US" dirty="0">
                <a:solidFill>
                  <a:srgbClr val="000000"/>
                </a:solidFill>
                <a:latin typeface="Arial"/>
                <a:ea typeface="Times New Roman"/>
                <a:cs typeface="Times New Roman"/>
              </a:rPr>
              <a:t>focus on the special planning needs generated by a </a:t>
            </a:r>
            <a:r>
              <a:rPr lang="x-none">
                <a:solidFill>
                  <a:srgbClr val="000000"/>
                </a:solidFill>
                <a:latin typeface="Arial"/>
                <a:ea typeface="Times New Roman"/>
                <a:cs typeface="Times New Roman"/>
              </a:rPr>
              <a:t>specific threat, hazard, or incident.  They explain the procedures that are unique to that type of hazard .  These annexes may be short or long, depending on the details needed to explain the actions, roles, and responsibilities.  Strategies already outlined in a functional annex should not be repeated in a threat</a:t>
            </a:r>
            <a:r>
              <a:rPr lang="en-US" dirty="0">
                <a:solidFill>
                  <a:srgbClr val="000000"/>
                </a:solidFill>
                <a:latin typeface="Arial"/>
                <a:ea typeface="Times New Roman"/>
                <a:cs typeface="Times New Roman"/>
              </a:rPr>
              <a:t>-, </a:t>
            </a:r>
            <a:r>
              <a:rPr lang="x-none">
                <a:solidFill>
                  <a:srgbClr val="000000"/>
                </a:solidFill>
                <a:latin typeface="Arial"/>
                <a:ea typeface="Times New Roman"/>
                <a:cs typeface="Times New Roman"/>
              </a:rPr>
              <a:t>hazard</a:t>
            </a:r>
            <a:r>
              <a:rPr lang="en-US" dirty="0">
                <a:solidFill>
                  <a:srgbClr val="000000"/>
                </a:solidFill>
                <a:latin typeface="Arial"/>
                <a:ea typeface="Times New Roman"/>
                <a:cs typeface="Times New Roman"/>
              </a:rPr>
              <a:t>-, or </a:t>
            </a:r>
            <a:r>
              <a:rPr lang="x-none">
                <a:solidFill>
                  <a:srgbClr val="000000"/>
                </a:solidFill>
                <a:latin typeface="Arial"/>
                <a:ea typeface="Times New Roman"/>
                <a:cs typeface="Times New Roman"/>
              </a:rPr>
              <a:t>incident-specific annex.</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Implementing instructions</a:t>
            </a:r>
            <a:r>
              <a:rPr lang="x-none">
                <a:solidFill>
                  <a:srgbClr val="000000"/>
                </a:solidFill>
                <a:latin typeface="Arial"/>
                <a:ea typeface="Times New Roman"/>
                <a:cs typeface="Times New Roman"/>
              </a:rPr>
              <a:t>, which contain supporting documents such as a list of acronyms, copies of statutes, and maps, may also be included to provide additional guidance and references for planning.</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r>
              <a:rPr lang="en-US" dirty="0">
                <a:latin typeface="Arial"/>
                <a:ea typeface="Calibri"/>
                <a:cs typeface="Times New Roman"/>
              </a:rPr>
              <a:t>These components form the school EOP that reflects school policy and legal obligations.  </a:t>
            </a:r>
            <a:endParaRPr lang="en-US" altLang="en-US" dirty="0" smtClean="0"/>
          </a:p>
        </p:txBody>
      </p:sp>
      <p:sp>
        <p:nvSpPr>
          <p:cNvPr id="4" name="Slide Number Placeholder 3"/>
          <p:cNvSpPr>
            <a:spLocks noGrp="1"/>
          </p:cNvSpPr>
          <p:nvPr>
            <p:ph type="sldNum" sz="quarter" idx="5"/>
          </p:nvPr>
        </p:nvSpPr>
        <p:spPr/>
        <p:txBody>
          <a:bodyPr/>
          <a:lstStyle/>
          <a:p>
            <a:pPr>
              <a:defRPr/>
            </a:pPr>
            <a:fld id="{1E319066-F0FF-4980-ABDE-787841C60249}" type="slidenum">
              <a:rPr lang="en-US">
                <a:solidFill>
                  <a:prstClr val="black"/>
                </a:solidFill>
              </a:rPr>
              <a:pPr>
                <a:defRPr/>
              </a:pPr>
              <a:t>7</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70</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17705544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804410"/>
          </a:xfrm>
        </p:spPr>
        <p:txBody>
          <a:bodyPr/>
          <a:lstStyle/>
          <a:p>
            <a:pPr marL="0" marR="0">
              <a:spcBef>
                <a:spcPts val="0"/>
              </a:spcBef>
              <a:spcAft>
                <a:spcPts val="0"/>
              </a:spcAft>
            </a:pPr>
            <a:r>
              <a:rPr lang="en-US" sz="1100" dirty="0" smtClean="0">
                <a:effectLst/>
                <a:latin typeface="Arial"/>
                <a:ea typeface="Calibri"/>
                <a:cs typeface="Times New Roman"/>
              </a:rPr>
              <a:t>This part of the basic plan covers policy related to the following:</a:t>
            </a:r>
          </a:p>
          <a:p>
            <a:pPr marL="0" marR="0">
              <a:spcBef>
                <a:spcPts val="0"/>
              </a:spcBef>
              <a:spcAft>
                <a:spcPts val="0"/>
              </a:spcAft>
            </a:pPr>
            <a:r>
              <a:rPr lang="en-US" sz="1100" b="1" dirty="0" smtClean="0">
                <a:effectLst/>
                <a:latin typeface="Arial"/>
                <a:ea typeface="Calibri"/>
                <a:cs typeface="Times New Roman"/>
              </a:rPr>
              <a:t> </a:t>
            </a:r>
            <a:endParaRPr lang="en-US" sz="1100" dirty="0" smtClean="0">
              <a:effectLst/>
              <a:latin typeface="Arial"/>
              <a:ea typeface="Calibri"/>
              <a:cs typeface="Times New Roman"/>
            </a:endParaRPr>
          </a:p>
          <a:p>
            <a:pPr marL="342900" marR="0" lvl="0" indent="-342900">
              <a:spcBef>
                <a:spcPts val="0"/>
              </a:spcBef>
              <a:spcAft>
                <a:spcPts val="0"/>
              </a:spcAft>
              <a:buFont typeface="Symbol"/>
              <a:buChar char=""/>
            </a:pPr>
            <a:r>
              <a:rPr lang="en-US" sz="1100" b="1" dirty="0" smtClean="0">
                <a:effectLst/>
                <a:latin typeface="Arial"/>
                <a:ea typeface="Calibri"/>
                <a:cs typeface="Times New Roman"/>
              </a:rPr>
              <a:t>Administration:  </a:t>
            </a:r>
            <a:r>
              <a:rPr lang="en-US" sz="1100" dirty="0" smtClean="0">
                <a:effectLst/>
                <a:latin typeface="Arial"/>
                <a:ea typeface="Calibri"/>
                <a:cs typeface="Times New Roman"/>
              </a:rPr>
              <a:t>Describes administrative protocols used during an emergency operation, including documentation of the actions taken during and after the incident (e.g., incident and damage assessment, incident command logs, cost recovery) and completion of an after-action report to identify strengths and weaknesses in the emergency management and response program.</a:t>
            </a:r>
          </a:p>
          <a:p>
            <a:pPr marL="0" marR="0">
              <a:spcBef>
                <a:spcPts val="0"/>
              </a:spcBef>
              <a:spcAft>
                <a:spcPts val="0"/>
              </a:spcAft>
            </a:pPr>
            <a:r>
              <a:rPr lang="en-US" sz="1100" dirty="0" smtClean="0">
                <a:effectLst/>
                <a:latin typeface="Arial"/>
                <a:ea typeface="Calibri"/>
                <a:cs typeface="Times New Roman"/>
              </a:rPr>
              <a:t> </a:t>
            </a:r>
          </a:p>
          <a:p>
            <a:pPr marL="342900" marR="0" lvl="0" indent="-342900">
              <a:spcBef>
                <a:spcPts val="0"/>
              </a:spcBef>
              <a:spcAft>
                <a:spcPts val="0"/>
              </a:spcAft>
              <a:buFont typeface="Symbol"/>
              <a:buChar char=""/>
            </a:pPr>
            <a:r>
              <a:rPr lang="en-US" sz="1100" b="1" dirty="0" smtClean="0">
                <a:effectLst/>
                <a:latin typeface="Arial"/>
                <a:ea typeface="Calibri"/>
                <a:cs typeface="Times New Roman"/>
              </a:rPr>
              <a:t>Finance:  </a:t>
            </a:r>
            <a:r>
              <a:rPr lang="en-US" sz="1100" dirty="0" smtClean="0">
                <a:effectLst/>
                <a:latin typeface="Arial"/>
                <a:ea typeface="Calibri"/>
                <a:cs typeface="Times New Roman"/>
              </a:rPr>
              <a:t>Describes protocols used to document and recover the costs incurred during an emergency operation.  This section may also describe the various programs that allow local political jurisdictions, response/support agencies, or the general public to recover their costs (e.g., Small Business Administration (SBA), Public Assistance Program, unemployment, worker’s compensation) and the impact and role that insurance has in recovering costs (e.g., self-insured, participation in the National Flood Insurance Program (NFIP), homeowner policies).</a:t>
            </a:r>
          </a:p>
          <a:p>
            <a:pPr marL="0" marR="0">
              <a:spcBef>
                <a:spcPts val="0"/>
              </a:spcBef>
              <a:spcAft>
                <a:spcPts val="0"/>
              </a:spcAft>
            </a:pPr>
            <a:r>
              <a:rPr lang="en-US" sz="1100" dirty="0" smtClean="0">
                <a:effectLst/>
                <a:latin typeface="Arial"/>
                <a:ea typeface="Calibri"/>
                <a:cs typeface="Times New Roman"/>
              </a:rPr>
              <a:t> </a:t>
            </a:r>
          </a:p>
          <a:p>
            <a:pPr marL="342900" marR="0" lvl="0" indent="-342900">
              <a:spcBef>
                <a:spcPts val="0"/>
              </a:spcBef>
              <a:spcAft>
                <a:spcPts val="0"/>
              </a:spcAft>
              <a:buFont typeface="Symbol"/>
              <a:buChar char=""/>
            </a:pPr>
            <a:r>
              <a:rPr lang="en-US" sz="1100" b="1" dirty="0" smtClean="0">
                <a:effectLst/>
                <a:latin typeface="Arial"/>
                <a:ea typeface="Calibri"/>
                <a:cs typeface="Times New Roman"/>
              </a:rPr>
              <a:t>Logistics:  </a:t>
            </a:r>
            <a:r>
              <a:rPr lang="en-US" sz="1100" dirty="0" smtClean="0">
                <a:effectLst/>
                <a:latin typeface="Arial"/>
                <a:ea typeface="Calibri"/>
                <a:cs typeface="Times New Roman"/>
              </a:rPr>
              <a:t>Describes mechanisms used to identify, acquire, and manage resources before and during an emergency operation.  It provides a brief summary statement about specialized equipment, facilities, personnel, and emergency response organizations currently available to respond to the defined threats/hazards.  This section also identifies any existing memorandums of agreement or understanding and contingency contracts with organizations to supply needed resources.</a:t>
            </a:r>
          </a:p>
          <a:p>
            <a:pPr marL="0" marR="0">
              <a:spcBef>
                <a:spcPts val="0"/>
              </a:spcBef>
              <a:spcAft>
                <a:spcPts val="0"/>
              </a:spcAft>
            </a:pPr>
            <a:r>
              <a:rPr lang="en-US" sz="1100" dirty="0" smtClean="0">
                <a:effectLst/>
                <a:latin typeface="Arial"/>
                <a:ea typeface="Calibri"/>
                <a:cs typeface="Times New Roman"/>
              </a:rPr>
              <a:t> </a:t>
            </a:r>
          </a:p>
          <a:p>
            <a:pPr marL="228600" marR="0">
              <a:spcBef>
                <a:spcPts val="0"/>
              </a:spcBef>
              <a:spcAft>
                <a:spcPts val="0"/>
              </a:spcAft>
            </a:pPr>
            <a:r>
              <a:rPr lang="en-US" sz="1100" dirty="0" smtClean="0">
                <a:effectLst/>
                <a:latin typeface="Arial"/>
                <a:ea typeface="Calibri"/>
                <a:cs typeface="Times New Roman"/>
              </a:rPr>
              <a:t>To support the Logistics element, the school should maintain (e.g., in an appendix to the school EOP or as a separate document) a list of the types of resources available, amounts on hand, locations maintained, and any restrictions on use.</a:t>
            </a:r>
          </a:p>
          <a:p>
            <a:endParaRPr lang="en-US" sz="1100" dirty="0"/>
          </a:p>
        </p:txBody>
      </p:sp>
      <p:sp>
        <p:nvSpPr>
          <p:cNvPr id="4" name="Slide Number Placeholder 3"/>
          <p:cNvSpPr>
            <a:spLocks noGrp="1"/>
          </p:cNvSpPr>
          <p:nvPr>
            <p:ph type="sldNum" sz="quarter" idx="10"/>
          </p:nvPr>
        </p:nvSpPr>
        <p:spPr/>
        <p:txBody>
          <a:bodyPr/>
          <a:lstStyle/>
          <a:p>
            <a:fld id="{C97E2F6C-2D54-4D9F-810C-2F6A28ABA667}" type="slidenum">
              <a:rPr lang="en-US" smtClean="0"/>
              <a:t>71</a:t>
            </a:fld>
            <a:endParaRPr lang="en-US"/>
          </a:p>
        </p:txBody>
      </p:sp>
      <p:sp>
        <p:nvSpPr>
          <p:cNvPr id="5" name="Footer Placeholder 4"/>
          <p:cNvSpPr>
            <a:spLocks noGrp="1"/>
          </p:cNvSpPr>
          <p:nvPr>
            <p:ph type="ftr" sz="quarter" idx="11"/>
          </p:nvPr>
        </p:nvSpPr>
        <p:spPr/>
        <p:txBody>
          <a:bodyPr/>
          <a:lstStyle/>
          <a:p>
            <a:r>
              <a:rPr lang="en-US" smtClean="0"/>
              <a:t>www.Colorado.gov/CSSRC</a:t>
            </a:r>
            <a:endParaRPr lang="en-US"/>
          </a:p>
        </p:txBody>
      </p:sp>
    </p:spTree>
    <p:extLst>
      <p:ext uri="{BB962C8B-B14F-4D97-AF65-F5344CB8AC3E}">
        <p14:creationId xmlns:p14="http://schemas.microsoft.com/office/powerpoint/2010/main" val="41155730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72</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16370545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73</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26738899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74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38437517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xfrm>
            <a:off x="702310" y="4421823"/>
            <a:ext cx="5618480" cy="40479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An important planning task is to identify the functions that are critical to successful emergency response.  These core functions become the subjects of the separate functional annexes. </a:t>
            </a:r>
          </a:p>
          <a:p>
            <a:r>
              <a:rPr lang="en-US" dirty="0">
                <a:latin typeface="Arial"/>
                <a:ea typeface="Calibri"/>
                <a:cs typeface="Times New Roman"/>
              </a:rPr>
              <a:t> </a:t>
            </a:r>
          </a:p>
          <a:p>
            <a:r>
              <a:rPr lang="en-US" dirty="0">
                <a:latin typeface="Arial"/>
                <a:ea typeface="Calibri"/>
                <a:cs typeface="Times New Roman"/>
              </a:rPr>
              <a:t>Functional annexes: </a:t>
            </a:r>
          </a:p>
          <a:p>
            <a:r>
              <a:rPr lang="en-US" dirty="0">
                <a:latin typeface="Arial"/>
                <a:ea typeface="Calibri"/>
                <a:cs typeface="Times New Roman"/>
              </a:rPr>
              <a:t> </a:t>
            </a:r>
          </a:p>
          <a:p>
            <a:pPr marL="343420" indent="-343420">
              <a:buClr>
                <a:srgbClr val="000000"/>
              </a:buClr>
              <a:buFont typeface="Symbol"/>
              <a:buChar char=""/>
            </a:pPr>
            <a:r>
              <a:rPr lang="x-none">
                <a:solidFill>
                  <a:srgbClr val="000000"/>
                </a:solidFill>
                <a:latin typeface="Arial"/>
                <a:ea typeface="Times New Roman"/>
                <a:cs typeface="Times New Roman"/>
              </a:rPr>
              <a:t>Address all-threat/hazard critical operational functions, including:</a:t>
            </a:r>
            <a:endParaRPr lang="en-US" dirty="0">
              <a:solidFill>
                <a:srgbClr val="000000"/>
              </a:solidFill>
              <a:latin typeface="Arial"/>
              <a:ea typeface="Times New Roman"/>
              <a:cs typeface="Times New Roman"/>
            </a:endParaRPr>
          </a:p>
          <a:p>
            <a:pPr marL="343420" indent="-343420">
              <a:buFont typeface="Courier New"/>
              <a:buChar char="o"/>
            </a:pPr>
            <a:r>
              <a:rPr lang="en-US" dirty="0">
                <a:latin typeface="Arial"/>
                <a:ea typeface="Calibri"/>
                <a:cs typeface="Times New Roman"/>
              </a:rPr>
              <a:t>Response procedures.</a:t>
            </a:r>
          </a:p>
          <a:p>
            <a:pPr marL="343420" indent="-343420">
              <a:buFont typeface="Courier New"/>
              <a:buChar char="o"/>
            </a:pPr>
            <a:r>
              <a:rPr lang="en-US" dirty="0">
                <a:latin typeface="Arial"/>
                <a:ea typeface="Calibri"/>
                <a:cs typeface="Times New Roman"/>
              </a:rPr>
              <a:t>Recovery and continuity of operations (COOP) procedures. </a:t>
            </a:r>
          </a:p>
          <a:p>
            <a:pPr marL="343420" indent="-343420">
              <a:buFont typeface="Courier New"/>
              <a:buChar char="o"/>
            </a:pPr>
            <a:r>
              <a:rPr lang="en-US" dirty="0">
                <a:latin typeface="Arial"/>
                <a:ea typeface="Calibri"/>
                <a:cs typeface="Times New Roman"/>
              </a:rPr>
              <a:t>Other broad functions such as communications and security.</a:t>
            </a:r>
          </a:p>
          <a:p>
            <a:pPr marL="457892"/>
            <a:r>
              <a:rPr lang="en-US" dirty="0">
                <a:latin typeface="Arial"/>
                <a:ea typeface="Calibri"/>
                <a:cs typeface="Times New Roman"/>
              </a:rPr>
              <a:t> </a:t>
            </a:r>
          </a:p>
          <a:p>
            <a:pPr marL="343420" indent="-343420">
              <a:buClr>
                <a:srgbClr val="000000"/>
              </a:buClr>
              <a:buFont typeface="Symbol"/>
              <a:buChar char=""/>
            </a:pPr>
            <a:r>
              <a:rPr lang="x-none">
                <a:solidFill>
                  <a:srgbClr val="000000"/>
                </a:solidFill>
                <a:latin typeface="Arial"/>
                <a:ea typeface="Times New Roman"/>
                <a:cs typeface="Times New Roman"/>
              </a:rPr>
              <a:t>Describe the actions, policies, roles, responsibilities, and processes for each function.</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r>
              <a:rPr lang="x-none">
                <a:solidFill>
                  <a:srgbClr val="000000"/>
                </a:solidFill>
                <a:latin typeface="Arial"/>
                <a:ea typeface="Times New Roman"/>
                <a:cs typeface="Times New Roman"/>
              </a:rPr>
              <a:t>Discuss how the school manages each function before, during, and after an incident. </a:t>
            </a:r>
            <a:endParaRPr lang="en-US" dirty="0">
              <a:solidFill>
                <a:srgbClr val="000000"/>
              </a:solidFill>
              <a:latin typeface="Arial"/>
              <a:ea typeface="Times New Roman"/>
              <a:cs typeface="Times New Roman"/>
            </a:endParaRPr>
          </a:p>
          <a:p>
            <a:endParaRPr lang="en-US" dirty="0">
              <a:solidFill>
                <a:srgbClr val="000000"/>
              </a:solidFill>
              <a:latin typeface="Arial"/>
              <a:ea typeface="Calibri"/>
              <a:cs typeface="Times New Roman"/>
            </a:endParaRPr>
          </a:p>
          <a:p>
            <a:r>
              <a:rPr lang="en-US" dirty="0">
                <a:latin typeface="Arial"/>
                <a:ea typeface="Calibri"/>
                <a:cs typeface="Times New Roman"/>
              </a:rPr>
              <a:t>Functional annexes recommended in Guide for Developing High-Quality School Emergency Operations Plans are listed below.  (Note:  This is not a complete list, but it is recommended that all school EOPs include at least the following functional annexes.)</a:t>
            </a:r>
          </a:p>
          <a:p>
            <a:r>
              <a:rPr lang="en-US" dirty="0">
                <a:latin typeface="Arial"/>
                <a:ea typeface="Calibri"/>
                <a:cs typeface="Times New Roman"/>
              </a:rPr>
              <a:t> </a:t>
            </a:r>
          </a:p>
          <a:p>
            <a:pPr marL="343420" indent="-343420">
              <a:buFont typeface="+mj-lt"/>
              <a:buAutoNum type="arabicPeriod"/>
            </a:pPr>
            <a:r>
              <a:rPr lang="en-US" dirty="0">
                <a:latin typeface="Arial"/>
                <a:ea typeface="Calibri"/>
                <a:cs typeface="Arial"/>
              </a:rPr>
              <a:t>Communications</a:t>
            </a:r>
            <a:endParaRPr lang="en-US" dirty="0">
              <a:latin typeface="Arial"/>
              <a:ea typeface="Calibri"/>
              <a:cs typeface="Times New Roman"/>
            </a:endParaRPr>
          </a:p>
          <a:p>
            <a:pPr marL="343420" indent="-343420">
              <a:buFont typeface="+mj-lt"/>
              <a:buAutoNum type="arabicPeriod"/>
            </a:pPr>
            <a:r>
              <a:rPr lang="en-US" dirty="0">
                <a:latin typeface="Arial"/>
                <a:ea typeface="Calibri"/>
                <a:cs typeface="Arial"/>
              </a:rPr>
              <a:t>Evacuation</a:t>
            </a:r>
            <a:endParaRPr lang="en-US" dirty="0">
              <a:latin typeface="Arial"/>
              <a:ea typeface="Calibri"/>
              <a:cs typeface="Times New Roman"/>
            </a:endParaRPr>
          </a:p>
          <a:p>
            <a:pPr marL="343420" indent="-343420">
              <a:buFont typeface="+mj-lt"/>
              <a:buAutoNum type="arabicPeriod"/>
            </a:pPr>
            <a:r>
              <a:rPr lang="en-US" dirty="0">
                <a:latin typeface="Arial"/>
                <a:ea typeface="Calibri"/>
                <a:cs typeface="Arial"/>
              </a:rPr>
              <a:t>Shelter-in-Place</a:t>
            </a:r>
            <a:endParaRPr lang="en-US" dirty="0">
              <a:latin typeface="Arial"/>
              <a:ea typeface="Calibri"/>
              <a:cs typeface="Times New Roman"/>
            </a:endParaRPr>
          </a:p>
          <a:p>
            <a:pPr marL="343420" indent="-343420">
              <a:buFont typeface="+mj-lt"/>
              <a:buAutoNum type="arabicPeriod"/>
            </a:pPr>
            <a:r>
              <a:rPr lang="en-US" dirty="0">
                <a:latin typeface="Arial"/>
                <a:ea typeface="Calibri"/>
                <a:cs typeface="Arial"/>
              </a:rPr>
              <a:t>Lockdown</a:t>
            </a:r>
            <a:endParaRPr lang="en-US" dirty="0">
              <a:latin typeface="Arial"/>
              <a:ea typeface="Calibri"/>
              <a:cs typeface="Times New Roman"/>
            </a:endParaRPr>
          </a:p>
          <a:p>
            <a:pPr marL="343420" indent="-343420">
              <a:buFont typeface="+mj-lt"/>
              <a:buAutoNum type="arabicPeriod"/>
            </a:pPr>
            <a:r>
              <a:rPr lang="en-US" dirty="0">
                <a:latin typeface="Arial"/>
                <a:ea typeface="Calibri"/>
                <a:cs typeface="Arial"/>
              </a:rPr>
              <a:t>Accounting for All Persons</a:t>
            </a:r>
            <a:endParaRPr lang="en-US" dirty="0">
              <a:latin typeface="Arial"/>
              <a:ea typeface="Calibri"/>
              <a:cs typeface="Times New Roman"/>
            </a:endParaRPr>
          </a:p>
          <a:p>
            <a:pPr marL="343420" indent="-343420">
              <a:buFont typeface="+mj-lt"/>
              <a:buAutoNum type="arabicPeriod"/>
            </a:pPr>
            <a:r>
              <a:rPr lang="en-US" dirty="0">
                <a:latin typeface="Arial"/>
                <a:ea typeface="Calibri"/>
                <a:cs typeface="Arial"/>
              </a:rPr>
              <a:t>Reunification</a:t>
            </a:r>
            <a:endParaRPr lang="en-US" dirty="0">
              <a:latin typeface="Arial"/>
              <a:ea typeface="Calibri"/>
              <a:cs typeface="Times New Roman"/>
            </a:endParaRPr>
          </a:p>
          <a:p>
            <a:pPr marL="343420" indent="-343420">
              <a:buFont typeface="+mj-lt"/>
              <a:buAutoNum type="arabicPeriod"/>
            </a:pPr>
            <a:r>
              <a:rPr lang="en-US" dirty="0">
                <a:latin typeface="Arial"/>
                <a:ea typeface="Calibri"/>
                <a:cs typeface="Arial"/>
              </a:rPr>
              <a:t>Continuity of Operations</a:t>
            </a:r>
            <a:endParaRPr lang="en-US" dirty="0">
              <a:latin typeface="Arial"/>
              <a:ea typeface="Calibri"/>
              <a:cs typeface="Times New Roman"/>
            </a:endParaRPr>
          </a:p>
          <a:p>
            <a:pPr marL="343420" indent="-343420">
              <a:buFont typeface="+mj-lt"/>
              <a:buAutoNum type="arabicPeriod"/>
            </a:pPr>
            <a:r>
              <a:rPr lang="en-US" dirty="0">
                <a:latin typeface="Arial"/>
                <a:ea typeface="Calibri"/>
                <a:cs typeface="Arial"/>
              </a:rPr>
              <a:t>Security </a:t>
            </a:r>
            <a:endParaRPr lang="en-US" dirty="0">
              <a:latin typeface="Arial"/>
              <a:ea typeface="Calibri"/>
              <a:cs typeface="Times New Roman"/>
            </a:endParaRPr>
          </a:p>
          <a:p>
            <a:pPr marL="343420" indent="-343420">
              <a:buFont typeface="+mj-lt"/>
              <a:buAutoNum type="arabicPeriod"/>
            </a:pPr>
            <a:r>
              <a:rPr lang="en-US" dirty="0">
                <a:latin typeface="Arial"/>
                <a:ea typeface="Calibri"/>
                <a:cs typeface="Arial"/>
              </a:rPr>
              <a:t>Recovery</a:t>
            </a:r>
            <a:endParaRPr lang="en-US" dirty="0">
              <a:latin typeface="Arial"/>
              <a:ea typeface="Calibri"/>
              <a:cs typeface="Times New Roman"/>
            </a:endParaRPr>
          </a:p>
          <a:p>
            <a:pPr marL="343420" indent="-343420">
              <a:buFont typeface="+mj-lt"/>
              <a:buAutoNum type="arabicPeriod"/>
            </a:pPr>
            <a:r>
              <a:rPr lang="en-US" dirty="0">
                <a:latin typeface="Arial"/>
                <a:ea typeface="Calibri"/>
                <a:cs typeface="Arial"/>
              </a:rPr>
              <a:t>Health and Medical</a:t>
            </a:r>
            <a:endParaRPr lang="en-US" dirty="0">
              <a:latin typeface="Arial"/>
              <a:ea typeface="Calibri"/>
              <a:cs typeface="Times New Roman"/>
            </a:endParaRPr>
          </a:p>
          <a:p>
            <a:r>
              <a:rPr lang="en-US" dirty="0">
                <a:latin typeface="Arial"/>
                <a:ea typeface="Calibri"/>
                <a:cs typeface="Times New Roman"/>
              </a:rPr>
              <a:t> </a:t>
            </a:r>
          </a:p>
          <a:p>
            <a:r>
              <a:rPr lang="x-none" kern="0">
                <a:latin typeface="Arial"/>
                <a:ea typeface="Times New Roman"/>
                <a:cs typeface="Times New Roman"/>
              </a:rPr>
              <a:t>While these functions should be described separately, it is important to remember that many functions will occur </a:t>
            </a:r>
            <a:r>
              <a:rPr lang="x-none" b="1" kern="0">
                <a:latin typeface="Arial"/>
                <a:ea typeface="Times New Roman"/>
                <a:cs typeface="Times New Roman"/>
              </a:rPr>
              <a:t>consecutively</a:t>
            </a:r>
            <a:r>
              <a:rPr lang="x-none" kern="0">
                <a:latin typeface="Arial"/>
                <a:ea typeface="Times New Roman"/>
                <a:cs typeface="Times New Roman"/>
              </a:rPr>
              <a:t>.  For example, sheltering-in-place during an earthquake may be implemented, but if the building is damaged the school may then initiate an evacuation. </a:t>
            </a:r>
            <a:endParaRPr lang="en-US" b="1" kern="0" dirty="0">
              <a:latin typeface="Arial"/>
              <a:ea typeface="Times New Roman"/>
              <a:cs typeface="Times New Roman"/>
            </a:endParaRPr>
          </a:p>
          <a:p>
            <a:r>
              <a:rPr lang="en-US" dirty="0">
                <a:latin typeface="Arial"/>
                <a:ea typeface="Calibri"/>
                <a:cs typeface="Times New Roman"/>
              </a:rPr>
              <a:t> </a:t>
            </a:r>
          </a:p>
          <a:p>
            <a:r>
              <a:rPr lang="en-US" dirty="0">
                <a:latin typeface="Arial"/>
                <a:ea typeface="Calibri"/>
                <a:cs typeface="Times New Roman"/>
              </a:rPr>
              <a:t>Functions may also be performed </a:t>
            </a:r>
            <a:r>
              <a:rPr lang="en-US" b="1" dirty="0">
                <a:latin typeface="Arial"/>
                <a:ea typeface="Calibri"/>
                <a:cs typeface="Times New Roman"/>
              </a:rPr>
              <a:t>concurrently</a:t>
            </a:r>
            <a:r>
              <a:rPr lang="en-US" dirty="0">
                <a:latin typeface="Arial"/>
                <a:ea typeface="Calibri"/>
                <a:cs typeface="Times New Roman"/>
              </a:rPr>
              <a:t>.  During an evacuation, for example, as students and staff are safely out of the building the accounting function begins, while evacuation may still be occurring in other parts of the school. </a:t>
            </a:r>
          </a:p>
          <a:p>
            <a:pPr marL="343420" indent="-343420">
              <a:buClr>
                <a:srgbClr val="000000"/>
              </a:buClr>
              <a:buFont typeface="Symbol"/>
              <a:buChar char=""/>
            </a:pPr>
            <a:endParaRPr lang="en-US" dirty="0">
              <a:solidFill>
                <a:srgbClr val="000000"/>
              </a:solidFill>
              <a:latin typeface="Arial"/>
              <a:ea typeface="Times New Roman"/>
              <a:cs typeface="Times New Roman"/>
            </a:endParaRPr>
          </a:p>
          <a:p>
            <a:endParaRPr lang="en-US" alt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3" name="Slide Number Placeholder 2"/>
          <p:cNvSpPr>
            <a:spLocks noGrp="1"/>
          </p:cNvSpPr>
          <p:nvPr>
            <p:ph type="sldNum" sz="quarter" idx="11"/>
          </p:nvPr>
        </p:nvSpPr>
        <p:spPr/>
        <p:txBody>
          <a:bodyPr/>
          <a:lstStyle/>
          <a:p>
            <a:fld id="{C97E2F6C-2D54-4D9F-810C-2F6A28ABA667}" type="slidenum">
              <a:rPr lang="en-US" smtClean="0">
                <a:solidFill>
                  <a:prstClr val="black"/>
                </a:solidFill>
              </a:rPr>
              <a:pPr/>
              <a:t>75</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smtClean="0">
                <a:effectLst/>
                <a:latin typeface="Arial"/>
                <a:ea typeface="Calibri"/>
                <a:cs typeface="Times New Roman"/>
              </a:rPr>
              <a:t>Response procedures (also called protocols or response actions) are standardized, specific actions for school staff and students to take for a variety of threats, hazards, or incidents.  By developing and practicing a set of response procedures, school staff and students will be able to quickly and safely respond in a variety of situations.  </a:t>
            </a: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dirty="0" smtClean="0">
                <a:effectLst/>
                <a:latin typeface="Arial"/>
                <a:ea typeface="Calibri"/>
                <a:cs typeface="Times New Roman"/>
              </a:rPr>
              <a:t>Examples of response procedures that should be detailed in functional annexes are listed on the visual.  The following table describes these procedures and planning considerations for each. </a:t>
            </a:r>
          </a:p>
          <a:p>
            <a:pPr marL="0" marR="0">
              <a:spcBef>
                <a:spcPts val="0"/>
              </a:spcBef>
              <a:spcAft>
                <a:spcPts val="0"/>
              </a:spcAft>
            </a:pPr>
            <a:r>
              <a:rPr lang="x-none" sz="1200" b="1" kern="0" smtClean="0">
                <a:effectLst/>
                <a:latin typeface="Arial"/>
                <a:ea typeface="Times New Roman"/>
                <a:cs typeface="Times New Roman"/>
              </a:rPr>
              <a:t> </a:t>
            </a:r>
            <a:endParaRPr lang="en-US" sz="1200" b="1" kern="0" dirty="0" smtClean="0">
              <a:effectLst/>
              <a:latin typeface="Arial"/>
              <a:ea typeface="Times New Roman"/>
              <a:cs typeface="Times New Roman"/>
            </a:endParaRPr>
          </a:p>
          <a:p>
            <a:pPr marL="0" marR="0">
              <a:spcBef>
                <a:spcPts val="0"/>
              </a:spcBef>
              <a:spcAft>
                <a:spcPts val="0"/>
              </a:spcAft>
            </a:pPr>
            <a:r>
              <a:rPr lang="en-US" sz="1200" dirty="0" smtClean="0">
                <a:effectLst/>
                <a:latin typeface="Arial"/>
                <a:ea typeface="Calibri"/>
                <a:cs typeface="Times New Roman"/>
              </a:rPr>
              <a:t>All functional annexes should address:</a:t>
            </a: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200" b="1" smtClean="0">
                <a:solidFill>
                  <a:srgbClr val="000000"/>
                </a:solidFill>
                <a:effectLst/>
                <a:latin typeface="Arial"/>
                <a:ea typeface="Times New Roman"/>
                <a:cs typeface="Times New Roman"/>
              </a:rPr>
              <a:t>Situations</a:t>
            </a:r>
            <a:r>
              <a:rPr lang="x-none" sz="1200" smtClean="0">
                <a:solidFill>
                  <a:srgbClr val="000000"/>
                </a:solidFill>
                <a:effectLst/>
                <a:latin typeface="Arial"/>
                <a:ea typeface="Times New Roman"/>
                <a:cs typeface="Times New Roman"/>
              </a:rPr>
              <a:t> under which the procedures should be used.</a:t>
            </a:r>
            <a:endParaRPr lang="en-US" sz="1200" dirty="0" smtClean="0">
              <a:solidFill>
                <a:srgbClr val="000000"/>
              </a:solidFill>
              <a:effectLst/>
              <a:latin typeface="Arial"/>
              <a:ea typeface="Times New Roman"/>
              <a:cs typeface="Times New Roman"/>
            </a:endParaRPr>
          </a:p>
          <a:p>
            <a:pPr marL="228600" marR="0" indent="0">
              <a:spcBef>
                <a:spcPts val="0"/>
              </a:spcBef>
              <a:spcAft>
                <a:spcPts val="0"/>
              </a:spcAft>
            </a:pPr>
            <a:r>
              <a:rPr lang="x-none" sz="1200" smtClean="0">
                <a:solidFill>
                  <a:srgbClr val="000000"/>
                </a:solidFill>
                <a:effectLst/>
                <a:latin typeface="Arial"/>
                <a:ea typeface="Times New Roman"/>
                <a:cs typeface="Times New Roman"/>
              </a:rPr>
              <a:t> </a:t>
            </a:r>
            <a:endParaRPr lang="en-US" sz="1200"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z="1200" b="1" smtClean="0">
                <a:solidFill>
                  <a:srgbClr val="000000"/>
                </a:solidFill>
                <a:effectLst/>
                <a:latin typeface="Arial"/>
                <a:ea typeface="Times New Roman"/>
                <a:cs typeface="Times New Roman"/>
              </a:rPr>
              <a:t>Who</a:t>
            </a:r>
            <a:r>
              <a:rPr lang="x-none" sz="1200" smtClean="0">
                <a:solidFill>
                  <a:srgbClr val="000000"/>
                </a:solidFill>
                <a:effectLst/>
                <a:latin typeface="Arial"/>
                <a:ea typeface="Times New Roman"/>
                <a:cs typeface="Times New Roman"/>
              </a:rPr>
              <a:t> has the authority to activate the procedures.</a:t>
            </a:r>
            <a:endParaRPr lang="en-US" sz="1200" dirty="0" smtClean="0">
              <a:solidFill>
                <a:srgbClr val="000000"/>
              </a:solidFill>
              <a:effectLst/>
              <a:latin typeface="Arial"/>
              <a:ea typeface="Times New Roman"/>
              <a:cs typeface="Times New Roman"/>
            </a:endParaRPr>
          </a:p>
          <a:p>
            <a:pPr marL="22860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200" b="1" smtClean="0">
                <a:solidFill>
                  <a:srgbClr val="000000"/>
                </a:solidFill>
                <a:effectLst/>
                <a:latin typeface="Arial"/>
                <a:ea typeface="Times New Roman"/>
                <a:cs typeface="Times New Roman"/>
              </a:rPr>
              <a:t>Specific actions</a:t>
            </a:r>
            <a:r>
              <a:rPr lang="x-none" sz="1200" smtClean="0">
                <a:solidFill>
                  <a:srgbClr val="000000"/>
                </a:solidFill>
                <a:effectLst/>
                <a:latin typeface="Arial"/>
                <a:ea typeface="Times New Roman"/>
                <a:cs typeface="Times New Roman"/>
              </a:rPr>
              <a:t> to be taken when the procedures are implemented.</a:t>
            </a:r>
            <a:endParaRPr lang="en-US" sz="1200" dirty="0" smtClean="0">
              <a:solidFill>
                <a:srgbClr val="000000"/>
              </a:solidFill>
              <a:effectLst/>
              <a:latin typeface="Arial"/>
              <a:ea typeface="Times New Roman"/>
              <a:cs typeface="Times New Roman"/>
            </a:endParaRPr>
          </a:p>
          <a:p>
            <a:pPr marL="0" marR="0">
              <a:spcBef>
                <a:spcPts val="0"/>
              </a:spcBef>
              <a:spcAft>
                <a:spcPts val="0"/>
              </a:spcAft>
            </a:pPr>
            <a:r>
              <a:rPr lang="x-none" sz="1200" b="1" kern="0" smtClean="0">
                <a:effectLst/>
                <a:latin typeface="Arial"/>
                <a:ea typeface="Times New Roman"/>
                <a:cs typeface="Times New Roman"/>
              </a:rPr>
              <a:t> </a:t>
            </a:r>
            <a:endParaRPr lang="en-US" sz="1200" b="1" kern="0" dirty="0" smtClean="0">
              <a:effectLst/>
              <a:latin typeface="Arial"/>
              <a:ea typeface="Times New Roman"/>
              <a:cs typeface="Times New Roman"/>
            </a:endParaRP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dirty="0" smtClean="0">
                <a:effectLst/>
                <a:latin typeface="Arial"/>
                <a:ea typeface="Calibri"/>
                <a:cs typeface="Times New Roman"/>
              </a:rPr>
              <a:t>Review the information on each procedure on the following page before going to the next visual. </a:t>
            </a:r>
          </a:p>
          <a:p>
            <a:pPr marL="0" marR="0">
              <a:spcBef>
                <a:spcPts val="0"/>
              </a:spcBef>
              <a:spcAft>
                <a:spcPts val="0"/>
              </a:spcAft>
            </a:pPr>
            <a:r>
              <a:rPr lang="en-US" sz="1200" dirty="0" smtClean="0">
                <a:effectLst/>
                <a:latin typeface="Arial"/>
                <a:ea typeface="Calibri"/>
                <a:cs typeface="Times New Roman"/>
              </a:rPr>
              <a:t> </a:t>
            </a:r>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t>76</a:t>
            </a:fld>
            <a:endParaRPr lang="en-US"/>
          </a:p>
        </p:txBody>
      </p:sp>
      <p:sp>
        <p:nvSpPr>
          <p:cNvPr id="5" name="Footer Placeholder 4"/>
          <p:cNvSpPr>
            <a:spLocks noGrp="1"/>
          </p:cNvSpPr>
          <p:nvPr>
            <p:ph type="ftr" sz="quarter" idx="11"/>
          </p:nvPr>
        </p:nvSpPr>
        <p:spPr/>
        <p:txBody>
          <a:bodyPr/>
          <a:lstStyle/>
          <a:p>
            <a:r>
              <a:rPr lang="en-US" smtClean="0"/>
              <a:t>www.Colorado.gov/CSSRC</a:t>
            </a:r>
            <a:endParaRPr lang="en-US"/>
          </a:p>
        </p:txBody>
      </p:sp>
    </p:spTree>
    <p:extLst>
      <p:ext uri="{BB962C8B-B14F-4D97-AF65-F5344CB8AC3E}">
        <p14:creationId xmlns:p14="http://schemas.microsoft.com/office/powerpoint/2010/main" val="31847836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Calibri"/>
                <a:cs typeface="Times New Roman"/>
              </a:rPr>
              <a:t>When developing your response procedures, in addition to the steps that need to be taken to carry out the procedure, you need to think about how you will address different situations.  For example:</a:t>
            </a:r>
          </a:p>
          <a:p>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What if an incident occurs at an off-campus event? </a:t>
            </a:r>
          </a:p>
          <a:p>
            <a:pPr marL="228946"/>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How will you address students and staff with disabilities or other access and functional needs?</a:t>
            </a:r>
          </a:p>
          <a:p>
            <a:pPr marL="228946"/>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How will you handle an incident with many injuries?</a:t>
            </a:r>
          </a:p>
          <a:p>
            <a:pPr marL="228946"/>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How will you safely release students?</a:t>
            </a:r>
          </a:p>
          <a:p>
            <a:pPr marL="228946"/>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What supplies will you need?</a:t>
            </a:r>
          </a:p>
          <a:p>
            <a:r>
              <a:rPr lang="x-none" kern="0">
                <a:latin typeface="Arial"/>
                <a:ea typeface="Times New Roman"/>
                <a:cs typeface="Times New Roman"/>
              </a:rPr>
              <a:t> </a:t>
            </a:r>
            <a:endParaRPr lang="en-US" b="1" kern="0" dirty="0">
              <a:latin typeface="Arial"/>
              <a:ea typeface="Times New Roman"/>
              <a:cs typeface="Times New Roman"/>
            </a:endParaRPr>
          </a:p>
          <a:p>
            <a:r>
              <a:rPr lang="en-US" b="1" kern="0" dirty="0">
                <a:latin typeface="Arial"/>
                <a:ea typeface="Times New Roman"/>
                <a:cs typeface="Arial"/>
              </a:rPr>
              <a:t> </a:t>
            </a:r>
            <a:endParaRPr lang="en-US" b="1" kern="0" dirty="0">
              <a:latin typeface="Arial"/>
              <a:ea typeface="Times New Roman"/>
              <a:cs typeface="Times New Roman"/>
            </a:endParaRPr>
          </a:p>
          <a:p>
            <a:r>
              <a:rPr lang="en-US" dirty="0">
                <a:latin typeface="Arial"/>
                <a:ea typeface="Calibri"/>
                <a:cs typeface="Times New Roman"/>
              </a:rPr>
              <a:t>As you review the considerations, ask participants what they would add. </a:t>
            </a:r>
          </a:p>
          <a:p>
            <a:r>
              <a:rPr lang="en-US" dirty="0">
                <a:latin typeface="Arial"/>
                <a:ea typeface="Calibri"/>
                <a:cs typeface="Times New Roman"/>
              </a:rPr>
              <a:t> </a:t>
            </a:r>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77</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23505602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xfrm>
            <a:off x="701040" y="4415790"/>
            <a:ext cx="5608320" cy="44996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100" b="1" dirty="0" smtClean="0">
                <a:effectLst/>
                <a:latin typeface="Arial"/>
                <a:ea typeface="Calibri"/>
                <a:cs typeface="Times New Roman"/>
              </a:rPr>
              <a:t>Protecting the health and safety of everyone in the facility is the first priority during an emergency.  </a:t>
            </a:r>
            <a:endParaRPr lang="en-US" sz="1100" dirty="0" smtClean="0">
              <a:effectLst/>
              <a:latin typeface="Arial"/>
              <a:ea typeface="Calibri"/>
              <a:cs typeface="Times New Roman"/>
            </a:endParaRPr>
          </a:p>
          <a:p>
            <a:pPr marL="0" marR="0">
              <a:spcBef>
                <a:spcPts val="0"/>
              </a:spcBef>
              <a:spcAft>
                <a:spcPts val="0"/>
              </a:spcAft>
            </a:pPr>
            <a:r>
              <a:rPr lang="en-US" sz="1100" b="1" dirty="0" smtClean="0">
                <a:effectLst/>
                <a:latin typeface="Arial"/>
                <a:ea typeface="Calibri"/>
                <a:cs typeface="Times New Roman"/>
              </a:rPr>
              <a:t> </a:t>
            </a:r>
            <a:endParaRPr lang="en-US" sz="1100" dirty="0" smtClean="0">
              <a:effectLst/>
              <a:latin typeface="Arial"/>
              <a:ea typeface="Calibri"/>
              <a:cs typeface="Times New Roman"/>
            </a:endParaRPr>
          </a:p>
          <a:p>
            <a:pPr marL="0" marR="0">
              <a:spcBef>
                <a:spcPts val="0"/>
              </a:spcBef>
              <a:spcAft>
                <a:spcPts val="0"/>
              </a:spcAft>
            </a:pPr>
            <a:r>
              <a:rPr lang="en-US" sz="1100" dirty="0" smtClean="0">
                <a:effectLst/>
                <a:latin typeface="Arial"/>
                <a:ea typeface="Calibri"/>
                <a:cs typeface="Times New Roman"/>
              </a:rPr>
              <a:t>Schools should outline procedures related to evacuation routes (primary and secondary) and exits.  Designate the appropriate assembly areas and establish procedures for student and staff accountability.  Describe procedures related to seeking shelter during an incident (e.g., severe weather or earthquake).</a:t>
            </a:r>
          </a:p>
          <a:p>
            <a:pPr marL="0" marR="0">
              <a:spcBef>
                <a:spcPts val="0"/>
              </a:spcBef>
              <a:spcAft>
                <a:spcPts val="0"/>
              </a:spcAft>
            </a:pPr>
            <a:r>
              <a:rPr lang="en-US" sz="1100" dirty="0" smtClean="0">
                <a:effectLst/>
                <a:latin typeface="Arial"/>
                <a:ea typeface="Calibri"/>
                <a:cs typeface="Times New Roman"/>
              </a:rPr>
              <a:t> </a:t>
            </a:r>
          </a:p>
          <a:p>
            <a:pPr marL="0" marR="0">
              <a:spcBef>
                <a:spcPts val="0"/>
              </a:spcBef>
              <a:spcAft>
                <a:spcPts val="0"/>
              </a:spcAft>
            </a:pPr>
            <a:r>
              <a:rPr lang="x-none" sz="1100" b="1" kern="0" smtClean="0">
                <a:effectLst/>
                <a:latin typeface="Arial"/>
                <a:ea typeface="Times New Roman"/>
                <a:cs typeface="Times New Roman"/>
              </a:rPr>
              <a:t>A second priority is incident stabilization.</a:t>
            </a:r>
            <a:r>
              <a:rPr lang="x-none" sz="1100" b="0" kern="0" smtClean="0">
                <a:effectLst/>
                <a:latin typeface="Arial"/>
                <a:ea typeface="Times New Roman"/>
                <a:cs typeface="Times New Roman"/>
              </a:rPr>
              <a:t>  </a:t>
            </a:r>
            <a:endParaRPr lang="en-US" sz="1100" b="1" kern="0" dirty="0" smtClean="0">
              <a:effectLst/>
              <a:latin typeface="Arial"/>
              <a:ea typeface="Times New Roman"/>
              <a:cs typeface="Times New Roman"/>
            </a:endParaRPr>
          </a:p>
          <a:p>
            <a:pPr marL="0" marR="0">
              <a:spcBef>
                <a:spcPts val="0"/>
              </a:spcBef>
              <a:spcAft>
                <a:spcPts val="0"/>
              </a:spcAft>
            </a:pPr>
            <a:r>
              <a:rPr lang="x-none" sz="1100" b="0" kern="0" smtClean="0">
                <a:effectLst/>
                <a:latin typeface="Arial"/>
                <a:ea typeface="Times New Roman"/>
                <a:cs typeface="Times New Roman"/>
              </a:rPr>
              <a:t> </a:t>
            </a:r>
            <a:endParaRPr lang="en-US" sz="1100" b="1" kern="0" dirty="0" smtClean="0">
              <a:effectLst/>
              <a:latin typeface="Arial"/>
              <a:ea typeface="Times New Roman"/>
              <a:cs typeface="Times New Roman"/>
            </a:endParaRPr>
          </a:p>
          <a:p>
            <a:pPr marL="0" marR="0">
              <a:spcBef>
                <a:spcPts val="0"/>
              </a:spcBef>
              <a:spcAft>
                <a:spcPts val="0"/>
              </a:spcAft>
            </a:pPr>
            <a:r>
              <a:rPr lang="x-none" sz="1100" b="0" kern="0" smtClean="0">
                <a:effectLst/>
                <a:latin typeface="Arial"/>
                <a:ea typeface="Times New Roman"/>
                <a:cs typeface="Times New Roman"/>
              </a:rPr>
              <a:t>When an incident occurs, incident stabilization activities (e.g., firefighting, damage assessment, property conservation) are a priority for the emergency responders. </a:t>
            </a:r>
            <a:endParaRPr lang="en-US" sz="1100" b="1" kern="0" dirty="0" smtClean="0">
              <a:effectLst/>
              <a:latin typeface="Arial"/>
              <a:ea typeface="Times New Roman"/>
              <a:cs typeface="Times New Roman"/>
            </a:endParaRPr>
          </a:p>
          <a:p>
            <a:pPr marL="0" marR="0">
              <a:spcBef>
                <a:spcPts val="0"/>
              </a:spcBef>
              <a:spcAft>
                <a:spcPts val="0"/>
              </a:spcAft>
            </a:pPr>
            <a:r>
              <a:rPr lang="en-US" sz="1100" b="1" dirty="0" smtClean="0">
                <a:effectLst/>
                <a:latin typeface="Arial"/>
                <a:ea typeface="Calibri"/>
                <a:cs typeface="Times New Roman"/>
              </a:rPr>
              <a:t> </a:t>
            </a:r>
            <a:endParaRPr lang="en-US" sz="1100" dirty="0" smtClean="0">
              <a:effectLst/>
              <a:latin typeface="Arial"/>
              <a:ea typeface="Calibri"/>
              <a:cs typeface="Times New Roman"/>
            </a:endParaRPr>
          </a:p>
          <a:p>
            <a:pPr marL="0" marR="0">
              <a:spcBef>
                <a:spcPts val="0"/>
              </a:spcBef>
              <a:spcAft>
                <a:spcPts val="0"/>
              </a:spcAft>
            </a:pPr>
            <a:r>
              <a:rPr lang="en-US" sz="1100" b="1" dirty="0" smtClean="0">
                <a:effectLst/>
                <a:latin typeface="Arial"/>
                <a:ea typeface="Calibri"/>
                <a:cs typeface="Times New Roman"/>
              </a:rPr>
              <a:t>A third priority is the protection of school property.</a:t>
            </a:r>
            <a:r>
              <a:rPr lang="en-US" sz="1100" dirty="0" smtClean="0">
                <a:effectLst/>
                <a:latin typeface="Arial"/>
                <a:ea typeface="Calibri"/>
                <a:cs typeface="Times New Roman"/>
              </a:rPr>
              <a:t>  </a:t>
            </a:r>
          </a:p>
          <a:p>
            <a:pPr marL="0" marR="0">
              <a:spcBef>
                <a:spcPts val="0"/>
              </a:spcBef>
              <a:spcAft>
                <a:spcPts val="0"/>
              </a:spcAft>
            </a:pPr>
            <a:r>
              <a:rPr lang="en-US" sz="1100" dirty="0" smtClean="0">
                <a:effectLst/>
                <a:latin typeface="Arial"/>
                <a:ea typeface="Calibri"/>
                <a:cs typeface="Times New Roman"/>
              </a:rPr>
              <a:t> </a:t>
            </a:r>
          </a:p>
          <a:p>
            <a:pPr marL="0" marR="0">
              <a:spcBef>
                <a:spcPts val="0"/>
              </a:spcBef>
              <a:spcAft>
                <a:spcPts val="0"/>
              </a:spcAft>
            </a:pPr>
            <a:r>
              <a:rPr lang="en-US" sz="1100" dirty="0" smtClean="0">
                <a:effectLst/>
                <a:latin typeface="Arial"/>
                <a:ea typeface="Calibri"/>
                <a:cs typeface="Times New Roman"/>
              </a:rPr>
              <a:t>Protecting facilities, equipment, and vital records is essential to restoring operations once an emergency has occurred.  Establish procedures for:</a:t>
            </a:r>
          </a:p>
          <a:p>
            <a:pPr marL="0" marR="0">
              <a:spcBef>
                <a:spcPts val="0"/>
              </a:spcBef>
              <a:spcAft>
                <a:spcPts val="0"/>
              </a:spcAft>
            </a:pPr>
            <a:r>
              <a:rPr lang="en-US" sz="11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100" smtClean="0">
                <a:solidFill>
                  <a:srgbClr val="000000"/>
                </a:solidFill>
                <a:effectLst/>
                <a:latin typeface="Arial"/>
                <a:ea typeface="Times New Roman"/>
                <a:cs typeface="Times New Roman"/>
              </a:rPr>
              <a:t>Fighting fires. </a:t>
            </a:r>
            <a:endParaRPr lang="en-US" sz="1100"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z="1100" smtClean="0">
                <a:solidFill>
                  <a:srgbClr val="000000"/>
                </a:solidFill>
                <a:effectLst/>
                <a:latin typeface="Arial"/>
                <a:ea typeface="Times New Roman"/>
                <a:cs typeface="Times New Roman"/>
              </a:rPr>
              <a:t>Containing material spills. </a:t>
            </a:r>
            <a:endParaRPr lang="en-US" sz="1100"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z="1100" smtClean="0">
                <a:solidFill>
                  <a:srgbClr val="000000"/>
                </a:solidFill>
                <a:effectLst/>
                <a:latin typeface="Arial"/>
                <a:ea typeface="Times New Roman"/>
                <a:cs typeface="Times New Roman"/>
              </a:rPr>
              <a:t>Closing or barricading doors and windows. </a:t>
            </a:r>
            <a:endParaRPr lang="en-US" sz="1100"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z="1100" smtClean="0">
                <a:solidFill>
                  <a:srgbClr val="000000"/>
                </a:solidFill>
                <a:effectLst/>
                <a:latin typeface="Arial"/>
                <a:ea typeface="Times New Roman"/>
                <a:cs typeface="Times New Roman"/>
              </a:rPr>
              <a:t>Shutting down equipment. </a:t>
            </a:r>
            <a:endParaRPr lang="en-US" sz="1100"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z="1100" smtClean="0">
                <a:solidFill>
                  <a:srgbClr val="000000"/>
                </a:solidFill>
                <a:effectLst/>
                <a:latin typeface="Arial"/>
                <a:ea typeface="Times New Roman"/>
                <a:cs typeface="Times New Roman"/>
              </a:rPr>
              <a:t>Covering or securing equipment. </a:t>
            </a:r>
            <a:endParaRPr lang="en-US" sz="1100"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z="1100" smtClean="0">
                <a:solidFill>
                  <a:srgbClr val="000000"/>
                </a:solidFill>
                <a:effectLst/>
                <a:latin typeface="Arial"/>
                <a:ea typeface="Times New Roman"/>
                <a:cs typeface="Times New Roman"/>
              </a:rPr>
              <a:t>Moving equipment to a safe location.</a:t>
            </a:r>
            <a:endParaRPr lang="en-US" sz="1100"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z="1100" smtClean="0">
                <a:solidFill>
                  <a:srgbClr val="000000"/>
                </a:solidFill>
                <a:effectLst/>
                <a:latin typeface="Arial"/>
                <a:ea typeface="Times New Roman"/>
                <a:cs typeface="Times New Roman"/>
              </a:rPr>
              <a:t>Addressing active shooter incidents and managing mass casualties.</a:t>
            </a:r>
            <a:endParaRPr lang="en-US" sz="1100" dirty="0" smtClean="0">
              <a:solidFill>
                <a:srgbClr val="000000"/>
              </a:solidFill>
              <a:effectLst/>
              <a:latin typeface="Arial"/>
              <a:ea typeface="Times New Roman"/>
              <a:cs typeface="Times New Roman"/>
            </a:endParaRPr>
          </a:p>
          <a:p>
            <a:endParaRPr lang="en-US" altLang="en-US" sz="1100" dirty="0" smtClean="0"/>
          </a:p>
        </p:txBody>
      </p:sp>
      <p:sp>
        <p:nvSpPr>
          <p:cNvPr id="4" name="Slide Number Placeholder 3"/>
          <p:cNvSpPr>
            <a:spLocks noGrp="1"/>
          </p:cNvSpPr>
          <p:nvPr>
            <p:ph type="sldNum" sz="quarter" idx="5"/>
          </p:nvPr>
        </p:nvSpPr>
        <p:spPr/>
        <p:txBody>
          <a:bodyPr/>
          <a:lstStyle/>
          <a:p>
            <a:pPr>
              <a:defRPr/>
            </a:pPr>
            <a:fld id="{57A82501-F976-4085-AB27-2560D68683F5}" type="slidenum">
              <a:rPr lang="en-US">
                <a:solidFill>
                  <a:prstClr val="black"/>
                </a:solidFill>
              </a:rPr>
              <a:pPr>
                <a:defRPr/>
              </a:pPr>
              <a:t>78</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t>www.Colorado.gov/CSSRC</a:t>
            </a:r>
            <a:endParaRPr lang="en-US"/>
          </a:p>
        </p:txBody>
      </p:sp>
    </p:spTree>
    <p:extLst>
      <p:ext uri="{BB962C8B-B14F-4D97-AF65-F5344CB8AC3E}">
        <p14:creationId xmlns:p14="http://schemas.microsoft.com/office/powerpoint/2010/main" val="27061789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xfrm>
            <a:off x="702310" y="4421823"/>
            <a:ext cx="5618480" cy="45057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In developing your academic recovery procedures:</a:t>
            </a: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Identify who will be responsible for making the decision</a:t>
            </a:r>
            <a:r>
              <a:rPr lang="x-none">
                <a:solidFill>
                  <a:srgbClr val="000000"/>
                </a:solidFill>
                <a:latin typeface="Arial"/>
                <a:ea typeface="Times New Roman"/>
                <a:cs typeface="Times New Roman"/>
              </a:rPr>
              <a:t> </a:t>
            </a:r>
            <a:r>
              <a:rPr lang="x-none" b="1">
                <a:solidFill>
                  <a:srgbClr val="000000"/>
                </a:solidFill>
                <a:latin typeface="Arial"/>
                <a:ea typeface="Times New Roman"/>
                <a:cs typeface="Times New Roman"/>
              </a:rPr>
              <a:t>to close/open schools</a:t>
            </a:r>
            <a:r>
              <a:rPr lang="x-none">
                <a:solidFill>
                  <a:srgbClr val="000000"/>
                </a:solidFill>
                <a:latin typeface="Arial"/>
                <a:ea typeface="Times New Roman"/>
                <a:cs typeface="Times New Roman"/>
              </a:rPr>
              <a:t>, or send students/staff to alternate locations.  Identify ways to convey that information to parents/guardians, students, and school staff and officials.  </a:t>
            </a:r>
            <a:endParaRPr lang="en-US" dirty="0">
              <a:solidFill>
                <a:srgbClr val="000000"/>
              </a:solidFill>
              <a:latin typeface="Arial"/>
              <a:ea typeface="Times New Roman"/>
              <a:cs typeface="Times New Roman"/>
            </a:endParaRPr>
          </a:p>
          <a:p>
            <a:pPr marL="228946"/>
            <a:r>
              <a:rPr lang="x-none">
                <a:solidFill>
                  <a:srgbClr val="000000"/>
                </a:solidFill>
                <a:latin typeface="Arial"/>
                <a:ea typeface="Times New Roman"/>
                <a:cs typeface="Times New Roman"/>
              </a:rPr>
              <a:t> </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b="1">
                <a:solidFill>
                  <a:srgbClr val="000000"/>
                </a:solidFill>
                <a:latin typeface="Arial"/>
                <a:ea typeface="Times New Roman"/>
                <a:cs typeface="Times New Roman"/>
              </a:rPr>
              <a:t>Identify possible temporary sites</a:t>
            </a:r>
            <a:r>
              <a:rPr lang="x-none">
                <a:solidFill>
                  <a:srgbClr val="000000"/>
                </a:solidFill>
                <a:latin typeface="Arial"/>
                <a:ea typeface="Times New Roman"/>
                <a:cs typeface="Times New Roman"/>
              </a:rPr>
              <a:t> for classrooms and administrative operations.  Consider locations for both short-term and longer term operations, and the decisionmaking process for selecting a location. </a:t>
            </a:r>
            <a:endParaRPr lang="en-US" dirty="0">
              <a:solidFill>
                <a:srgbClr val="000000"/>
              </a:solidFill>
              <a:latin typeface="Arial"/>
              <a:ea typeface="Times New Roman"/>
              <a:cs typeface="Times New Roman"/>
            </a:endParaRPr>
          </a:p>
          <a:p>
            <a:pPr marL="228946"/>
            <a:r>
              <a:rPr lang="x-none">
                <a:solidFill>
                  <a:srgbClr val="000000"/>
                </a:solidFill>
                <a:latin typeface="Arial"/>
                <a:ea typeface="Times New Roman"/>
                <a:cs typeface="Times New Roman"/>
              </a:rPr>
              <a:t> </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b="1">
                <a:solidFill>
                  <a:srgbClr val="000000"/>
                </a:solidFill>
                <a:latin typeface="Arial"/>
                <a:ea typeface="Times New Roman"/>
                <a:cs typeface="Times New Roman"/>
              </a:rPr>
              <a:t>Identify strategies to continue teaching.</a:t>
            </a:r>
            <a:r>
              <a:rPr lang="x-none">
                <a:solidFill>
                  <a:srgbClr val="000000"/>
                </a:solidFill>
                <a:latin typeface="Arial"/>
                <a:ea typeface="Times New Roman"/>
                <a:cs typeface="Times New Roman"/>
              </a:rPr>
              <a:t>  Examples include:</a:t>
            </a:r>
            <a:endParaRPr lang="en-US" dirty="0">
              <a:solidFill>
                <a:srgbClr val="000000"/>
              </a:solidFill>
              <a:latin typeface="Arial"/>
              <a:ea typeface="Times New Roman"/>
              <a:cs typeface="Times New Roman"/>
            </a:endParaRPr>
          </a:p>
          <a:p>
            <a:pPr marL="457892"/>
            <a:r>
              <a:rPr lang="en-US" dirty="0">
                <a:latin typeface="Arial"/>
                <a:ea typeface="Calibri"/>
                <a:cs typeface="Times New Roman"/>
              </a:rPr>
              <a:t> </a:t>
            </a:r>
          </a:p>
          <a:p>
            <a:pPr marL="343420" indent="-343420">
              <a:buFont typeface="Courier New"/>
              <a:buChar char="o"/>
            </a:pPr>
            <a:r>
              <a:rPr lang="en-US" dirty="0">
                <a:latin typeface="Arial"/>
                <a:ea typeface="Calibri"/>
                <a:cs typeface="Times New Roman"/>
              </a:rPr>
              <a:t>Mailing lessons to students.</a:t>
            </a:r>
          </a:p>
          <a:p>
            <a:pPr marL="343420" indent="-343420">
              <a:buFont typeface="Courier New"/>
              <a:buChar char="o"/>
            </a:pPr>
            <a:r>
              <a:rPr lang="en-US" dirty="0">
                <a:latin typeface="Arial"/>
                <a:ea typeface="Calibri"/>
                <a:cs typeface="Times New Roman"/>
              </a:rPr>
              <a:t>Using telecommunications (e.g., local television or radio stations, text messages, emails, Web portals).</a:t>
            </a:r>
          </a:p>
          <a:p>
            <a:pPr marL="343420" indent="-343420">
              <a:buFont typeface="Courier New"/>
              <a:buChar char="o"/>
            </a:pPr>
            <a:r>
              <a:rPr lang="en-US" dirty="0">
                <a:latin typeface="Arial"/>
                <a:ea typeface="Calibri"/>
                <a:cs typeface="Times New Roman"/>
              </a:rPr>
              <a:t>Providing tutors for homebound students.</a:t>
            </a:r>
          </a:p>
          <a:p>
            <a:pPr marL="343420" indent="-343420">
              <a:buFont typeface="Courier New"/>
              <a:buChar char="o"/>
            </a:pPr>
            <a:r>
              <a:rPr lang="en-US" dirty="0">
                <a:latin typeface="Arial"/>
                <a:ea typeface="Calibri"/>
                <a:cs typeface="Times New Roman"/>
              </a:rPr>
              <a:t>Rearranging the syllabus or tests until needed facilities are available. </a:t>
            </a:r>
          </a:p>
          <a:p>
            <a:r>
              <a:rPr lang="en-US" dirty="0">
                <a:latin typeface="Arial"/>
                <a:ea typeface="Calibri"/>
                <a:cs typeface="Times New Roman"/>
              </a:rPr>
              <a:t> </a:t>
            </a:r>
          </a:p>
          <a:p>
            <a:pPr marL="228946"/>
            <a:r>
              <a:rPr lang="en-US" dirty="0">
                <a:latin typeface="Arial"/>
                <a:ea typeface="Calibri"/>
                <a:cs typeface="Times New Roman"/>
              </a:rPr>
              <a:t>For example, after Hurricane Katrina high school students displaced by the hurricane were eligible for free, teacher-led online courses.  </a:t>
            </a:r>
          </a:p>
          <a:p>
            <a:r>
              <a:rPr lang="en-US" dirty="0">
                <a:latin typeface="Arial"/>
                <a:ea typeface="Calibri"/>
                <a:cs typeface="Times New Roman"/>
              </a:rPr>
              <a:t> </a:t>
            </a:r>
          </a:p>
          <a:p>
            <a:pPr marL="228946"/>
            <a:r>
              <a:rPr lang="en-US" dirty="0">
                <a:latin typeface="Arial"/>
                <a:ea typeface="Calibri"/>
                <a:cs typeface="Times New Roman"/>
              </a:rPr>
              <a:t>Consider also ways to meet additional staffing needs in case personnel are unable to perform their responsibilities.</a:t>
            </a:r>
          </a:p>
          <a:p>
            <a:pPr algn="ctr"/>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Communicate with parents/guardians</a:t>
            </a:r>
            <a:r>
              <a:rPr lang="x-none">
                <a:solidFill>
                  <a:srgbClr val="000000"/>
                </a:solidFill>
                <a:latin typeface="Arial"/>
                <a:ea typeface="Times New Roman"/>
                <a:cs typeface="Times New Roman"/>
              </a:rPr>
              <a:t> regarding changes to schedules, updates on classroom locations, and information on the status of the school building.  Keeping parents and guardians informed is critical to maintaining their support.  As an added benefit, being proactive and releasing information about the school’s recovery can help offset any negative perceptions created by the incident or the response.  </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Reevaluate the curriculum</a:t>
            </a:r>
            <a:r>
              <a:rPr lang="x-none">
                <a:solidFill>
                  <a:srgbClr val="000000"/>
                </a:solidFill>
                <a:latin typeface="Arial"/>
                <a:ea typeface="Times New Roman"/>
                <a:cs typeface="Times New Roman"/>
              </a:rPr>
              <a:t> and determine what topics can be delayed or discarded.  Contact the State department of education to see what flexibility may be available to local school districts.</a:t>
            </a:r>
            <a:endParaRPr lang="en-US" dirty="0">
              <a:solidFill>
                <a:srgbClr val="000000"/>
              </a:solidFill>
              <a:latin typeface="Arial"/>
              <a:ea typeface="Times New Roman"/>
              <a:cs typeface="Times New Roman"/>
            </a:endParaRPr>
          </a:p>
          <a:p>
            <a:r>
              <a:rPr lang="en-US" dirty="0">
                <a:latin typeface="Arial"/>
                <a:ea typeface="Calibri"/>
                <a:cs typeface="Times New Roman"/>
              </a:rPr>
              <a:t> </a:t>
            </a:r>
            <a:r>
              <a:rPr lang="en-US" b="1" dirty="0">
                <a:latin typeface="Arial"/>
                <a:ea typeface="Calibri"/>
                <a:cs typeface="Times New Roman"/>
              </a:rPr>
              <a:t> </a:t>
            </a:r>
            <a:endParaRPr lang="en-US" dirty="0">
              <a:latin typeface="Arial"/>
              <a:ea typeface="Calibri"/>
              <a:cs typeface="Times New Roman"/>
            </a:endParaRPr>
          </a:p>
          <a:p>
            <a:r>
              <a:rPr lang="en-US" b="1" u="sng" dirty="0">
                <a:latin typeface="Arial"/>
                <a:ea typeface="Calibri"/>
                <a:cs typeface="Times New Roman"/>
              </a:rPr>
              <a:t>Discussion Question</a:t>
            </a:r>
            <a:r>
              <a:rPr lang="en-US" b="1" dirty="0">
                <a:latin typeface="Arial"/>
                <a:ea typeface="Calibri"/>
                <a:cs typeface="Times New Roman"/>
              </a:rPr>
              <a:t>:  How will you quickly establish structure and restore routine for students and staff?</a:t>
            </a:r>
            <a:endParaRPr lang="en-US" dirty="0">
              <a:latin typeface="Arial"/>
              <a:ea typeface="Calibri"/>
              <a:cs typeface="Times New Roman"/>
            </a:endParaRPr>
          </a:p>
          <a:p>
            <a:r>
              <a:rPr lang="en-US" dirty="0">
                <a:latin typeface="Arial"/>
                <a:ea typeface="Calibri"/>
                <a:cs typeface="Times New Roman"/>
              </a:rPr>
              <a:t> </a:t>
            </a:r>
          </a:p>
          <a:p>
            <a:r>
              <a:rPr lang="en-US" b="1" dirty="0">
                <a:latin typeface="Arial"/>
                <a:ea typeface="Calibri"/>
                <a:cs typeface="Times New Roman"/>
              </a:rPr>
              <a:t>Facilitate the discussion.</a:t>
            </a:r>
            <a:r>
              <a:rPr lang="en-US" dirty="0">
                <a:latin typeface="Arial"/>
                <a:ea typeface="Calibri"/>
                <a:cs typeface="Times New Roman"/>
              </a:rPr>
              <a:t>  Acknowledge the responses.  If not mentioned by the participants, note that establishing structure and restoring routine will depend on the availability of alternate classroom space, school district policy, the condition and needs of the surrounding community, and the requirements of State law.  </a:t>
            </a:r>
          </a:p>
          <a:p>
            <a:r>
              <a:rPr lang="en-US" b="1" dirty="0">
                <a:latin typeface="Arial"/>
                <a:ea typeface="Calibri"/>
                <a:cs typeface="Times New Roman"/>
              </a:rPr>
              <a:t> </a:t>
            </a:r>
            <a:endParaRPr lang="en-US" dirty="0">
              <a:latin typeface="Arial"/>
              <a:ea typeface="Calibri"/>
              <a:cs typeface="Times New Roman"/>
            </a:endParaRPr>
          </a:p>
          <a:p>
            <a:pPr eaLnBrk="1" hangingPunct="1"/>
            <a:endParaRPr lang="en-US" alt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3" name="Slide Number Placeholder 2"/>
          <p:cNvSpPr>
            <a:spLocks noGrp="1"/>
          </p:cNvSpPr>
          <p:nvPr>
            <p:ph type="sldNum" sz="quarter" idx="11"/>
          </p:nvPr>
        </p:nvSpPr>
        <p:spPr/>
        <p:txBody>
          <a:bodyPr/>
          <a:lstStyle/>
          <a:p>
            <a:fld id="{C97E2F6C-2D54-4D9F-810C-2F6A28ABA667}" type="slidenum">
              <a:rPr lang="en-US" smtClean="0">
                <a:solidFill>
                  <a:prstClr val="black"/>
                </a:solidFill>
              </a:rPr>
              <a:pPr/>
              <a:t>79</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5" name="Slide Number Placeholder 4"/>
          <p:cNvSpPr>
            <a:spLocks noGrp="1"/>
          </p:cNvSpPr>
          <p:nvPr>
            <p:ph type="sldNum" sz="quarter" idx="11"/>
          </p:nvPr>
        </p:nvSpPr>
        <p:spPr/>
        <p:txBody>
          <a:bodyPr/>
          <a:lstStyle/>
          <a:p>
            <a:fld id="{C97E2F6C-2D54-4D9F-810C-2F6A28ABA66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0093666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In developing your functional annex for physical recovery, consider how you will:</a:t>
            </a: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Document school assets and records</a:t>
            </a:r>
            <a:r>
              <a:rPr lang="x-none">
                <a:solidFill>
                  <a:srgbClr val="000000"/>
                </a:solidFill>
                <a:latin typeface="Arial"/>
                <a:ea typeface="Times New Roman"/>
                <a:cs typeface="Times New Roman"/>
              </a:rPr>
              <a:t> in case of damage, including which personnel have expert knowledge of school assets and how and where they will </a:t>
            </a:r>
            <a:r>
              <a:rPr lang="x-none" b="1">
                <a:solidFill>
                  <a:srgbClr val="000000"/>
                </a:solidFill>
                <a:latin typeface="Arial"/>
                <a:ea typeface="Times New Roman"/>
                <a:cs typeface="Times New Roman"/>
              </a:rPr>
              <a:t>access records</a:t>
            </a:r>
            <a:r>
              <a:rPr lang="x-none">
                <a:solidFill>
                  <a:srgbClr val="000000"/>
                </a:solidFill>
                <a:latin typeface="Arial"/>
                <a:ea typeface="Times New Roman"/>
                <a:cs typeface="Times New Roman"/>
              </a:rPr>
              <a:t> to verify current assets after disaster strikes.</a:t>
            </a:r>
            <a:endParaRPr lang="en-US" dirty="0">
              <a:solidFill>
                <a:srgbClr val="000000"/>
              </a:solidFill>
              <a:latin typeface="Arial"/>
              <a:ea typeface="Times New Roman"/>
              <a:cs typeface="Times New Roman"/>
            </a:endParaRPr>
          </a:p>
          <a:p>
            <a:pPr marL="228946"/>
            <a:r>
              <a:rPr lang="x-none">
                <a:solidFill>
                  <a:srgbClr val="000000"/>
                </a:solidFill>
                <a:latin typeface="Arial"/>
                <a:ea typeface="Times New Roman"/>
                <a:cs typeface="Times New Roman"/>
              </a:rPr>
              <a:t> </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b="1">
                <a:solidFill>
                  <a:srgbClr val="000000"/>
                </a:solidFill>
                <a:latin typeface="Arial"/>
                <a:ea typeface="Times New Roman"/>
                <a:cs typeface="Times New Roman"/>
              </a:rPr>
              <a:t>Coordinate with utility and insurance companies</a:t>
            </a:r>
            <a:r>
              <a:rPr lang="x-none">
                <a:solidFill>
                  <a:srgbClr val="000000"/>
                </a:solidFill>
                <a:latin typeface="Arial"/>
                <a:ea typeface="Times New Roman"/>
                <a:cs typeface="Times New Roman"/>
              </a:rPr>
              <a:t> before an emergency to support a quicker recovery. </a:t>
            </a:r>
            <a:endParaRPr lang="en-US" dirty="0">
              <a:solidFill>
                <a:srgbClr val="000000"/>
              </a:solidFill>
              <a:latin typeface="Arial"/>
              <a:ea typeface="Times New Roman"/>
              <a:cs typeface="Times New Roman"/>
            </a:endParaRPr>
          </a:p>
          <a:p>
            <a:pPr marL="228946"/>
            <a:r>
              <a:rPr lang="x-none">
                <a:solidFill>
                  <a:srgbClr val="000000"/>
                </a:solidFill>
                <a:latin typeface="Arial"/>
                <a:ea typeface="Times New Roman"/>
                <a:cs typeface="Times New Roman"/>
              </a:rPr>
              <a:t> </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b="1">
                <a:solidFill>
                  <a:srgbClr val="000000"/>
                </a:solidFill>
                <a:latin typeface="Arial"/>
                <a:ea typeface="Times New Roman"/>
                <a:cs typeface="Times New Roman"/>
              </a:rPr>
              <a:t>Resume transportation and food services.</a:t>
            </a:r>
            <a:r>
              <a:rPr lang="x-none">
                <a:solidFill>
                  <a:srgbClr val="000000"/>
                </a:solidFill>
                <a:latin typeface="Arial"/>
                <a:ea typeface="Times New Roman"/>
                <a:cs typeface="Times New Roman"/>
              </a:rPr>
              <a:t>  Consider how students will get to the school if an important road is damaged in an incident. </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Obtain classroom equipment, books, and materials</a:t>
            </a:r>
            <a:r>
              <a:rPr lang="x-none">
                <a:solidFill>
                  <a:srgbClr val="000000"/>
                </a:solidFill>
                <a:latin typeface="Arial"/>
                <a:ea typeface="Times New Roman"/>
                <a:cs typeface="Times New Roman"/>
              </a:rPr>
              <a:t> in advance of relocating, either to a new temporary or permanent location or back to a former, restored location.</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Restore buildings and grounds</a:t>
            </a:r>
            <a:r>
              <a:rPr lang="x-none">
                <a:solidFill>
                  <a:srgbClr val="000000"/>
                </a:solidFill>
                <a:latin typeface="Arial"/>
                <a:ea typeface="Times New Roman"/>
                <a:cs typeface="Times New Roman"/>
              </a:rPr>
              <a:t> (e.g., debris removal, repairing, repainting, and/or re-landscaping).</a:t>
            </a:r>
            <a:endParaRPr lang="en-US" dirty="0">
              <a:solidFill>
                <a:srgbClr val="000000"/>
              </a:solidFill>
              <a:latin typeface="Arial"/>
              <a:ea typeface="Times New Roman"/>
              <a:cs typeface="Times New Roman"/>
            </a:endParaRPr>
          </a:p>
          <a:p>
            <a:pPr eaLnBrk="1" hangingPunct="1"/>
            <a:endParaRPr lang="en-US" alt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3" name="Slide Number Placeholder 2"/>
          <p:cNvSpPr>
            <a:spLocks noGrp="1"/>
          </p:cNvSpPr>
          <p:nvPr>
            <p:ph type="sldNum" sz="quarter" idx="11"/>
          </p:nvPr>
        </p:nvSpPr>
        <p:spPr/>
        <p:txBody>
          <a:bodyPr/>
          <a:lstStyle/>
          <a:p>
            <a:fld id="{C97E2F6C-2D54-4D9F-810C-2F6A28ABA667}" type="slidenum">
              <a:rPr lang="en-US" smtClean="0">
                <a:solidFill>
                  <a:prstClr val="black"/>
                </a:solidFill>
              </a:rPr>
              <a:pPr/>
              <a:t>80</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702310" y="4421822"/>
            <a:ext cx="5618480" cy="43531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 </a:t>
            </a:r>
          </a:p>
          <a:p>
            <a:r>
              <a:rPr lang="en-US" dirty="0">
                <a:latin typeface="Arial"/>
                <a:ea typeface="Calibri"/>
                <a:cs typeface="Times New Roman"/>
              </a:rPr>
              <a:t>Point out that many of the fiscal recovery issues may be included in a Continuity of Operations annex or plan, which will be discussed later in the unit.</a:t>
            </a:r>
          </a:p>
          <a:p>
            <a:r>
              <a:rPr lang="en-US" dirty="0">
                <a:latin typeface="Arial"/>
                <a:ea typeface="Calibri"/>
                <a:cs typeface="Times New Roman"/>
              </a:rPr>
              <a:t>  </a:t>
            </a:r>
          </a:p>
          <a:p>
            <a:r>
              <a:rPr lang="en-US" dirty="0">
                <a:latin typeface="Arial"/>
                <a:ea typeface="Calibri"/>
                <a:cs typeface="Times New Roman"/>
              </a:rPr>
              <a:t>In developing your functional annex for fiscal recovery:</a:t>
            </a: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Ensure systems are in place for rapid contract execution</a:t>
            </a:r>
            <a:r>
              <a:rPr lang="x-none">
                <a:solidFill>
                  <a:srgbClr val="000000"/>
                </a:solidFill>
                <a:latin typeface="Arial"/>
                <a:ea typeface="Times New Roman"/>
                <a:cs typeface="Times New Roman"/>
              </a:rPr>
              <a:t> after an incident.  The period after a school building has been destroyed by a tornado is not the ideal time to start negotiating contracts on temporary building space.  </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Create a notification system</a:t>
            </a:r>
            <a:r>
              <a:rPr lang="x-none">
                <a:solidFill>
                  <a:srgbClr val="000000"/>
                </a:solidFill>
                <a:latin typeface="Arial"/>
                <a:ea typeface="Times New Roman"/>
                <a:cs typeface="Times New Roman"/>
              </a:rPr>
              <a:t> that will inform staff on the specifics of returning to work. </a:t>
            </a:r>
            <a:endParaRPr lang="en-US" dirty="0">
              <a:solidFill>
                <a:srgbClr val="000000"/>
              </a:solidFill>
              <a:latin typeface="Arial"/>
              <a:ea typeface="Times New Roman"/>
              <a:cs typeface="Times New Roman"/>
            </a:endParaRPr>
          </a:p>
          <a:p>
            <a:pPr marL="457892"/>
            <a:r>
              <a:rPr lang="en-US" b="1" dirty="0">
                <a:latin typeface="Arial"/>
                <a:ea typeface="Calibri"/>
                <a:cs typeface="Times New Roman"/>
              </a:rPr>
              <a:t> </a:t>
            </a:r>
            <a:endParaRPr lang="en-US" dirty="0">
              <a:latin typeface="Arial"/>
              <a:ea typeface="Calibri"/>
              <a:cs typeface="Times New Roman"/>
            </a:endParaRPr>
          </a:p>
          <a:p>
            <a:pPr marL="343420" indent="-343420">
              <a:buClr>
                <a:srgbClr val="000000"/>
              </a:buClr>
              <a:buFont typeface="Symbol"/>
              <a:buChar char=""/>
            </a:pPr>
            <a:r>
              <a:rPr lang="x-none" b="1">
                <a:solidFill>
                  <a:srgbClr val="000000"/>
                </a:solidFill>
                <a:latin typeface="Arial"/>
                <a:ea typeface="Times New Roman"/>
                <a:cs typeface="Times New Roman"/>
              </a:rPr>
              <a:t>Create a system for registering students</a:t>
            </a:r>
            <a:r>
              <a:rPr lang="x-none">
                <a:solidFill>
                  <a:srgbClr val="000000"/>
                </a:solidFill>
                <a:latin typeface="Arial"/>
                <a:ea typeface="Times New Roman"/>
                <a:cs typeface="Times New Roman"/>
              </a:rPr>
              <a:t> (out of district or into alternative schools).  Displaced students may be missing immunization records, proof of residency, or cumulative folders and permanent school records.  If a nearby school district is able to reopen their schools sooner, parents/guardians may want to enroll their children in that district.  </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Ensure you have redundant records kept at a different physical location.</a:t>
            </a:r>
            <a:r>
              <a:rPr lang="x-none">
                <a:solidFill>
                  <a:srgbClr val="000000"/>
                </a:solidFill>
                <a:latin typeface="Arial"/>
                <a:ea typeface="Times New Roman"/>
                <a:cs typeface="Times New Roman"/>
              </a:rPr>
              <a:t>  Be sure to include a copy of the school’s insurance policy and keep the policy current.  </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Identify a line of succession </a:t>
            </a:r>
            <a:r>
              <a:rPr lang="x-none">
                <a:solidFill>
                  <a:srgbClr val="000000"/>
                </a:solidFill>
                <a:latin typeface="Arial"/>
                <a:ea typeface="Times New Roman"/>
                <a:cs typeface="Times New Roman"/>
              </a:rPr>
              <a:t>to restore business functions, including administrative and recordkeeping functions such as payroll, accounting, and personal records.</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Identify resources the school may access for emergency relief funding.</a:t>
            </a:r>
            <a:r>
              <a:rPr lang="x-none">
                <a:solidFill>
                  <a:srgbClr val="000000"/>
                </a:solidFill>
                <a:latin typeface="Arial"/>
                <a:ea typeface="Times New Roman"/>
                <a:cs typeface="Times New Roman"/>
              </a:rPr>
              <a:t>  Work with the community and local and State government to identify possibilities. </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pPr marL="343420" indent="-343420">
              <a:buClr>
                <a:srgbClr val="000000"/>
              </a:buClr>
              <a:buFont typeface="Symbol"/>
              <a:buChar char=""/>
            </a:pPr>
            <a:r>
              <a:rPr lang="x-none" b="1">
                <a:solidFill>
                  <a:srgbClr val="000000"/>
                </a:solidFill>
                <a:latin typeface="Arial"/>
                <a:ea typeface="Times New Roman"/>
                <a:cs typeface="Times New Roman"/>
              </a:rPr>
              <a:t>Identify how donations will be managed. </a:t>
            </a:r>
            <a:r>
              <a:rPr lang="x-none">
                <a:solidFill>
                  <a:srgbClr val="000000"/>
                </a:solidFill>
                <a:latin typeface="Arial"/>
                <a:ea typeface="Times New Roman"/>
                <a:cs typeface="Times New Roman"/>
              </a:rPr>
              <a:t> When disasters happen, the public often wants to provide donations to the school to show support.  It is important to have a plan for what can be accepted and how donations will be managed. </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r>
              <a:rPr lang="en-US" b="1" kern="0" dirty="0">
                <a:latin typeface="Arial"/>
                <a:ea typeface="Times New Roman"/>
                <a:cs typeface="Arial"/>
              </a:rPr>
              <a:t>Example:</a:t>
            </a:r>
            <a:r>
              <a:rPr lang="en-US" kern="0" dirty="0">
                <a:latin typeface="Arial"/>
                <a:ea typeface="Times New Roman"/>
                <a:cs typeface="Arial"/>
              </a:rPr>
              <a:t>  Newtown, CT, officials were overwhelmed by the donations of gifts sent after the Sandy Hook school shooting tragedy.  Newtown received tens of thousands of toys, artwork, and school supplies.  The town offered donation guidance to the public including:  </a:t>
            </a:r>
            <a:endParaRPr lang="en-US" b="1" kern="0" dirty="0">
              <a:latin typeface="Arial"/>
              <a:ea typeface="Times New Roman"/>
              <a:cs typeface="Times New Roman"/>
            </a:endParaRPr>
          </a:p>
          <a:p>
            <a:r>
              <a:rPr lang="en-US" kern="0" dirty="0">
                <a:latin typeface="Arial"/>
                <a:ea typeface="Times New Roman"/>
                <a:cs typeface="Arial"/>
              </a:rPr>
              <a:t> </a:t>
            </a:r>
            <a:endParaRPr lang="en-US" b="1" kern="0" dirty="0">
              <a:latin typeface="Arial"/>
              <a:ea typeface="Times New Roman"/>
              <a:cs typeface="Times New Roman"/>
            </a:endParaRPr>
          </a:p>
          <a:p>
            <a:pPr marL="343420" indent="-343420">
              <a:buFont typeface="Symbol"/>
              <a:buChar char=""/>
            </a:pPr>
            <a:r>
              <a:rPr lang="en-US" dirty="0">
                <a:latin typeface="Arial"/>
                <a:ea typeface="Calibri"/>
                <a:cs typeface="Times New Roman"/>
              </a:rPr>
              <a:t>Contacting the receiving organization prior to donating.</a:t>
            </a:r>
          </a:p>
          <a:p>
            <a:pPr marL="343420" indent="-343420">
              <a:buFont typeface="Symbol"/>
              <a:buChar char=""/>
            </a:pPr>
            <a:r>
              <a:rPr lang="en-US" dirty="0">
                <a:latin typeface="Arial"/>
                <a:ea typeface="Calibri"/>
                <a:cs typeface="Times New Roman"/>
              </a:rPr>
              <a:t>Not sending perishable items.</a:t>
            </a:r>
          </a:p>
          <a:p>
            <a:pPr marL="343420" indent="-343420">
              <a:buFont typeface="Symbol"/>
              <a:buChar char=""/>
            </a:pPr>
            <a:r>
              <a:rPr lang="en-US" dirty="0">
                <a:latin typeface="Arial"/>
                <a:ea typeface="Calibri"/>
                <a:cs typeface="Times New Roman"/>
              </a:rPr>
              <a:t>Being patient because items require inspection.</a:t>
            </a:r>
          </a:p>
          <a:p>
            <a:pPr marL="343420" indent="-343420">
              <a:buFont typeface="Symbol"/>
              <a:buChar char=""/>
            </a:pPr>
            <a:r>
              <a:rPr lang="en-US" dirty="0">
                <a:latin typeface="Arial"/>
                <a:ea typeface="Calibri"/>
                <a:cs typeface="Times New Roman"/>
              </a:rPr>
              <a:t>Asking national organizations to register with the town.  </a:t>
            </a:r>
          </a:p>
          <a:p>
            <a:r>
              <a:rPr lang="en-US" kern="0" dirty="0">
                <a:latin typeface="Arial"/>
                <a:ea typeface="Times New Roman"/>
                <a:cs typeface="Arial"/>
              </a:rPr>
              <a:t/>
            </a:r>
            <a:br>
              <a:rPr lang="en-US" kern="0" dirty="0">
                <a:latin typeface="Arial"/>
                <a:ea typeface="Times New Roman"/>
                <a:cs typeface="Arial"/>
              </a:rPr>
            </a:br>
            <a:r>
              <a:rPr lang="en-US" b="1" kern="0" dirty="0">
                <a:latin typeface="Arial"/>
                <a:ea typeface="Times New Roman"/>
                <a:cs typeface="Arial"/>
              </a:rPr>
              <a:t>Source:</a:t>
            </a:r>
            <a:r>
              <a:rPr lang="en-US" kern="0" dirty="0">
                <a:latin typeface="Arial"/>
                <a:ea typeface="Times New Roman"/>
                <a:cs typeface="Arial"/>
              </a:rPr>
              <a:t>  </a:t>
            </a:r>
            <a:r>
              <a:rPr lang="en-US" u="sng" kern="0" dirty="0">
                <a:solidFill>
                  <a:srgbClr val="0000FF"/>
                </a:solidFill>
                <a:latin typeface="Arial"/>
                <a:ea typeface="Times New Roman"/>
                <a:cs typeface="Arial"/>
                <a:hlinkClick r:id="rId3"/>
              </a:rPr>
              <a:t>http://www.usatoday.com/story/news/nation/2012/12/26/newtown-sandy-hook-school-shooting-halt-gifts/1792553/</a:t>
            </a:r>
            <a:endParaRPr lang="en-US" b="1" kern="0" dirty="0">
              <a:latin typeface="Arial"/>
              <a:ea typeface="Times New Roman"/>
              <a:cs typeface="Times New Roman"/>
            </a:endParaRPr>
          </a:p>
          <a:p>
            <a:r>
              <a:rPr lang="en-US" dirty="0">
                <a:latin typeface="Arial"/>
                <a:ea typeface="Calibri"/>
                <a:cs typeface="Times New Roman"/>
              </a:rPr>
              <a:t> </a:t>
            </a:r>
          </a:p>
          <a:p>
            <a:r>
              <a:rPr lang="en-US" dirty="0">
                <a:latin typeface="Arial"/>
                <a:ea typeface="Calibri"/>
                <a:cs typeface="Times New Roman"/>
              </a:rPr>
              <a:t> </a:t>
            </a:r>
            <a:r>
              <a:rPr lang="en-US" b="1" u="sng" dirty="0">
                <a:latin typeface="Arial"/>
                <a:ea typeface="Calibri"/>
                <a:cs typeface="Times New Roman"/>
              </a:rPr>
              <a:t>Discussion Question</a:t>
            </a:r>
            <a:r>
              <a:rPr lang="en-US" b="1" dirty="0">
                <a:latin typeface="Arial"/>
                <a:ea typeface="Calibri"/>
                <a:cs typeface="Times New Roman"/>
              </a:rPr>
              <a:t>:  How will you protect and recover critical school, human resource, and financial records?</a:t>
            </a:r>
            <a:endParaRPr lang="en-US" dirty="0">
              <a:latin typeface="Arial"/>
              <a:ea typeface="Calibri"/>
              <a:cs typeface="Times New Roman"/>
            </a:endParaRPr>
          </a:p>
          <a:p>
            <a:r>
              <a:rPr lang="en-US" dirty="0">
                <a:latin typeface="Arial"/>
                <a:ea typeface="Calibri"/>
                <a:cs typeface="Times New Roman"/>
              </a:rPr>
              <a:t> </a:t>
            </a:r>
          </a:p>
          <a:p>
            <a:r>
              <a:rPr lang="en-US" b="1" dirty="0">
                <a:latin typeface="Arial"/>
                <a:ea typeface="Calibri"/>
                <a:cs typeface="Times New Roman"/>
              </a:rPr>
              <a:t>Facilitate the discussion.</a:t>
            </a:r>
            <a:r>
              <a:rPr lang="en-US" dirty="0">
                <a:latin typeface="Arial"/>
                <a:ea typeface="Calibri"/>
                <a:cs typeface="Times New Roman"/>
              </a:rPr>
              <a:t>  Acknowledge the responses.  If not mentioned by the participants, note that the best method to protect critical records is to store duplicate records (both electronic and paper copies) offsite.  The school district may have a policy and process for protecting records. </a:t>
            </a:r>
          </a:p>
          <a:p>
            <a:r>
              <a:rPr lang="en-US" b="1" dirty="0">
                <a:latin typeface="Arial"/>
                <a:ea typeface="Calibri"/>
                <a:cs typeface="Times New Roman"/>
              </a:rPr>
              <a:t> </a:t>
            </a:r>
            <a:endParaRPr lang="en-US" dirty="0">
              <a:latin typeface="Arial"/>
              <a:ea typeface="Calibri"/>
              <a:cs typeface="Times New Roman"/>
            </a:endParaRPr>
          </a:p>
          <a:p>
            <a:pPr eaLnBrk="1" hangingPunct="1"/>
            <a:endParaRPr lang="en-US" alt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3" name="Slide Number Placeholder 2"/>
          <p:cNvSpPr>
            <a:spLocks noGrp="1"/>
          </p:cNvSpPr>
          <p:nvPr>
            <p:ph type="sldNum" sz="quarter" idx="11"/>
          </p:nvPr>
        </p:nvSpPr>
        <p:spPr/>
        <p:txBody>
          <a:bodyPr/>
          <a:lstStyle/>
          <a:p>
            <a:fld id="{C97E2F6C-2D54-4D9F-810C-2F6A28ABA667}" type="slidenum">
              <a:rPr lang="en-US" smtClean="0">
                <a:solidFill>
                  <a:prstClr val="black"/>
                </a:solidFill>
              </a:rPr>
              <a:pPr/>
              <a:t>81</a:t>
            </a:fld>
            <a:endParaRPr lang="en-US">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702310" y="4421823"/>
            <a:ext cx="5618480" cy="38190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ea typeface="Calibri"/>
                <a:cs typeface="Arial" panose="020B0604020202020204" pitchFamily="34" charset="0"/>
              </a:rPr>
              <a:t>Remind the participants of the difference between the Communications section of the basic plan (as described in Unit 4) and the Communications functional annex. </a:t>
            </a:r>
          </a:p>
          <a:p>
            <a:r>
              <a:rPr lang="en-US" dirty="0">
                <a:latin typeface="Arial" panose="020B0604020202020204" pitchFamily="34" charset="0"/>
                <a:ea typeface="Calibri"/>
                <a:cs typeface="Arial" panose="020B0604020202020204" pitchFamily="34" charset="0"/>
              </a:rPr>
              <a:t> </a:t>
            </a:r>
          </a:p>
          <a:p>
            <a:r>
              <a:rPr lang="en-US" dirty="0">
                <a:latin typeface="Arial" panose="020B0604020202020204" pitchFamily="34" charset="0"/>
                <a:ea typeface="Calibri"/>
                <a:cs typeface="Arial" panose="020B0604020202020204" pitchFamily="34" charset="0"/>
              </a:rPr>
              <a:t>The Communications section of the basic plan describes the overall framework for internal and external communications during an emergency.  It does not describe communications hardware or specific procedures; these are included in the Communications functional annex.</a:t>
            </a:r>
          </a:p>
          <a:p>
            <a:r>
              <a:rPr lang="en-US" dirty="0">
                <a:latin typeface="Arial" panose="020B0604020202020204" pitchFamily="34" charset="0"/>
                <a:ea typeface="Calibri"/>
                <a:cs typeface="Arial" panose="020B0604020202020204" pitchFamily="34" charset="0"/>
              </a:rPr>
              <a:t>  </a:t>
            </a:r>
          </a:p>
          <a:p>
            <a:r>
              <a:rPr lang="en-US" dirty="0">
                <a:latin typeface="Arial" panose="020B0604020202020204" pitchFamily="34" charset="0"/>
                <a:ea typeface="Calibri"/>
                <a:cs typeface="Arial" panose="020B0604020202020204" pitchFamily="34" charset="0"/>
              </a:rPr>
              <a:t>The communications functional annex addresses:</a:t>
            </a:r>
          </a:p>
          <a:p>
            <a:r>
              <a:rPr lang="en-US" dirty="0">
                <a:latin typeface="Arial" panose="020B0604020202020204" pitchFamily="34" charset="0"/>
                <a:ea typeface="Calibri"/>
                <a:cs typeface="Arial" panose="020B0604020202020204" pitchFamily="34" charset="0"/>
              </a:rPr>
              <a:t> </a:t>
            </a:r>
          </a:p>
          <a:p>
            <a:pPr marL="343420" indent="-343420">
              <a:buFont typeface="Symbol"/>
              <a:buChar char=""/>
            </a:pPr>
            <a:r>
              <a:rPr lang="en-US" dirty="0">
                <a:latin typeface="Arial" panose="020B0604020202020204" pitchFamily="34" charset="0"/>
                <a:ea typeface="Calibri"/>
                <a:cs typeface="Arial" panose="020B0604020202020204" pitchFamily="34" charset="0"/>
              </a:rPr>
              <a:t>Communication of emergency protocols </a:t>
            </a:r>
            <a:r>
              <a:rPr lang="en-US" b="1" dirty="0">
                <a:latin typeface="Arial" panose="020B0604020202020204" pitchFamily="34" charset="0"/>
                <a:ea typeface="Calibri"/>
                <a:cs typeface="Arial" panose="020B0604020202020204" pitchFamily="34" charset="0"/>
              </a:rPr>
              <a:t>before</a:t>
            </a:r>
            <a:r>
              <a:rPr lang="en-US" dirty="0">
                <a:latin typeface="Arial" panose="020B0604020202020204" pitchFamily="34" charset="0"/>
                <a:ea typeface="Calibri"/>
                <a:cs typeface="Arial" panose="020B0604020202020204" pitchFamily="34" charset="0"/>
              </a:rPr>
              <a:t> an emergency. </a:t>
            </a:r>
          </a:p>
          <a:p>
            <a:pPr marL="343420" indent="-343420">
              <a:buFont typeface="Symbol"/>
              <a:buChar char=""/>
            </a:pPr>
            <a:r>
              <a:rPr lang="en-US" dirty="0">
                <a:latin typeface="Arial" panose="020B0604020202020204" pitchFamily="34" charset="0"/>
                <a:ea typeface="Calibri"/>
                <a:cs typeface="Arial" panose="020B0604020202020204" pitchFamily="34" charset="0"/>
              </a:rPr>
              <a:t>Communication and coordination </a:t>
            </a:r>
            <a:r>
              <a:rPr lang="en-US" b="1" dirty="0">
                <a:latin typeface="Arial" panose="020B0604020202020204" pitchFamily="34" charset="0"/>
                <a:ea typeface="Calibri"/>
                <a:cs typeface="Arial" panose="020B0604020202020204" pitchFamily="34" charset="0"/>
              </a:rPr>
              <a:t>during</a:t>
            </a:r>
            <a:r>
              <a:rPr lang="en-US" dirty="0">
                <a:latin typeface="Arial" panose="020B0604020202020204" pitchFamily="34" charset="0"/>
                <a:ea typeface="Calibri"/>
                <a:cs typeface="Arial" panose="020B0604020202020204" pitchFamily="34" charset="0"/>
              </a:rPr>
              <a:t> emergencies (both internal communication and communications with external stakeholders).</a:t>
            </a:r>
          </a:p>
          <a:p>
            <a:pPr marL="343420" indent="-343420">
              <a:buFont typeface="Symbol"/>
              <a:buChar char=""/>
            </a:pPr>
            <a:r>
              <a:rPr lang="en-US" dirty="0">
                <a:latin typeface="Arial" panose="020B0604020202020204" pitchFamily="34" charset="0"/>
                <a:ea typeface="Calibri"/>
                <a:cs typeface="Arial" panose="020B0604020202020204" pitchFamily="34" charset="0"/>
              </a:rPr>
              <a:t>Communication </a:t>
            </a:r>
            <a:r>
              <a:rPr lang="en-US" b="1" dirty="0">
                <a:latin typeface="Arial" panose="020B0604020202020204" pitchFamily="34" charset="0"/>
                <a:ea typeface="Calibri"/>
                <a:cs typeface="Arial" panose="020B0604020202020204" pitchFamily="34" charset="0"/>
              </a:rPr>
              <a:t>after</a:t>
            </a:r>
            <a:r>
              <a:rPr lang="en-US" dirty="0">
                <a:latin typeface="Arial" panose="020B0604020202020204" pitchFamily="34" charset="0"/>
                <a:ea typeface="Calibri"/>
                <a:cs typeface="Arial" panose="020B0604020202020204" pitchFamily="34" charset="0"/>
              </a:rPr>
              <a:t> an emergency. </a:t>
            </a:r>
          </a:p>
          <a:p>
            <a:r>
              <a:rPr lang="en-US" dirty="0">
                <a:latin typeface="Arial" panose="020B0604020202020204" pitchFamily="34" charset="0"/>
                <a:ea typeface="Calibri"/>
                <a:cs typeface="Arial" panose="020B0604020202020204" pitchFamily="34" charset="0"/>
              </a:rPr>
              <a:t> </a:t>
            </a:r>
          </a:p>
          <a:p>
            <a:r>
              <a:rPr lang="en-US" dirty="0">
                <a:latin typeface="Arial" panose="020B0604020202020204" pitchFamily="34" charset="0"/>
                <a:ea typeface="Calibri"/>
                <a:cs typeface="Arial" panose="020B0604020202020204" pitchFamily="34" charset="0"/>
              </a:rPr>
              <a:t>Review the following considerations for the communications functional annex. </a:t>
            </a:r>
          </a:p>
          <a:p>
            <a:r>
              <a:rPr lang="en-US" dirty="0">
                <a:latin typeface="Arial" panose="020B0604020202020204" pitchFamily="34" charset="0"/>
                <a:ea typeface="Calibri"/>
                <a:cs typeface="Arial" panose="020B0604020202020204" pitchFamily="34" charset="0"/>
              </a:rPr>
              <a:t>  </a:t>
            </a:r>
          </a:p>
          <a:p>
            <a:r>
              <a:rPr lang="en-US" dirty="0">
                <a:latin typeface="Arial" panose="020B0604020202020204" pitchFamily="34" charset="0"/>
                <a:ea typeface="Calibri"/>
                <a:cs typeface="Arial" panose="020B0604020202020204" pitchFamily="34" charset="0"/>
              </a:rPr>
              <a:t>When developing the communications functional annex, consider:</a:t>
            </a:r>
          </a:p>
          <a:p>
            <a:r>
              <a:rPr lang="en-US" dirty="0">
                <a:latin typeface="Arial" panose="020B0604020202020204" pitchFamily="34" charset="0"/>
                <a:ea typeface="Calibri"/>
                <a:cs typeface="Arial" panose="020B0604020202020204" pitchFamily="34" charset="0"/>
              </a:rPr>
              <a:t> </a:t>
            </a:r>
          </a:p>
          <a:p>
            <a:pPr marL="343420" indent="-343420">
              <a:buFont typeface="Symbol"/>
              <a:buChar char=""/>
            </a:pPr>
            <a:r>
              <a:rPr lang="en-US" b="1" dirty="0">
                <a:solidFill>
                  <a:srgbClr val="000000"/>
                </a:solidFill>
                <a:latin typeface="Arial" panose="020B0604020202020204" pitchFamily="34" charset="0"/>
                <a:ea typeface="Calibri"/>
                <a:cs typeface="Arial" panose="020B0604020202020204" pitchFamily="34" charset="0"/>
              </a:rPr>
              <a:t>How the school’s communications system integrates into the local disaster response communications network (e.g., fire, law enforcement).</a:t>
            </a:r>
            <a:r>
              <a:rPr lang="en-US" dirty="0">
                <a:solidFill>
                  <a:srgbClr val="000000"/>
                </a:solidFill>
                <a:latin typeface="Arial" panose="020B0604020202020204" pitchFamily="34" charset="0"/>
                <a:ea typeface="Calibri"/>
                <a:cs typeface="Arial" panose="020B0604020202020204" pitchFamily="34" charset="0"/>
              </a:rPr>
              <a:t>  </a:t>
            </a:r>
            <a:r>
              <a:rPr lang="en-US" dirty="0">
                <a:latin typeface="Arial" panose="020B0604020202020204" pitchFamily="34" charset="0"/>
                <a:ea typeface="Calibri"/>
                <a:cs typeface="Arial" panose="020B0604020202020204" pitchFamily="34" charset="0"/>
              </a:rPr>
              <a:t>Routine and frequent communication with external response agencies is essential throughout the process.  This element of the functional annex should include procedures that have been developed in advance with responders for:</a:t>
            </a:r>
          </a:p>
          <a:p>
            <a:pPr marL="228946"/>
            <a:r>
              <a:rPr lang="en-US" dirty="0">
                <a:solidFill>
                  <a:srgbClr val="000000"/>
                </a:solidFill>
                <a:latin typeface="Arial" panose="020B0604020202020204" pitchFamily="34" charset="0"/>
                <a:ea typeface="Calibri"/>
                <a:cs typeface="Arial" panose="020B0604020202020204" pitchFamily="34" charset="0"/>
              </a:rPr>
              <a:t> </a:t>
            </a:r>
            <a:endParaRPr lang="en-US" dirty="0">
              <a:latin typeface="Arial" panose="020B0604020202020204" pitchFamily="34" charset="0"/>
              <a:ea typeface="Calibri"/>
              <a:cs typeface="Arial" panose="020B0604020202020204" pitchFamily="34" charset="0"/>
            </a:endParaRPr>
          </a:p>
          <a:p>
            <a:pPr marL="343420" indent="-343420">
              <a:buFont typeface="Courier New"/>
              <a:buChar char="o"/>
            </a:pPr>
            <a:r>
              <a:rPr lang="x-none" b="1">
                <a:solidFill>
                  <a:srgbClr val="000000"/>
                </a:solidFill>
                <a:latin typeface="Arial" panose="020B0604020202020204" pitchFamily="34" charset="0"/>
                <a:ea typeface="Times New Roman"/>
                <a:cs typeface="Arial" panose="020B0604020202020204" pitchFamily="34" charset="0"/>
              </a:rPr>
              <a:t>Transferring command.</a:t>
            </a:r>
            <a:r>
              <a:rPr lang="x-none">
                <a:solidFill>
                  <a:srgbClr val="000000"/>
                </a:solidFill>
                <a:latin typeface="Arial" panose="020B0604020202020204" pitchFamily="34" charset="0"/>
                <a:ea typeface="Times New Roman"/>
                <a:cs typeface="Arial" panose="020B0604020202020204" pitchFamily="34" charset="0"/>
              </a:rPr>
              <a:t>  Procedures should be established to facilitate the transfer of command between the school and first responders.  For example, in the case of an intruder or hostage situation, the initial Incident Commander may transfer command upon the arrival of an Incident Commander from the authorized law enforcement agency.  When the situation is resolved, the law enforcement Incident Commander may transfer command to a school Incident Commander to oversee the reunification process and provision of crisis counseling.</a:t>
            </a:r>
            <a:br>
              <a:rPr lang="x-none">
                <a:solidFill>
                  <a:srgbClr val="000000"/>
                </a:solidFill>
                <a:latin typeface="Arial" panose="020B0604020202020204" pitchFamily="34" charset="0"/>
                <a:ea typeface="Times New Roman"/>
                <a:cs typeface="Arial" panose="020B0604020202020204" pitchFamily="34" charset="0"/>
              </a:rPr>
            </a:br>
            <a:endParaRPr lang="en-US" dirty="0">
              <a:solidFill>
                <a:srgbClr val="000000"/>
              </a:solidFill>
              <a:latin typeface="Arial" panose="020B0604020202020204" pitchFamily="34" charset="0"/>
              <a:ea typeface="Times New Roman"/>
              <a:cs typeface="Arial" panose="020B0604020202020204" pitchFamily="34" charset="0"/>
            </a:endParaRPr>
          </a:p>
          <a:p>
            <a:pPr marL="343420" indent="-343420">
              <a:buFont typeface="Courier New"/>
              <a:buChar char="o"/>
            </a:pPr>
            <a:r>
              <a:rPr lang="x-none" b="1">
                <a:solidFill>
                  <a:srgbClr val="000000"/>
                </a:solidFill>
                <a:latin typeface="Arial" panose="020B0604020202020204" pitchFamily="34" charset="0"/>
                <a:ea typeface="Times New Roman"/>
                <a:cs typeface="Arial" panose="020B0604020202020204" pitchFamily="34" charset="0"/>
              </a:rPr>
              <a:t>Ensuring interoperable communications.</a:t>
            </a:r>
            <a:r>
              <a:rPr lang="x-none">
                <a:solidFill>
                  <a:srgbClr val="000000"/>
                </a:solidFill>
                <a:latin typeface="Arial" panose="020B0604020202020204" pitchFamily="34" charset="0"/>
                <a:ea typeface="Times New Roman"/>
                <a:cs typeface="Arial" panose="020B0604020202020204" pitchFamily="34" charset="0"/>
              </a:rPr>
              <a:t>  It is critical to ensure that schools and emergency management/response personnel are able to communicate within and across agencies via voice, data, or other systems when needed, and when authorized.</a:t>
            </a:r>
            <a:endParaRPr lang="en-US" dirty="0">
              <a:solidFill>
                <a:srgbClr val="000000"/>
              </a:solidFill>
              <a:latin typeface="Arial" panose="020B0604020202020204" pitchFamily="34" charset="0"/>
              <a:ea typeface="Times New Roman"/>
              <a:cs typeface="Arial" panose="020B0604020202020204" pitchFamily="34" charset="0"/>
            </a:endParaRPr>
          </a:p>
          <a:p>
            <a:pPr marL="228946"/>
            <a:r>
              <a:rPr lang="en-US" dirty="0" smtClean="0">
                <a:solidFill>
                  <a:srgbClr val="000000"/>
                </a:solidFill>
                <a:effectLst/>
                <a:latin typeface="Arial" panose="020B0604020202020204" pitchFamily="34" charset="0"/>
                <a:cs typeface="Arial" panose="020B0604020202020204" pitchFamily="34" charset="0"/>
              </a:rPr>
              <a:t> </a:t>
            </a:r>
            <a:endParaRPr lang="en-US" dirty="0" smtClean="0">
              <a:effectLst/>
              <a:latin typeface="Arial" panose="020B0604020202020204" pitchFamily="34" charset="0"/>
              <a:cs typeface="Arial" panose="020B0604020202020204" pitchFamily="34" charset="0"/>
            </a:endParaRPr>
          </a:p>
          <a:p>
            <a:pPr marL="343420" indent="-343420">
              <a:buFont typeface="Symbol"/>
              <a:buChar char=""/>
            </a:pPr>
            <a:r>
              <a:rPr lang="en-US" b="1" dirty="0" smtClean="0">
                <a:solidFill>
                  <a:srgbClr val="000000"/>
                </a:solidFill>
                <a:effectLst/>
                <a:latin typeface="Arial" panose="020B0604020202020204" pitchFamily="34" charset="0"/>
                <a:cs typeface="Arial" panose="020B0604020202020204" pitchFamily="34" charset="0"/>
              </a:rPr>
              <a:t>How to ensure relevant staff members can operate communications equipment and that the equipment works.  </a:t>
            </a:r>
            <a:r>
              <a:rPr lang="en-US" dirty="0" smtClean="0">
                <a:solidFill>
                  <a:srgbClr val="000000"/>
                </a:solidFill>
                <a:effectLst/>
                <a:latin typeface="Arial" panose="020B0604020202020204" pitchFamily="34" charset="0"/>
                <a:cs typeface="Arial" panose="020B0604020202020204" pitchFamily="34" charset="0"/>
              </a:rPr>
              <a:t>Any communication system used, whether two-way radios, cell phones, or other equipment, must be capable of operation between the school administrative office, the sending location, and the parent-student reunification site (if applicable), as well as within transit to and from any of those locations.  It is also important to ensure that the communication system used by your local responders will work in all parts of your building and outside.</a:t>
            </a:r>
            <a:endParaRPr lang="en-US" dirty="0" smtClean="0">
              <a:effectLst/>
              <a:latin typeface="Arial" panose="020B0604020202020204" pitchFamily="34" charset="0"/>
              <a:cs typeface="Arial" panose="020B0604020202020204" pitchFamily="34" charset="0"/>
            </a:endParaRPr>
          </a:p>
          <a:p>
            <a:r>
              <a:rPr lang="en-US" dirty="0" smtClean="0">
                <a:solidFill>
                  <a:srgbClr val="000000"/>
                </a:solidFill>
                <a:effectLst/>
                <a:latin typeface="Arial" panose="020B0604020202020204" pitchFamily="34" charset="0"/>
                <a:cs typeface="Arial" panose="020B0604020202020204" pitchFamily="34" charset="0"/>
              </a:rPr>
              <a:t> </a:t>
            </a:r>
            <a:endParaRPr lang="en-US" dirty="0" smtClean="0">
              <a:effectLst/>
              <a:latin typeface="Arial" panose="020B0604020202020204" pitchFamily="34" charset="0"/>
              <a:cs typeface="Arial" panose="020B0604020202020204" pitchFamily="34" charset="0"/>
            </a:endParaRPr>
          </a:p>
          <a:p>
            <a:pPr marL="228946"/>
            <a:r>
              <a:rPr lang="en-US" dirty="0" smtClean="0">
                <a:effectLst/>
                <a:latin typeface="Arial" panose="020B0604020202020204" pitchFamily="34" charset="0"/>
                <a:cs typeface="Arial" panose="020B0604020202020204" pitchFamily="34" charset="0"/>
              </a:rPr>
              <a:t>If radios are used, they must be compatible with any school bus radio system.  If cell phones are used, the school will need to maintain a list of bus driver cell phones to be used in case of emergencies.</a:t>
            </a:r>
          </a:p>
          <a:p>
            <a:r>
              <a:rPr lang="x-none" b="1" kern="0">
                <a:latin typeface="Arial" panose="020B0604020202020204" pitchFamily="34" charset="0"/>
                <a:ea typeface="Times New Roman"/>
                <a:cs typeface="Arial" panose="020B0604020202020204" pitchFamily="34" charset="0"/>
              </a:rPr>
              <a:t> </a:t>
            </a:r>
            <a:endParaRPr lang="en-US" b="1" kern="0" dirty="0">
              <a:latin typeface="Arial" panose="020B0604020202020204" pitchFamily="34" charset="0"/>
              <a:ea typeface="Times New Roman"/>
              <a:cs typeface="Arial" panose="020B0604020202020204" pitchFamily="34" charset="0"/>
            </a:endParaRPr>
          </a:p>
          <a:p>
            <a:pPr marL="343420" indent="-343420">
              <a:buFont typeface="Symbol"/>
              <a:buChar char=""/>
            </a:pPr>
            <a:r>
              <a:rPr lang="en-US" b="1" dirty="0" smtClean="0">
                <a:solidFill>
                  <a:srgbClr val="000000"/>
                </a:solidFill>
                <a:effectLst/>
                <a:latin typeface="Arial" panose="020B0604020202020204" pitchFamily="34" charset="0"/>
                <a:cs typeface="Arial" panose="020B0604020202020204" pitchFamily="34" charset="0"/>
              </a:rPr>
              <a:t>How the school will communicate with students, families, and the broader community before, during, and after an emergency.</a:t>
            </a:r>
            <a:endParaRPr lang="en-US" dirty="0" smtClean="0">
              <a:effectLst/>
              <a:latin typeface="Arial" panose="020B0604020202020204" pitchFamily="34" charset="0"/>
              <a:cs typeface="Arial" panose="020B0604020202020204" pitchFamily="34" charset="0"/>
            </a:endParaRPr>
          </a:p>
          <a:p>
            <a:pPr marL="457892"/>
            <a:r>
              <a:rPr lang="en-US" dirty="0">
                <a:solidFill>
                  <a:srgbClr val="000000"/>
                </a:solidFill>
                <a:latin typeface="Arial" panose="020B0604020202020204" pitchFamily="34" charset="0"/>
                <a:ea typeface="Calibri"/>
                <a:cs typeface="Arial" panose="020B0604020202020204" pitchFamily="34" charset="0"/>
              </a:rPr>
              <a:t> </a:t>
            </a:r>
            <a:endParaRPr lang="en-US" dirty="0">
              <a:latin typeface="Arial" panose="020B0604020202020204" pitchFamily="34" charset="0"/>
              <a:ea typeface="Calibri"/>
              <a:cs typeface="Arial" panose="020B0604020202020204" pitchFamily="34" charset="0"/>
            </a:endParaRPr>
          </a:p>
          <a:p>
            <a:pPr marL="744076" lvl="1" indent="-286182">
              <a:buFont typeface="Courier New"/>
              <a:buChar char="o"/>
            </a:pPr>
            <a:r>
              <a:rPr lang="en-US" b="1" dirty="0">
                <a:latin typeface="Arial" panose="020B0604020202020204" pitchFamily="34" charset="0"/>
                <a:ea typeface="Calibri"/>
                <a:cs typeface="Arial" panose="020B0604020202020204" pitchFamily="34" charset="0"/>
              </a:rPr>
              <a:t>Before an incident</a:t>
            </a:r>
            <a:r>
              <a:rPr lang="en-US" dirty="0">
                <a:latin typeface="Arial" panose="020B0604020202020204" pitchFamily="34" charset="0"/>
                <a:ea typeface="Calibri"/>
                <a:cs typeface="Arial" panose="020B0604020202020204" pitchFamily="34" charset="0"/>
              </a:rPr>
              <a:t>, schools should strive to accomplish this goal by creating: </a:t>
            </a:r>
          </a:p>
          <a:p>
            <a:pPr marL="744076" lvl="1" indent="-286182">
              <a:buFont typeface="Wingdings"/>
              <a:buChar char=""/>
            </a:pPr>
            <a:r>
              <a:rPr lang="x-none">
                <a:solidFill>
                  <a:srgbClr val="000000"/>
                </a:solidFill>
                <a:latin typeface="Arial" panose="020B0604020202020204" pitchFamily="34" charset="0"/>
                <a:ea typeface="Times New Roman"/>
                <a:cs typeface="Arial" panose="020B0604020202020204" pitchFamily="34" charset="0"/>
              </a:rPr>
              <a:t>Outreach tools to explain the school’s EOP and procedures (including tools for people who have hearing or visual impairments, and non-English-speaking parents).</a:t>
            </a:r>
            <a:endParaRPr lang="en-US" dirty="0">
              <a:solidFill>
                <a:srgbClr val="000000"/>
              </a:solidFill>
              <a:latin typeface="Arial" panose="020B0604020202020204" pitchFamily="34" charset="0"/>
              <a:ea typeface="Times New Roman"/>
              <a:cs typeface="Arial" panose="020B0604020202020204" pitchFamily="34" charset="0"/>
            </a:endParaRPr>
          </a:p>
          <a:p>
            <a:pPr marL="744076" lvl="1" indent="-286182">
              <a:buFont typeface="Wingdings"/>
              <a:buChar char=""/>
            </a:pPr>
            <a:r>
              <a:rPr lang="x-none">
                <a:solidFill>
                  <a:srgbClr val="000000"/>
                </a:solidFill>
                <a:latin typeface="Arial" panose="020B0604020202020204" pitchFamily="34" charset="0"/>
                <a:ea typeface="Times New Roman"/>
                <a:cs typeface="Arial" panose="020B0604020202020204" pitchFamily="34" charset="0"/>
              </a:rPr>
              <a:t>Partnerships with qualified parent volunteers to assist during incidents.</a:t>
            </a:r>
            <a:endParaRPr lang="en-US" dirty="0">
              <a:solidFill>
                <a:srgbClr val="000000"/>
              </a:solidFill>
              <a:latin typeface="Arial" panose="020B0604020202020204" pitchFamily="34" charset="0"/>
              <a:ea typeface="Times New Roman"/>
              <a:cs typeface="Arial" panose="020B0604020202020204" pitchFamily="34" charset="0"/>
            </a:endParaRPr>
          </a:p>
          <a:p>
            <a:pPr marL="744076" lvl="1" indent="-286182">
              <a:buFont typeface="Wingdings"/>
              <a:buChar char=""/>
            </a:pPr>
            <a:r>
              <a:rPr lang="x-none">
                <a:solidFill>
                  <a:srgbClr val="000000"/>
                </a:solidFill>
                <a:latin typeface="Arial" panose="020B0604020202020204" pitchFamily="34" charset="0"/>
                <a:ea typeface="Times New Roman"/>
                <a:cs typeface="Arial" panose="020B0604020202020204" pitchFamily="34" charset="0"/>
              </a:rPr>
              <a:t>Templates and procedures for disseminating information to parents/guardians (e.g., text messages, television, radio, phone).  Parents and guardians need to be made aware of their responsibilities and procedures to follow, such as family reunification, during an emergency.</a:t>
            </a:r>
            <a:br>
              <a:rPr lang="x-none">
                <a:solidFill>
                  <a:srgbClr val="000000"/>
                </a:solidFill>
                <a:latin typeface="Arial" panose="020B0604020202020204" pitchFamily="34" charset="0"/>
                <a:ea typeface="Times New Roman"/>
                <a:cs typeface="Arial" panose="020B0604020202020204" pitchFamily="34" charset="0"/>
              </a:rPr>
            </a:br>
            <a:endParaRPr lang="en-US" dirty="0">
              <a:solidFill>
                <a:srgbClr val="000000"/>
              </a:solidFill>
              <a:latin typeface="Arial" panose="020B0604020202020204" pitchFamily="34" charset="0"/>
              <a:ea typeface="Times New Roman"/>
              <a:cs typeface="Arial" panose="020B0604020202020204" pitchFamily="34" charset="0"/>
            </a:endParaRPr>
          </a:p>
          <a:p>
            <a:pPr marL="744076" lvl="1" indent="-286182">
              <a:buFont typeface="Courier New"/>
              <a:buChar char="o"/>
            </a:pPr>
            <a:r>
              <a:rPr lang="en-US" b="1" dirty="0">
                <a:solidFill>
                  <a:srgbClr val="000000"/>
                </a:solidFill>
                <a:latin typeface="Arial" panose="020B0604020202020204" pitchFamily="34" charset="0"/>
                <a:ea typeface="Calibri"/>
                <a:cs typeface="Arial" panose="020B0604020202020204" pitchFamily="34" charset="0"/>
              </a:rPr>
              <a:t>During an incident</a:t>
            </a:r>
            <a:r>
              <a:rPr lang="en-US" dirty="0">
                <a:solidFill>
                  <a:srgbClr val="000000"/>
                </a:solidFill>
                <a:latin typeface="Arial" panose="020B0604020202020204" pitchFamily="34" charset="0"/>
                <a:ea typeface="Calibri"/>
                <a:cs typeface="Arial" panose="020B0604020202020204" pitchFamily="34" charset="0"/>
              </a:rPr>
              <a:t>, </a:t>
            </a:r>
            <a:r>
              <a:rPr lang="en-US" dirty="0">
                <a:latin typeface="Arial" panose="020B0604020202020204" pitchFamily="34" charset="0"/>
                <a:ea typeface="Calibri"/>
                <a:cs typeface="Arial" panose="020B0604020202020204" pitchFamily="34" charset="0"/>
              </a:rPr>
              <a:t>schools will be expected to communicate critical information to families.  Schools should:</a:t>
            </a:r>
          </a:p>
          <a:p>
            <a:pPr marL="744076" lvl="1" indent="-286182">
              <a:buFont typeface="Wingdings"/>
              <a:buChar char=""/>
            </a:pPr>
            <a:r>
              <a:rPr lang="x-none">
                <a:solidFill>
                  <a:srgbClr val="000000"/>
                </a:solidFill>
                <a:latin typeface="Arial" panose="020B0604020202020204" pitchFamily="34" charset="0"/>
                <a:ea typeface="Times New Roman"/>
                <a:cs typeface="Arial" panose="020B0604020202020204" pitchFamily="34" charset="0"/>
              </a:rPr>
              <a:t>Activate established communication systems to describe what is known about an incident and how the school is handling it.  </a:t>
            </a:r>
            <a:endParaRPr lang="en-US" dirty="0">
              <a:solidFill>
                <a:srgbClr val="000000"/>
              </a:solidFill>
              <a:latin typeface="Arial" panose="020B0604020202020204" pitchFamily="34" charset="0"/>
              <a:ea typeface="Times New Roman"/>
              <a:cs typeface="Arial" panose="020B0604020202020204" pitchFamily="34" charset="0"/>
            </a:endParaRPr>
          </a:p>
          <a:p>
            <a:pPr marL="744076" lvl="1" indent="-286182">
              <a:buFont typeface="Wingdings"/>
              <a:buChar char=""/>
            </a:pPr>
            <a:r>
              <a:rPr lang="x-none">
                <a:solidFill>
                  <a:srgbClr val="000000"/>
                </a:solidFill>
                <a:latin typeface="Arial" panose="020B0604020202020204" pitchFamily="34" charset="0"/>
                <a:ea typeface="Times New Roman"/>
                <a:cs typeface="Arial" panose="020B0604020202020204" pitchFamily="34" charset="0"/>
              </a:rPr>
              <a:t>Provide instructions and/or additional details as they become available using predetermined communication tools. </a:t>
            </a:r>
            <a:br>
              <a:rPr lang="x-none">
                <a:solidFill>
                  <a:srgbClr val="000000"/>
                </a:solidFill>
                <a:latin typeface="Arial" panose="020B0604020202020204" pitchFamily="34" charset="0"/>
                <a:ea typeface="Times New Roman"/>
                <a:cs typeface="Arial" panose="020B0604020202020204" pitchFamily="34" charset="0"/>
              </a:rPr>
            </a:br>
            <a:endParaRPr lang="en-US" dirty="0">
              <a:solidFill>
                <a:srgbClr val="000000"/>
              </a:solidFill>
              <a:latin typeface="Arial" panose="020B0604020202020204" pitchFamily="34" charset="0"/>
              <a:ea typeface="Times New Roman"/>
              <a:cs typeface="Arial" panose="020B0604020202020204" pitchFamily="34" charset="0"/>
            </a:endParaRPr>
          </a:p>
          <a:p>
            <a:pPr marL="744076" lvl="1" indent="-286182">
              <a:buFont typeface="Courier New"/>
              <a:buChar char="o"/>
            </a:pPr>
            <a:r>
              <a:rPr lang="en-US" b="1" dirty="0">
                <a:solidFill>
                  <a:srgbClr val="000000"/>
                </a:solidFill>
                <a:latin typeface="Arial" panose="020B0604020202020204" pitchFamily="34" charset="0"/>
                <a:ea typeface="Calibri"/>
                <a:cs typeface="Arial" panose="020B0604020202020204" pitchFamily="34" charset="0"/>
              </a:rPr>
              <a:t>Following an incident</a:t>
            </a:r>
            <a:r>
              <a:rPr lang="en-US" dirty="0">
                <a:solidFill>
                  <a:srgbClr val="000000"/>
                </a:solidFill>
                <a:latin typeface="Arial" panose="020B0604020202020204" pitchFamily="34" charset="0"/>
                <a:ea typeface="Calibri"/>
                <a:cs typeface="Arial" panose="020B0604020202020204" pitchFamily="34" charset="0"/>
              </a:rPr>
              <a:t>,</a:t>
            </a:r>
            <a:r>
              <a:rPr lang="en-US" b="1" dirty="0">
                <a:solidFill>
                  <a:srgbClr val="000000"/>
                </a:solidFill>
                <a:latin typeface="Arial" panose="020B0604020202020204" pitchFamily="34" charset="0"/>
                <a:ea typeface="Calibri"/>
                <a:cs typeface="Arial" panose="020B0604020202020204" pitchFamily="34" charset="0"/>
              </a:rPr>
              <a:t> </a:t>
            </a:r>
            <a:r>
              <a:rPr lang="en-US" dirty="0">
                <a:solidFill>
                  <a:srgbClr val="000000"/>
                </a:solidFill>
                <a:latin typeface="Arial" panose="020B0604020202020204" pitchFamily="34" charset="0"/>
                <a:ea typeface="Calibri"/>
                <a:cs typeface="Arial" panose="020B0604020202020204" pitchFamily="34" charset="0"/>
              </a:rPr>
              <a:t>the school may wish to conduct a question-and-answer session for parents/guardians.  Such a session can be an opportunity for schools to discuss lessons learned as well as next steps.</a:t>
            </a:r>
            <a:endParaRPr lang="en-US" dirty="0">
              <a:latin typeface="Arial" panose="020B0604020202020204" pitchFamily="34" charset="0"/>
              <a:ea typeface="Calibri"/>
              <a:cs typeface="Arial" panose="020B0604020202020204" pitchFamily="34" charset="0"/>
            </a:endParaRPr>
          </a:p>
          <a:p>
            <a:r>
              <a:rPr lang="en-US" dirty="0">
                <a:solidFill>
                  <a:srgbClr val="000000"/>
                </a:solidFill>
                <a:latin typeface="Arial" panose="020B0604020202020204" pitchFamily="34" charset="0"/>
                <a:ea typeface="Calibri"/>
                <a:cs typeface="Arial" panose="020B0604020202020204" pitchFamily="34" charset="0"/>
              </a:rPr>
              <a:t> </a:t>
            </a:r>
            <a:endParaRPr lang="en-US" dirty="0">
              <a:latin typeface="Arial" panose="020B0604020202020204" pitchFamily="34" charset="0"/>
              <a:ea typeface="Calibri"/>
              <a:cs typeface="Arial" panose="020B0604020202020204" pitchFamily="34" charset="0"/>
            </a:endParaRPr>
          </a:p>
          <a:p>
            <a:pPr marL="343420" indent="-343420">
              <a:buFont typeface="Symbol"/>
              <a:buChar char=""/>
            </a:pPr>
            <a:r>
              <a:rPr lang="en-US" b="1" dirty="0" smtClean="0">
                <a:solidFill>
                  <a:srgbClr val="000000"/>
                </a:solidFill>
                <a:effectLst/>
                <a:latin typeface="Arial" panose="020B0604020202020204" pitchFamily="34" charset="0"/>
                <a:cs typeface="Arial" panose="020B0604020202020204" pitchFamily="34" charset="0"/>
              </a:rPr>
              <a:t>How to account for potential language and technology barriers faced by students, staff, parents, and guardians.</a:t>
            </a:r>
            <a:endParaRPr lang="en-US" dirty="0" smtClean="0">
              <a:effectLst/>
              <a:latin typeface="Arial" panose="020B0604020202020204" pitchFamily="34" charset="0"/>
              <a:cs typeface="Arial" panose="020B0604020202020204" pitchFamily="34" charset="0"/>
            </a:endParaRPr>
          </a:p>
          <a:p>
            <a:r>
              <a:rPr lang="en-US" dirty="0">
                <a:latin typeface="Arial" panose="020B0604020202020204" pitchFamily="34" charset="0"/>
                <a:ea typeface="Calibri"/>
                <a:cs typeface="Arial" panose="020B0604020202020204" pitchFamily="34" charset="0"/>
              </a:rPr>
              <a:t> </a:t>
            </a:r>
          </a:p>
          <a:p>
            <a:pPr marL="343420" indent="-343420">
              <a:buClr>
                <a:srgbClr val="000000"/>
              </a:buClr>
              <a:buFont typeface="Symbol"/>
              <a:buChar char=""/>
            </a:pPr>
            <a:r>
              <a:rPr lang="x-none" b="1">
                <a:solidFill>
                  <a:srgbClr val="000000"/>
                </a:solidFill>
                <a:latin typeface="Arial" panose="020B0604020202020204" pitchFamily="34" charset="0"/>
                <a:ea typeface="Times New Roman"/>
                <a:cs typeface="Arial" panose="020B0604020202020204" pitchFamily="34" charset="0"/>
              </a:rPr>
              <a:t>How the school will handle the media (e.g., district or school public information officer).  This may include developing templates for statements to the media</a:t>
            </a:r>
            <a:r>
              <a:rPr lang="x-none">
                <a:solidFill>
                  <a:srgbClr val="000000"/>
                </a:solidFill>
                <a:latin typeface="Arial" panose="020B0604020202020204" pitchFamily="34" charset="0"/>
                <a:ea typeface="Times New Roman"/>
                <a:cs typeface="Arial" panose="020B0604020202020204" pitchFamily="34" charset="0"/>
              </a:rPr>
              <a:t>, including:</a:t>
            </a:r>
            <a:endParaRPr lang="en-US" dirty="0">
              <a:solidFill>
                <a:srgbClr val="000000"/>
              </a:solidFill>
              <a:latin typeface="Arial" panose="020B0604020202020204" pitchFamily="34" charset="0"/>
              <a:ea typeface="Times New Roman"/>
              <a:cs typeface="Arial" panose="020B0604020202020204" pitchFamily="34" charset="0"/>
            </a:endParaRPr>
          </a:p>
          <a:p>
            <a:pPr marL="744076" lvl="1" indent="-286182">
              <a:buFont typeface="Courier New"/>
              <a:buChar char="o"/>
            </a:pPr>
            <a:r>
              <a:rPr lang="en-US" dirty="0">
                <a:latin typeface="Arial" panose="020B0604020202020204" pitchFamily="34" charset="0"/>
                <a:ea typeface="Calibri"/>
                <a:cs typeface="Arial" panose="020B0604020202020204" pitchFamily="34" charset="0"/>
              </a:rPr>
              <a:t>Standard procedures and protocols. </a:t>
            </a:r>
          </a:p>
          <a:p>
            <a:pPr marL="744076" lvl="1" indent="-286182">
              <a:buFont typeface="Courier New"/>
              <a:buChar char="o"/>
            </a:pPr>
            <a:r>
              <a:rPr lang="en-US" dirty="0">
                <a:latin typeface="Arial" panose="020B0604020202020204" pitchFamily="34" charset="0"/>
                <a:ea typeface="Calibri"/>
                <a:cs typeface="Arial" panose="020B0604020202020204" pitchFamily="34" charset="0"/>
              </a:rPr>
              <a:t>Contact information/hotline for more information.</a:t>
            </a:r>
          </a:p>
          <a:p>
            <a:pPr marL="457892"/>
            <a:r>
              <a:rPr lang="en-US" dirty="0">
                <a:solidFill>
                  <a:srgbClr val="000000"/>
                </a:solidFill>
                <a:latin typeface="Arial" panose="020B0604020202020204" pitchFamily="34" charset="0"/>
                <a:ea typeface="Calibri"/>
                <a:cs typeface="Arial" panose="020B0604020202020204" pitchFamily="34" charset="0"/>
              </a:rPr>
              <a:t> </a:t>
            </a:r>
            <a:endParaRPr lang="en-US" dirty="0">
              <a:latin typeface="Arial" panose="020B0604020202020204" pitchFamily="34" charset="0"/>
              <a:ea typeface="Calibri"/>
              <a:cs typeface="Arial" panose="020B0604020202020204" pitchFamily="34" charset="0"/>
            </a:endParaRPr>
          </a:p>
          <a:p>
            <a:pPr marL="343420" indent="-343420">
              <a:buFont typeface="Symbol"/>
              <a:buChar char=""/>
            </a:pPr>
            <a:r>
              <a:rPr lang="en-US" b="1" dirty="0" smtClean="0">
                <a:solidFill>
                  <a:srgbClr val="000000"/>
                </a:solidFill>
                <a:effectLst/>
                <a:latin typeface="Arial" panose="020B0604020202020204" pitchFamily="34" charset="0"/>
                <a:cs typeface="Arial" panose="020B0604020202020204" pitchFamily="34" charset="0"/>
              </a:rPr>
              <a:t>How impacts on students will be communicated to the community, </a:t>
            </a:r>
            <a:r>
              <a:rPr lang="en-US" dirty="0" smtClean="0">
                <a:solidFill>
                  <a:srgbClr val="000000"/>
                </a:solidFill>
                <a:effectLst/>
                <a:latin typeface="Arial" panose="020B0604020202020204" pitchFamily="34" charset="0"/>
                <a:cs typeface="Arial" panose="020B0604020202020204" pitchFamily="34" charset="0"/>
              </a:rPr>
              <a:t>including the impact on activities related to the school but not necessarily at the school or during school hours. </a:t>
            </a:r>
            <a:endParaRPr lang="en-US" dirty="0" smtClean="0">
              <a:effectLst/>
              <a:latin typeface="Arial" panose="020B0604020202020204" pitchFamily="34" charset="0"/>
              <a:cs typeface="Arial" panose="020B0604020202020204" pitchFamily="34" charset="0"/>
            </a:endParaRPr>
          </a:p>
          <a:p>
            <a:r>
              <a:rPr lang="en-US" dirty="0">
                <a:latin typeface="Arial" panose="020B0604020202020204" pitchFamily="34" charset="0"/>
                <a:ea typeface="Calibri"/>
                <a:cs typeface="Arial" panose="020B0604020202020204" pitchFamily="34" charset="0"/>
              </a:rPr>
              <a:t> </a:t>
            </a:r>
          </a:p>
          <a:p>
            <a:pPr marL="343420" indent="-343420">
              <a:buFont typeface="Symbol"/>
              <a:buChar char=""/>
            </a:pPr>
            <a:r>
              <a:rPr lang="en-US" b="1" dirty="0">
                <a:latin typeface="Arial" panose="020B0604020202020204" pitchFamily="34" charset="0"/>
                <a:ea typeface="Calibri"/>
                <a:cs typeface="Arial" panose="020B0604020202020204" pitchFamily="34" charset="0"/>
              </a:rPr>
              <a:t>How the school will curb rumors.</a:t>
            </a:r>
            <a:r>
              <a:rPr lang="en-US" dirty="0">
                <a:latin typeface="Arial" panose="020B0604020202020204" pitchFamily="34" charset="0"/>
                <a:ea typeface="Calibri"/>
                <a:cs typeface="Arial" panose="020B0604020202020204" pitchFamily="34" charset="0"/>
              </a:rPr>
              <a:t>  Rumors inevitability arise during emergencies.  When accurate information is not available, rumors begin, and without facts people will speculate.  Rumors can create a negative perception of the school’s ability to manage the incident.  Administrators, teachers, students, custodians, secretaries, teaching assistants, cafeteria workers, and bus drivers are primary sources of information and are likely to be contacted by the media and community members.  An internal communication strategy should be developed and include several ways to convey information to staff members.</a:t>
            </a:r>
          </a:p>
          <a:p>
            <a:pPr marL="228946"/>
            <a:r>
              <a:rPr lang="en-US" dirty="0">
                <a:latin typeface="Arial" panose="020B0604020202020204" pitchFamily="34" charset="0"/>
                <a:ea typeface="Calibri"/>
                <a:cs typeface="Arial" panose="020B0604020202020204" pitchFamily="34" charset="0"/>
              </a:rPr>
              <a:t> </a:t>
            </a:r>
          </a:p>
          <a:p>
            <a:pPr marL="343420" indent="-343420">
              <a:buFont typeface="Symbol"/>
              <a:buChar char=""/>
            </a:pPr>
            <a:r>
              <a:rPr lang="en-US" b="1" dirty="0">
                <a:latin typeface="Arial" panose="020B0604020202020204" pitchFamily="34" charset="0"/>
                <a:ea typeface="Calibri"/>
                <a:cs typeface="Arial" panose="020B0604020202020204" pitchFamily="34" charset="0"/>
              </a:rPr>
              <a:t>How the school will ensure effective communication with individuals with access and functional needs.</a:t>
            </a:r>
            <a:r>
              <a:rPr lang="en-US" dirty="0">
                <a:latin typeface="Arial" panose="020B0604020202020204" pitchFamily="34" charset="0"/>
                <a:ea typeface="Calibri"/>
                <a:cs typeface="Arial" panose="020B0604020202020204" pitchFamily="34" charset="0"/>
              </a:rPr>
              <a:t>  This may include coordinating with responders and local emergency managers to provide sign language interpreters for use during press conferences, publishing accessible documents, and ensuring that the school Web site is accessible.</a:t>
            </a:r>
          </a:p>
          <a:p>
            <a:endParaRPr lang="en-US" alt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3" name="Slide Number Placeholder 2"/>
          <p:cNvSpPr>
            <a:spLocks noGrp="1"/>
          </p:cNvSpPr>
          <p:nvPr>
            <p:ph type="sldNum" sz="quarter" idx="11"/>
          </p:nvPr>
        </p:nvSpPr>
        <p:spPr/>
        <p:txBody>
          <a:bodyPr/>
          <a:lstStyle/>
          <a:p>
            <a:fld id="{C97E2F6C-2D54-4D9F-810C-2F6A28ABA667}" type="slidenum">
              <a:rPr lang="en-US" smtClean="0">
                <a:solidFill>
                  <a:prstClr val="black"/>
                </a:solidFill>
              </a:rPr>
              <a:pPr/>
              <a:t>82</a:t>
            </a:fld>
            <a:endParaRPr lang="en-US">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xfrm>
            <a:off x="701040" y="4415790"/>
            <a:ext cx="5608320" cy="41948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dirty="0" smtClean="0">
                <a:effectLst/>
                <a:latin typeface="Arial"/>
                <a:ea typeface="Calibri"/>
                <a:cs typeface="Times New Roman"/>
              </a:rPr>
              <a:t>The school will need to establish ways to communicate internally with school district officials and staff members in the event of an incident.</a:t>
            </a:r>
          </a:p>
          <a:p>
            <a:pPr marL="0" marR="0">
              <a:spcBef>
                <a:spcPts val="0"/>
              </a:spcBef>
              <a:spcAft>
                <a:spcPts val="0"/>
              </a:spcAft>
            </a:pPr>
            <a:r>
              <a:rPr lang="en-US" dirty="0" smtClean="0">
                <a:effectLst/>
                <a:latin typeface="Arial"/>
                <a:ea typeface="Calibri"/>
                <a:cs typeface="Times New Roman"/>
              </a:rPr>
              <a:t>  </a:t>
            </a:r>
          </a:p>
          <a:p>
            <a:pPr marL="0" marR="0">
              <a:spcBef>
                <a:spcPts val="0"/>
              </a:spcBef>
              <a:spcAft>
                <a:spcPts val="0"/>
              </a:spcAft>
            </a:pPr>
            <a:r>
              <a:rPr lang="en-US" b="1" dirty="0" smtClean="0">
                <a:effectLst/>
                <a:latin typeface="Arial"/>
                <a:ea typeface="Calibri"/>
                <a:cs typeface="Times New Roman"/>
              </a:rPr>
              <a:t>Rumor control:  </a:t>
            </a:r>
            <a:r>
              <a:rPr lang="en-US" dirty="0" smtClean="0">
                <a:effectLst/>
                <a:latin typeface="Arial"/>
                <a:ea typeface="Calibri"/>
                <a:cs typeface="Times New Roman"/>
              </a:rPr>
              <a:t>In addition to updating staff about the incident, an effective internal communications strategy also serves to curb rumors.</a:t>
            </a:r>
          </a:p>
          <a:p>
            <a:pPr marL="0" marR="0">
              <a:spcBef>
                <a:spcPts val="0"/>
              </a:spcBef>
              <a:spcAft>
                <a:spcPts val="0"/>
              </a:spcAft>
            </a:pPr>
            <a:r>
              <a:rPr lang="en-US" dirty="0" smtClean="0">
                <a:effectLst/>
                <a:latin typeface="Arial"/>
                <a:ea typeface="Calibri"/>
                <a:cs typeface="Times New Roman"/>
              </a:rPr>
              <a:t> </a:t>
            </a:r>
          </a:p>
          <a:p>
            <a:pPr marL="0" marR="0">
              <a:spcBef>
                <a:spcPts val="0"/>
              </a:spcBef>
              <a:spcAft>
                <a:spcPts val="0"/>
              </a:spcAft>
            </a:pPr>
            <a:r>
              <a:rPr lang="en-US" dirty="0" smtClean="0">
                <a:effectLst/>
                <a:latin typeface="Arial"/>
                <a:ea typeface="Calibri"/>
                <a:cs typeface="Times New Roman"/>
              </a:rPr>
              <a:t>Rumors inevitability arise during incidents and emergencies.  When accurate information is not available, rumors begin, and without facts people will speculate.  Rumors can create a negative perception of the school’s ability to manage the incident.  The most effective strategy for combating rumors is to provide facts as soon as possible and assign only one spokesperson, or a Public Information Officer. </a:t>
            </a:r>
          </a:p>
          <a:p>
            <a:pPr marL="0" marR="0">
              <a:spcBef>
                <a:spcPts val="0"/>
              </a:spcBef>
              <a:spcAft>
                <a:spcPts val="0"/>
              </a:spcAft>
            </a:pPr>
            <a:r>
              <a:rPr lang="en-US" dirty="0" smtClean="0">
                <a:effectLst/>
                <a:latin typeface="Arial"/>
                <a:ea typeface="Calibri"/>
                <a:cs typeface="Times New Roman"/>
              </a:rPr>
              <a:t>  </a:t>
            </a:r>
          </a:p>
          <a:p>
            <a:pPr marL="0" marR="0">
              <a:spcBef>
                <a:spcPts val="0"/>
              </a:spcBef>
              <a:spcAft>
                <a:spcPts val="0"/>
              </a:spcAft>
            </a:pPr>
            <a:r>
              <a:rPr lang="en-US" dirty="0" smtClean="0">
                <a:effectLst/>
                <a:latin typeface="Arial"/>
                <a:ea typeface="Calibri"/>
                <a:cs typeface="Times New Roman"/>
              </a:rPr>
              <a:t>Administrators, teachers, students, custodians, secretaries, teaching assistants, cafeteria workers, and bus drivers are primary sources of information and are likely to be contacted by the media and community members.  An internal communications strategy should be developed and should include several ways to convey information to staff members, including: </a:t>
            </a:r>
          </a:p>
          <a:p>
            <a:pPr marL="0" marR="0">
              <a:spcBef>
                <a:spcPts val="0"/>
              </a:spcBef>
              <a:spcAft>
                <a:spcPts val="0"/>
              </a:spcAft>
            </a:pPr>
            <a:r>
              <a:rPr lang="en-US"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b="1" u="sng" smtClean="0">
                <a:solidFill>
                  <a:srgbClr val="000000"/>
                </a:solidFill>
                <a:effectLst/>
                <a:latin typeface="Arial"/>
                <a:ea typeface="Times New Roman"/>
                <a:cs typeface="Times New Roman"/>
              </a:rPr>
              <a:t>Automated notification system</a:t>
            </a:r>
            <a:r>
              <a:rPr lang="x-none" b="1" smtClean="0">
                <a:solidFill>
                  <a:srgbClr val="000000"/>
                </a:solidFill>
                <a:effectLst/>
                <a:latin typeface="Arial"/>
                <a:ea typeface="Times New Roman"/>
                <a:cs typeface="Times New Roman"/>
              </a:rPr>
              <a:t>:</a:t>
            </a:r>
            <a:r>
              <a:rPr lang="x-none" smtClean="0">
                <a:solidFill>
                  <a:srgbClr val="000000"/>
                </a:solidFill>
                <a:effectLst/>
                <a:latin typeface="Arial"/>
                <a:ea typeface="Times New Roman"/>
                <a:cs typeface="Times New Roman"/>
              </a:rPr>
              <a:t>  An automated notification system allows school administrators to promptly call or page every staff member in the event of an incident.</a:t>
            </a:r>
            <a:endParaRPr lang="en-US" dirty="0">
              <a:solidFill>
                <a:srgbClr val="000000"/>
              </a:solidFill>
              <a:latin typeface="Arial"/>
              <a:ea typeface="Times New Roman"/>
              <a:cs typeface="Times New Roman"/>
            </a:endParaRPr>
          </a:p>
          <a:p>
            <a:pPr marL="342900" marR="0" lvl="0" indent="-342900">
              <a:spcBef>
                <a:spcPts val="0"/>
              </a:spcBef>
              <a:spcAft>
                <a:spcPts val="0"/>
              </a:spcAft>
              <a:buClr>
                <a:srgbClr val="000000"/>
              </a:buClr>
              <a:buFont typeface="Symbol"/>
              <a:buChar char=""/>
            </a:pPr>
            <a:endParaRPr lang="en-US" b="1" u="sng" dirty="0" smtClean="0">
              <a:solidFill>
                <a:srgbClr val="000000"/>
              </a:solidFill>
              <a:effectLst/>
              <a:latin typeface="Arial"/>
              <a:ea typeface="Calibri"/>
              <a:cs typeface="Times New Roman"/>
            </a:endParaRPr>
          </a:p>
          <a:p>
            <a:pPr marL="342900" marR="0" lvl="0" indent="-342900">
              <a:spcBef>
                <a:spcPts val="0"/>
              </a:spcBef>
              <a:spcAft>
                <a:spcPts val="0"/>
              </a:spcAft>
              <a:buClr>
                <a:srgbClr val="000000"/>
              </a:buClr>
              <a:buFont typeface="Symbol"/>
              <a:buChar char=""/>
            </a:pPr>
            <a:r>
              <a:rPr lang="en-US" b="1" u="sng" dirty="0" smtClean="0">
                <a:effectLst/>
                <a:latin typeface="Arial"/>
                <a:ea typeface="Calibri"/>
                <a:cs typeface="Times New Roman"/>
              </a:rPr>
              <a:t>Telephone trees</a:t>
            </a:r>
            <a:r>
              <a:rPr lang="en-US" b="1" dirty="0" smtClean="0">
                <a:effectLst/>
                <a:latin typeface="Arial"/>
                <a:ea typeface="Calibri"/>
                <a:cs typeface="Times New Roman"/>
              </a:rPr>
              <a:t>:</a:t>
            </a:r>
            <a:r>
              <a:rPr lang="en-US" dirty="0" smtClean="0">
                <a:effectLst/>
                <a:latin typeface="Arial"/>
                <a:ea typeface="Calibri"/>
                <a:cs typeface="Times New Roman"/>
              </a:rPr>
              <a:t>  Telephone trees can serve as a backup in case computer systems are down.  A telephone tree is a list of staff members, their phone numbers, and their roles in the Incident Command System (if applicable).  The first person on the list (usually the principal or Incident Commander) calls his or her pre-assigned staff members to relay what is and is not known and what steps should be taken.  These staff members continue passing along the principal’s message to their pre-assigned contacts until everyone has been contacted.</a:t>
            </a:r>
          </a:p>
          <a:p>
            <a:pPr marL="228600" marR="0">
              <a:spcBef>
                <a:spcPts val="0"/>
              </a:spcBef>
              <a:spcAft>
                <a:spcPts val="0"/>
              </a:spcAft>
            </a:pPr>
            <a:r>
              <a:rPr lang="en-US"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b="1" u="sng" smtClean="0">
                <a:solidFill>
                  <a:srgbClr val="000000"/>
                </a:solidFill>
                <a:effectLst/>
                <a:latin typeface="Arial"/>
                <a:ea typeface="Times New Roman"/>
                <a:cs typeface="Times New Roman"/>
              </a:rPr>
              <a:t>Morning meetings</a:t>
            </a:r>
            <a:r>
              <a:rPr lang="x-none" b="1" smtClean="0">
                <a:solidFill>
                  <a:srgbClr val="000000"/>
                </a:solidFill>
                <a:effectLst/>
                <a:latin typeface="Arial"/>
                <a:ea typeface="Times New Roman"/>
                <a:cs typeface="Times New Roman"/>
              </a:rPr>
              <a:t>:</a:t>
            </a:r>
            <a:r>
              <a:rPr lang="x-none" smtClean="0">
                <a:solidFill>
                  <a:srgbClr val="000000"/>
                </a:solidFill>
                <a:effectLst/>
                <a:latin typeface="Arial"/>
                <a:ea typeface="Times New Roman"/>
                <a:cs typeface="Times New Roman"/>
              </a:rPr>
              <a:t>  A morning meeting is an opportunity for the Incident Commander to provide accurate, updated information about the situation and to review procedures with staff members. </a:t>
            </a:r>
            <a:endParaRPr lang="en-US" dirty="0" smtClean="0">
              <a:solidFill>
                <a:srgbClr val="000000"/>
              </a:solidFill>
              <a:effectLst/>
              <a:latin typeface="Arial"/>
              <a:ea typeface="Times New Roman"/>
              <a:cs typeface="Times New Roman"/>
            </a:endParaRPr>
          </a:p>
          <a:p>
            <a:pPr marL="228600" marR="0">
              <a:spcBef>
                <a:spcPts val="0"/>
              </a:spcBef>
              <a:spcAft>
                <a:spcPts val="0"/>
              </a:spcAft>
            </a:pPr>
            <a:r>
              <a:rPr lang="en-US" dirty="0" smtClean="0">
                <a:effectLst/>
                <a:latin typeface="Arial"/>
                <a:ea typeface="Calibri"/>
                <a:cs typeface="Times New Roman"/>
              </a:rPr>
              <a:t> </a:t>
            </a:r>
          </a:p>
          <a:p>
            <a:pPr marL="342900" marR="0" lvl="0" indent="-342900">
              <a:spcBef>
                <a:spcPts val="0"/>
              </a:spcBef>
              <a:spcAft>
                <a:spcPts val="0"/>
              </a:spcAft>
              <a:buFont typeface="Symbol"/>
              <a:buChar char=""/>
            </a:pPr>
            <a:r>
              <a:rPr lang="en-US" b="1" u="sng" dirty="0" smtClean="0">
                <a:effectLst/>
                <a:latin typeface="Arial"/>
                <a:ea typeface="Calibri"/>
                <a:cs typeface="Times New Roman"/>
              </a:rPr>
              <a:t>End-of-day meetings</a:t>
            </a:r>
            <a:r>
              <a:rPr lang="en-US" b="1" dirty="0" smtClean="0">
                <a:effectLst/>
                <a:latin typeface="Arial"/>
                <a:ea typeface="Calibri"/>
                <a:cs typeface="Times New Roman"/>
              </a:rPr>
              <a:t>:</a:t>
            </a:r>
            <a:r>
              <a:rPr lang="en-US" dirty="0" smtClean="0">
                <a:effectLst/>
                <a:latin typeface="Arial"/>
                <a:ea typeface="Calibri"/>
                <a:cs typeface="Times New Roman"/>
              </a:rPr>
              <a:t>  A meeting at the end of the day allows the Incident Commander or other designated person to address concerns, provide updated information, and plan for the next day.</a:t>
            </a:r>
            <a:endParaRPr lang="en-US" sz="1000" dirty="0" smtClean="0">
              <a:effectLst/>
              <a:latin typeface="Arial"/>
              <a:ea typeface="Calibri"/>
              <a:cs typeface="Times New Roman"/>
            </a:endParaRPr>
          </a:p>
          <a:p>
            <a:endParaRPr lang="en-US" altLang="en-US" sz="1000" dirty="0" smtClean="0"/>
          </a:p>
        </p:txBody>
      </p:sp>
      <p:sp>
        <p:nvSpPr>
          <p:cNvPr id="4" name="Slide Number Placeholder 3"/>
          <p:cNvSpPr>
            <a:spLocks noGrp="1"/>
          </p:cNvSpPr>
          <p:nvPr>
            <p:ph type="sldNum" sz="quarter" idx="5"/>
          </p:nvPr>
        </p:nvSpPr>
        <p:spPr/>
        <p:txBody>
          <a:bodyPr/>
          <a:lstStyle/>
          <a:p>
            <a:pPr>
              <a:defRPr/>
            </a:pPr>
            <a:fld id="{53B6D77D-ADAD-4C4C-92F2-7B5588256E09}" type="slidenum">
              <a:rPr lang="en-US">
                <a:solidFill>
                  <a:prstClr val="black"/>
                </a:solidFill>
              </a:rPr>
              <a:pPr>
                <a:defRPr/>
              </a:pPr>
              <a:t>83</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t>www.Colorado.gov/CSSRC</a:t>
            </a:r>
            <a:endParaRPr lang="en-US"/>
          </a:p>
        </p:txBody>
      </p:sp>
    </p:spTree>
    <p:extLst>
      <p:ext uri="{BB962C8B-B14F-4D97-AF65-F5344CB8AC3E}">
        <p14:creationId xmlns:p14="http://schemas.microsoft.com/office/powerpoint/2010/main" val="6165024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xfrm>
            <a:off x="701040" y="4415790"/>
            <a:ext cx="5608320" cy="42710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200" dirty="0" smtClean="0">
                <a:effectLst/>
                <a:latin typeface="Arial"/>
                <a:ea typeface="Calibri"/>
                <a:cs typeface="Times New Roman"/>
              </a:rPr>
              <a:t>Parents and guardians want to know their children are safe at school.  They want to be: </a:t>
            </a: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600"/>
              </a:spcAft>
              <a:buClr>
                <a:srgbClr val="000000"/>
              </a:buClr>
              <a:buFont typeface="Symbol"/>
              <a:buChar char=""/>
            </a:pPr>
            <a:r>
              <a:rPr lang="x-none" sz="1200" b="1" dirty="0" smtClean="0">
                <a:solidFill>
                  <a:srgbClr val="000000"/>
                </a:solidFill>
                <a:effectLst/>
                <a:latin typeface="Arial"/>
                <a:ea typeface="Times New Roman"/>
                <a:cs typeface="Times New Roman"/>
              </a:rPr>
              <a:t>Assured</a:t>
            </a:r>
            <a:r>
              <a:rPr lang="x-none" sz="1200" dirty="0" smtClean="0">
                <a:solidFill>
                  <a:srgbClr val="000000"/>
                </a:solidFill>
                <a:effectLst/>
                <a:latin typeface="Arial"/>
                <a:ea typeface="Times New Roman"/>
                <a:cs typeface="Times New Roman"/>
              </a:rPr>
              <a:t> that the school district is prepared to respond to an incident.</a:t>
            </a:r>
            <a:endParaRPr lang="en-US" sz="1200" dirty="0" smtClean="0">
              <a:solidFill>
                <a:srgbClr val="000000"/>
              </a:solidFill>
              <a:effectLst/>
              <a:latin typeface="Arial"/>
              <a:ea typeface="Times New Roman"/>
              <a:cs typeface="Times New Roman"/>
            </a:endParaRPr>
          </a:p>
          <a:p>
            <a:pPr marL="342900" marR="0" lvl="0" indent="-342900">
              <a:spcBef>
                <a:spcPts val="0"/>
              </a:spcBef>
              <a:spcAft>
                <a:spcPts val="600"/>
              </a:spcAft>
              <a:buClr>
                <a:srgbClr val="000000"/>
              </a:buClr>
              <a:buFont typeface="Symbol"/>
              <a:buChar char=""/>
            </a:pPr>
            <a:r>
              <a:rPr lang="x-none" sz="1200" b="1" dirty="0" smtClean="0">
                <a:solidFill>
                  <a:srgbClr val="000000"/>
                </a:solidFill>
                <a:effectLst/>
                <a:latin typeface="Arial"/>
                <a:ea typeface="Times New Roman"/>
                <a:cs typeface="Times New Roman"/>
              </a:rPr>
              <a:t>Advised</a:t>
            </a:r>
            <a:r>
              <a:rPr lang="x-none" sz="1200" dirty="0" smtClean="0">
                <a:solidFill>
                  <a:srgbClr val="000000"/>
                </a:solidFill>
                <a:effectLst/>
                <a:latin typeface="Arial"/>
                <a:ea typeface="Times New Roman"/>
                <a:cs typeface="Times New Roman"/>
              </a:rPr>
              <a:t> on how they can be prepared for a school emergency.</a:t>
            </a:r>
            <a:endParaRPr lang="en-US" sz="1200" dirty="0" smtClean="0">
              <a:solidFill>
                <a:srgbClr val="000000"/>
              </a:solidFill>
              <a:effectLst/>
              <a:latin typeface="Arial"/>
              <a:ea typeface="Times New Roman"/>
              <a:cs typeface="Times New Roman"/>
            </a:endParaRPr>
          </a:p>
          <a:p>
            <a:pPr marL="342900" marR="0" lvl="0" indent="-342900">
              <a:spcBef>
                <a:spcPts val="0"/>
              </a:spcBef>
              <a:spcAft>
                <a:spcPts val="600"/>
              </a:spcAft>
              <a:buClr>
                <a:srgbClr val="000000"/>
              </a:buClr>
              <a:buFont typeface="Symbol"/>
              <a:buChar char=""/>
            </a:pPr>
            <a:r>
              <a:rPr lang="x-none" sz="1200" b="1" dirty="0" smtClean="0">
                <a:solidFill>
                  <a:srgbClr val="000000"/>
                </a:solidFill>
                <a:effectLst/>
                <a:latin typeface="Arial"/>
                <a:ea typeface="Times New Roman"/>
                <a:cs typeface="Times New Roman"/>
              </a:rPr>
              <a:t>Informed</a:t>
            </a:r>
            <a:r>
              <a:rPr lang="x-none" sz="1200" dirty="0" smtClean="0">
                <a:solidFill>
                  <a:srgbClr val="000000"/>
                </a:solidFill>
                <a:effectLst/>
                <a:latin typeface="Arial"/>
                <a:ea typeface="Times New Roman"/>
                <a:cs typeface="Times New Roman"/>
              </a:rPr>
              <a:t> on how they can get important information during a school emergency.</a:t>
            </a:r>
            <a:endParaRPr lang="en-US" sz="1200" dirty="0" smtClean="0">
              <a:solidFill>
                <a:srgbClr val="000000"/>
              </a:solidFill>
              <a:effectLst/>
              <a:latin typeface="Arial"/>
              <a:ea typeface="Times New Roman"/>
              <a:cs typeface="Times New Roman"/>
            </a:endParaRPr>
          </a:p>
          <a:p>
            <a:pPr marL="342900" marR="0" lvl="0" indent="-342900">
              <a:spcBef>
                <a:spcPts val="0"/>
              </a:spcBef>
              <a:spcAft>
                <a:spcPts val="600"/>
              </a:spcAft>
              <a:buClr>
                <a:srgbClr val="000000"/>
              </a:buClr>
              <a:buFont typeface="Symbol"/>
              <a:buChar char=""/>
            </a:pPr>
            <a:r>
              <a:rPr lang="x-none" sz="1200" b="1" dirty="0" smtClean="0">
                <a:solidFill>
                  <a:srgbClr val="000000"/>
                </a:solidFill>
                <a:effectLst/>
                <a:latin typeface="Arial"/>
                <a:ea typeface="Times New Roman"/>
                <a:cs typeface="Times New Roman"/>
              </a:rPr>
              <a:t>Educated</a:t>
            </a:r>
            <a:r>
              <a:rPr lang="x-none" sz="1200" dirty="0" smtClean="0">
                <a:solidFill>
                  <a:srgbClr val="000000"/>
                </a:solidFill>
                <a:effectLst/>
                <a:latin typeface="Arial"/>
                <a:ea typeface="Times New Roman"/>
                <a:cs typeface="Times New Roman"/>
              </a:rPr>
              <a:t> about key terms that will be used during a school emergency (e.g., lockdowns, shelter-in-place, family reunification).</a:t>
            </a:r>
            <a:endParaRPr lang="en-US" sz="1200"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z="1200" b="1" dirty="0" smtClean="0">
                <a:solidFill>
                  <a:srgbClr val="000000"/>
                </a:solidFill>
                <a:effectLst/>
                <a:latin typeface="Arial"/>
                <a:ea typeface="Times New Roman"/>
                <a:cs typeface="Times New Roman"/>
              </a:rPr>
              <a:t>Provided</a:t>
            </a:r>
            <a:r>
              <a:rPr lang="x-none" sz="1200" dirty="0" smtClean="0">
                <a:solidFill>
                  <a:srgbClr val="000000"/>
                </a:solidFill>
                <a:effectLst/>
                <a:latin typeface="Arial"/>
                <a:ea typeface="Times New Roman"/>
                <a:cs typeface="Times New Roman"/>
              </a:rPr>
              <a:t> with guidelines on what will be needed to pick up their child in the school or at an alternate location should the school be evacuated.</a:t>
            </a:r>
            <a:endParaRPr lang="en-US" sz="1200" dirty="0" smtClean="0">
              <a:solidFill>
                <a:srgbClr val="000000"/>
              </a:solidFill>
              <a:effectLst/>
              <a:latin typeface="Arial"/>
              <a:ea typeface="Times New Roman"/>
              <a:cs typeface="Times New Roman"/>
            </a:endParaRP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dirty="0" smtClean="0">
                <a:effectLst/>
                <a:latin typeface="Arial"/>
                <a:ea typeface="Calibri"/>
                <a:cs typeface="Times New Roman"/>
              </a:rPr>
              <a:t>Communicating with families about how the school will respond to an incident begins </a:t>
            </a:r>
            <a:r>
              <a:rPr lang="en-US" sz="1200" u="sng" dirty="0" smtClean="0">
                <a:effectLst/>
                <a:latin typeface="Arial"/>
                <a:ea typeface="Calibri"/>
                <a:cs typeface="Times New Roman"/>
              </a:rPr>
              <a:t>before</a:t>
            </a:r>
            <a:r>
              <a:rPr lang="en-US" sz="1200" dirty="0" smtClean="0">
                <a:effectLst/>
                <a:latin typeface="Arial"/>
                <a:ea typeface="Calibri"/>
                <a:cs typeface="Times New Roman"/>
              </a:rPr>
              <a:t> disaster strikes.  </a:t>
            </a:r>
          </a:p>
          <a:p>
            <a:pPr marL="0" marR="0">
              <a:spcBef>
                <a:spcPts val="0"/>
              </a:spcBef>
              <a:spcAft>
                <a:spcPts val="0"/>
              </a:spcAft>
            </a:pPr>
            <a:r>
              <a:rPr lang="en-US" sz="1200" b="1" dirty="0" smtClean="0">
                <a:effectLst/>
                <a:latin typeface="Arial"/>
                <a:ea typeface="Calibri"/>
                <a:cs typeface="Times New Roman"/>
              </a:rPr>
              <a:t> </a:t>
            </a:r>
            <a:endParaRPr lang="en-US" sz="1200" dirty="0" smtClean="0">
              <a:effectLst/>
              <a:latin typeface="Arial"/>
              <a:ea typeface="Calibri"/>
              <a:cs typeface="Times New Roman"/>
            </a:endParaRPr>
          </a:p>
          <a:p>
            <a:pPr marL="0" marR="0">
              <a:spcBef>
                <a:spcPts val="0"/>
              </a:spcBef>
              <a:spcAft>
                <a:spcPts val="0"/>
              </a:spcAft>
            </a:pPr>
            <a:r>
              <a:rPr lang="en-US" sz="1200" b="1" dirty="0" smtClean="0">
                <a:effectLst/>
                <a:latin typeface="Arial"/>
                <a:ea typeface="Calibri"/>
                <a:cs typeface="Times New Roman"/>
              </a:rPr>
              <a:t>Before an incident,</a:t>
            </a:r>
            <a:r>
              <a:rPr lang="en-US" sz="1200" dirty="0" smtClean="0">
                <a:effectLst/>
                <a:latin typeface="Arial"/>
                <a:ea typeface="Calibri"/>
                <a:cs typeface="Times New Roman"/>
              </a:rPr>
              <a:t> schools should strive to accomplish this goal by creating: </a:t>
            </a: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600"/>
              </a:spcAft>
              <a:buClr>
                <a:srgbClr val="000000"/>
              </a:buClr>
              <a:buFont typeface="Symbol"/>
              <a:buChar char=""/>
            </a:pPr>
            <a:r>
              <a:rPr lang="x-none" sz="1200" b="1" dirty="0" smtClean="0">
                <a:solidFill>
                  <a:srgbClr val="000000"/>
                </a:solidFill>
                <a:effectLst/>
                <a:latin typeface="Arial"/>
                <a:ea typeface="Times New Roman"/>
                <a:cs typeface="Times New Roman"/>
              </a:rPr>
              <a:t>Outreach tools</a:t>
            </a:r>
            <a:r>
              <a:rPr lang="x-none" sz="1200" dirty="0" smtClean="0">
                <a:solidFill>
                  <a:srgbClr val="000000"/>
                </a:solidFill>
                <a:effectLst/>
                <a:latin typeface="Arial"/>
                <a:ea typeface="Times New Roman"/>
                <a:cs typeface="Times New Roman"/>
              </a:rPr>
              <a:t> to explain the school’s EOP and procedures (including tools for people who have vision or hearing disabilities or limited English proficiency).</a:t>
            </a:r>
            <a:endParaRPr lang="en-US" sz="1200" dirty="0" smtClean="0">
              <a:solidFill>
                <a:srgbClr val="000000"/>
              </a:solidFill>
              <a:effectLst/>
              <a:latin typeface="Arial"/>
              <a:ea typeface="Times New Roman"/>
              <a:cs typeface="Times New Roman"/>
            </a:endParaRPr>
          </a:p>
          <a:p>
            <a:pPr marL="342900" marR="0" lvl="0" indent="-342900">
              <a:spcBef>
                <a:spcPts val="0"/>
              </a:spcBef>
              <a:spcAft>
                <a:spcPts val="600"/>
              </a:spcAft>
              <a:buClr>
                <a:srgbClr val="000000"/>
              </a:buClr>
              <a:buFont typeface="Symbol"/>
              <a:buChar char=""/>
            </a:pPr>
            <a:r>
              <a:rPr lang="x-none" sz="1200" b="1" dirty="0" smtClean="0">
                <a:solidFill>
                  <a:srgbClr val="000000"/>
                </a:solidFill>
                <a:effectLst/>
                <a:latin typeface="Arial"/>
                <a:ea typeface="Times New Roman"/>
                <a:cs typeface="Times New Roman"/>
              </a:rPr>
              <a:t>Partnerships</a:t>
            </a:r>
            <a:r>
              <a:rPr lang="x-none" sz="1200" dirty="0" smtClean="0">
                <a:solidFill>
                  <a:srgbClr val="000000"/>
                </a:solidFill>
                <a:effectLst/>
                <a:latin typeface="Arial"/>
                <a:ea typeface="Times New Roman"/>
                <a:cs typeface="Times New Roman"/>
              </a:rPr>
              <a:t> with qualified family volunteers to assist during incidents.</a:t>
            </a:r>
            <a:endParaRPr lang="en-US" sz="1200"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z="1200" b="1" dirty="0" smtClean="0">
                <a:solidFill>
                  <a:srgbClr val="000000"/>
                </a:solidFill>
                <a:effectLst/>
                <a:latin typeface="Arial"/>
                <a:ea typeface="Times New Roman"/>
                <a:cs typeface="Times New Roman"/>
              </a:rPr>
              <a:t>Templates and procedures</a:t>
            </a:r>
            <a:r>
              <a:rPr lang="x-none" sz="1200" dirty="0" smtClean="0">
                <a:solidFill>
                  <a:srgbClr val="000000"/>
                </a:solidFill>
                <a:effectLst/>
                <a:latin typeface="Arial"/>
                <a:ea typeface="Times New Roman"/>
                <a:cs typeface="Times New Roman"/>
              </a:rPr>
              <a:t> for disseminating information to families (e.g., text messages, television, radio, phone).  Parents/guardians need to be made aware of their responsibilities and procedures to follow, such as family reunification, during an emergency.</a:t>
            </a:r>
            <a:endParaRPr lang="en-US" sz="1200" dirty="0" smtClean="0">
              <a:solidFill>
                <a:srgbClr val="000000"/>
              </a:solidFill>
              <a:effectLst/>
              <a:latin typeface="Arial"/>
              <a:ea typeface="Times New Roman"/>
              <a:cs typeface="Times New Roman"/>
            </a:endParaRPr>
          </a:p>
          <a:p>
            <a:pPr marR="0" lvl="0">
              <a:spcBef>
                <a:spcPts val="0"/>
              </a:spcBef>
              <a:spcAft>
                <a:spcPts val="0"/>
              </a:spcAft>
              <a:buClr>
                <a:srgbClr val="000000"/>
              </a:buClr>
            </a:pPr>
            <a:endParaRPr lang="en-US" sz="1200" dirty="0" smtClean="0">
              <a:solidFill>
                <a:srgbClr val="000000"/>
              </a:solidFill>
              <a:effectLst/>
              <a:latin typeface="Arial"/>
              <a:ea typeface="Times New Roman"/>
              <a:cs typeface="Times New Roman"/>
            </a:endParaRPr>
          </a:p>
          <a:p>
            <a:pPr marL="0" marR="0">
              <a:spcBef>
                <a:spcPts val="0"/>
              </a:spcBef>
              <a:spcAft>
                <a:spcPts val="0"/>
              </a:spcAft>
            </a:pPr>
            <a:r>
              <a:rPr lang="en-US" sz="1200" b="1" dirty="0" smtClean="0">
                <a:effectLst/>
                <a:latin typeface="Arial"/>
                <a:ea typeface="Calibri"/>
                <a:cs typeface="Times New Roman"/>
              </a:rPr>
              <a:t>Identifying communication strategies.  </a:t>
            </a:r>
            <a:r>
              <a:rPr lang="en-US" sz="1200" dirty="0" smtClean="0">
                <a:effectLst/>
                <a:latin typeface="Arial"/>
                <a:ea typeface="Calibri"/>
                <a:cs typeface="Times New Roman"/>
              </a:rPr>
              <a:t>Schools need to consider the best way to communicate different types of information with families.  Technology used to communicate with parents may include:</a:t>
            </a: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200" dirty="0" smtClean="0">
                <a:solidFill>
                  <a:srgbClr val="000000"/>
                </a:solidFill>
                <a:effectLst/>
                <a:latin typeface="Arial"/>
                <a:ea typeface="Times New Roman"/>
                <a:cs typeface="Times New Roman"/>
              </a:rPr>
              <a:t>A school or district Web site.</a:t>
            </a:r>
            <a:endParaRPr lang="en-US" sz="1200"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z="1200" dirty="0" smtClean="0">
                <a:solidFill>
                  <a:srgbClr val="000000"/>
                </a:solidFill>
                <a:effectLst/>
                <a:latin typeface="Arial"/>
                <a:ea typeface="Times New Roman"/>
                <a:cs typeface="Times New Roman"/>
              </a:rPr>
              <a:t>Local cable access channel.</a:t>
            </a:r>
            <a:endParaRPr lang="en-US" sz="1200"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z="1200" dirty="0" smtClean="0">
                <a:solidFill>
                  <a:srgbClr val="000000"/>
                </a:solidFill>
                <a:effectLst/>
                <a:latin typeface="Arial"/>
                <a:ea typeface="Times New Roman"/>
                <a:cs typeface="Times New Roman"/>
              </a:rPr>
              <a:t>Automated phone system.</a:t>
            </a:r>
            <a:endParaRPr lang="en-US" sz="1200"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z="1200" dirty="0" smtClean="0">
                <a:solidFill>
                  <a:srgbClr val="000000"/>
                </a:solidFill>
                <a:effectLst/>
                <a:latin typeface="Arial"/>
                <a:ea typeface="Times New Roman"/>
                <a:cs typeface="Times New Roman"/>
              </a:rPr>
              <a:t>Automated text messaging or email list.</a:t>
            </a:r>
            <a:endParaRPr lang="en-US" sz="1200"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z="1200" dirty="0" smtClean="0">
                <a:solidFill>
                  <a:srgbClr val="000000"/>
                </a:solidFill>
                <a:effectLst/>
                <a:latin typeface="Arial"/>
                <a:ea typeface="Times New Roman"/>
                <a:cs typeface="Times New Roman"/>
              </a:rPr>
              <a:t>Subscription parent information center (that might also include electronic newsletters, online grade books, etc.).</a:t>
            </a:r>
            <a:endParaRPr lang="en-US" sz="1200" dirty="0" smtClean="0">
              <a:solidFill>
                <a:srgbClr val="000000"/>
              </a:solidFill>
              <a:effectLst/>
              <a:latin typeface="Arial"/>
              <a:ea typeface="Times New Roman"/>
              <a:cs typeface="Times New Roman"/>
            </a:endParaRP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dirty="0" smtClean="0">
                <a:effectLst/>
                <a:latin typeface="Arial"/>
                <a:ea typeface="Calibri"/>
                <a:cs typeface="Times New Roman"/>
              </a:rPr>
              <a:t>It is important to remember that technology-based information systems may become overloaded during a large-scale incident (or may not be operational in the event of power outages).  Therefore, multiple systems should be established for distributing information, such as sandwich board signs or other “low-tech” strategies.</a:t>
            </a: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b="1" u="sng" dirty="0" smtClean="0">
                <a:effectLst/>
                <a:latin typeface="Arial"/>
                <a:ea typeface="Calibri"/>
                <a:cs typeface="Times New Roman"/>
              </a:rPr>
              <a:t>Discussion Question</a:t>
            </a:r>
            <a:r>
              <a:rPr lang="en-US" sz="1200" b="1" dirty="0" smtClean="0">
                <a:effectLst/>
                <a:latin typeface="Arial"/>
                <a:ea typeface="Calibri"/>
                <a:cs typeface="Times New Roman"/>
              </a:rPr>
              <a:t>:  Are there other methods that your school uses to communicate with families?</a:t>
            </a:r>
            <a:endParaRPr lang="en-US" sz="1200" dirty="0" smtClean="0">
              <a:effectLst/>
              <a:latin typeface="Arial"/>
              <a:ea typeface="Calibri"/>
              <a:cs typeface="Times New Roman"/>
            </a:endParaRPr>
          </a:p>
          <a:p>
            <a:pPr marL="0" marR="0">
              <a:spcBef>
                <a:spcPts val="0"/>
              </a:spcBef>
              <a:spcAft>
                <a:spcPts val="0"/>
              </a:spcAft>
            </a:pPr>
            <a:r>
              <a:rPr lang="en-US" sz="1200" b="1" u="none" strike="noStrike" dirty="0" smtClean="0">
                <a:effectLst/>
                <a:latin typeface="Arial"/>
                <a:ea typeface="Calibri"/>
                <a:cs typeface="Times New Roman"/>
              </a:rPr>
              <a:t> </a:t>
            </a:r>
            <a:endParaRPr lang="en-US" sz="1200" dirty="0" smtClean="0">
              <a:effectLst/>
              <a:latin typeface="Arial"/>
              <a:ea typeface="Calibri"/>
              <a:cs typeface="Times New Roman"/>
            </a:endParaRPr>
          </a:p>
          <a:p>
            <a:pPr marL="0" marR="0">
              <a:spcBef>
                <a:spcPts val="0"/>
              </a:spcBef>
              <a:spcAft>
                <a:spcPts val="0"/>
              </a:spcAft>
            </a:pPr>
            <a:r>
              <a:rPr lang="en-US" sz="1200" b="1" dirty="0" smtClean="0">
                <a:effectLst/>
                <a:latin typeface="Arial"/>
                <a:ea typeface="Calibri"/>
                <a:cs typeface="Times New Roman"/>
              </a:rPr>
              <a:t>Preparation and practice. </a:t>
            </a:r>
            <a:r>
              <a:rPr lang="en-US" sz="1200" dirty="0" smtClean="0">
                <a:effectLst/>
                <a:latin typeface="Arial"/>
                <a:ea typeface="Calibri"/>
                <a:cs typeface="Times New Roman"/>
              </a:rPr>
              <a:t> Schools need to take steps to ensure that communication strategies will work, and practice using these strategies before an incident happens.  For example:</a:t>
            </a: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600"/>
              </a:spcAft>
              <a:buFont typeface="Symbol"/>
              <a:buChar char=""/>
            </a:pPr>
            <a:r>
              <a:rPr lang="en-US" sz="1200" dirty="0" smtClean="0">
                <a:effectLst/>
                <a:latin typeface="Arial"/>
                <a:ea typeface="Calibri"/>
                <a:cs typeface="Times New Roman"/>
              </a:rPr>
              <a:t>If the school plans on using text messaging to send instant alerts about an incident, the school must ensure that all parents/guardians understand texting and can receive text messages.  </a:t>
            </a:r>
          </a:p>
          <a:p>
            <a:pPr marL="342900" marR="0" lvl="0" indent="-342900">
              <a:spcBef>
                <a:spcPts val="0"/>
              </a:spcBef>
              <a:spcAft>
                <a:spcPts val="600"/>
              </a:spcAft>
              <a:buFont typeface="Symbol"/>
              <a:buChar char=""/>
            </a:pPr>
            <a:r>
              <a:rPr lang="en-US" sz="1200" dirty="0" smtClean="0">
                <a:effectLst/>
                <a:latin typeface="Arial"/>
                <a:ea typeface="Calibri"/>
                <a:cs typeface="Times New Roman"/>
              </a:rPr>
              <a:t>If the school plans on sending updates via email, all parents must provide an address and know to check their messages.  </a:t>
            </a:r>
          </a:p>
          <a:p>
            <a:pPr marL="0" marR="0">
              <a:spcBef>
                <a:spcPts val="0"/>
              </a:spcBef>
              <a:spcAft>
                <a:spcPts val="0"/>
              </a:spcAft>
            </a:pPr>
            <a:r>
              <a:rPr lang="en-US" sz="1200" dirty="0" smtClean="0">
                <a:effectLst/>
                <a:latin typeface="Arial"/>
                <a:ea typeface="Calibri"/>
                <a:cs typeface="Times New Roman"/>
              </a:rPr>
              <a:t> Practicing ahead of time ensures all parents will be able to obtain important information</a:t>
            </a:r>
            <a:endParaRPr lang="en-US" altLang="en-US" dirty="0" smtClean="0"/>
          </a:p>
        </p:txBody>
      </p:sp>
      <p:sp>
        <p:nvSpPr>
          <p:cNvPr id="4" name="Slide Number Placeholder 3"/>
          <p:cNvSpPr>
            <a:spLocks noGrp="1"/>
          </p:cNvSpPr>
          <p:nvPr>
            <p:ph type="sldNum" sz="quarter" idx="5"/>
          </p:nvPr>
        </p:nvSpPr>
        <p:spPr/>
        <p:txBody>
          <a:bodyPr/>
          <a:lstStyle/>
          <a:p>
            <a:pPr>
              <a:defRPr/>
            </a:pPr>
            <a:fld id="{69EA9EC8-ADC4-47E3-89FA-6D8D4834F80A}" type="slidenum">
              <a:rPr lang="en-US">
                <a:solidFill>
                  <a:prstClr val="black"/>
                </a:solidFill>
              </a:rPr>
              <a:pPr>
                <a:defRPr/>
              </a:pPr>
              <a:t>84</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t>www.Colorado.gov/CSSRC</a:t>
            </a:r>
            <a:endParaRPr lang="en-US"/>
          </a:p>
        </p:txBody>
      </p:sp>
    </p:spTree>
    <p:extLst>
      <p:ext uri="{BB962C8B-B14F-4D97-AF65-F5344CB8AC3E}">
        <p14:creationId xmlns:p14="http://schemas.microsoft.com/office/powerpoint/2010/main" val="37194774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xfrm>
            <a:off x="701040" y="4415790"/>
            <a:ext cx="5608320" cy="45758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b="1" dirty="0" smtClean="0">
                <a:effectLst/>
                <a:latin typeface="Arial"/>
                <a:ea typeface="Calibri"/>
                <a:cs typeface="Times New Roman"/>
              </a:rPr>
              <a:t>During an incident, </a:t>
            </a:r>
            <a:r>
              <a:rPr lang="en-US" dirty="0" smtClean="0">
                <a:effectLst/>
                <a:latin typeface="Arial"/>
                <a:ea typeface="Calibri"/>
                <a:cs typeface="Times New Roman"/>
              </a:rPr>
              <a:t>schools will be expected to communicate critical information to parents/guardians.  To accomplish this, schools should: </a:t>
            </a:r>
          </a:p>
          <a:p>
            <a:pPr marL="0" marR="0">
              <a:spcBef>
                <a:spcPts val="0"/>
              </a:spcBef>
              <a:spcAft>
                <a:spcPts val="0"/>
              </a:spcAft>
            </a:pPr>
            <a:r>
              <a:rPr lang="en-US" dirty="0" smtClean="0">
                <a:effectLst/>
                <a:latin typeface="Arial"/>
                <a:ea typeface="Calibri"/>
                <a:cs typeface="Times New Roman"/>
              </a:rPr>
              <a:t> </a:t>
            </a:r>
          </a:p>
          <a:p>
            <a:pPr marL="342900" marR="0" lvl="0" indent="-342900">
              <a:spcBef>
                <a:spcPts val="0"/>
              </a:spcBef>
              <a:spcAft>
                <a:spcPts val="600"/>
              </a:spcAft>
              <a:buClr>
                <a:srgbClr val="000000"/>
              </a:buClr>
              <a:buFont typeface="Symbol"/>
              <a:buChar char=""/>
            </a:pPr>
            <a:r>
              <a:rPr lang="x-none" smtClean="0">
                <a:solidFill>
                  <a:srgbClr val="000000"/>
                </a:solidFill>
                <a:effectLst/>
                <a:latin typeface="Arial"/>
                <a:ea typeface="Times New Roman"/>
                <a:cs typeface="Times New Roman"/>
              </a:rPr>
              <a:t>Activate communications systems to describe what is known about an incident and how the school is handling it.  </a:t>
            </a:r>
            <a:endParaRPr lang="en-US"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mtClean="0">
                <a:solidFill>
                  <a:srgbClr val="000000"/>
                </a:solidFill>
                <a:effectLst/>
                <a:latin typeface="Arial"/>
                <a:ea typeface="Times New Roman"/>
                <a:cs typeface="Times New Roman"/>
              </a:rPr>
              <a:t>Provide instructions and/or additional details as they become available using predetermined communications tools. </a:t>
            </a:r>
            <a:endParaRPr lang="en-US" dirty="0" smtClean="0">
              <a:solidFill>
                <a:srgbClr val="000000"/>
              </a:solidFill>
              <a:effectLst/>
              <a:latin typeface="Arial"/>
              <a:ea typeface="Times New Roman"/>
              <a:cs typeface="Times New Roman"/>
            </a:endParaRPr>
          </a:p>
          <a:p>
            <a:pPr marL="0" marR="0">
              <a:spcBef>
                <a:spcPts val="0"/>
              </a:spcBef>
              <a:spcAft>
                <a:spcPts val="0"/>
              </a:spcAft>
            </a:pPr>
            <a:r>
              <a:rPr lang="en-US" dirty="0" smtClean="0">
                <a:effectLst/>
                <a:latin typeface="Arial"/>
                <a:ea typeface="Calibri"/>
                <a:cs typeface="Times New Roman"/>
              </a:rPr>
              <a:t> </a:t>
            </a:r>
          </a:p>
          <a:p>
            <a:pPr marL="0" marR="0">
              <a:spcBef>
                <a:spcPts val="0"/>
              </a:spcBef>
              <a:spcAft>
                <a:spcPts val="0"/>
              </a:spcAft>
            </a:pPr>
            <a:r>
              <a:rPr lang="en-US" dirty="0" smtClean="0">
                <a:effectLst/>
                <a:latin typeface="Arial"/>
                <a:ea typeface="Calibri"/>
                <a:cs typeface="Times New Roman"/>
              </a:rPr>
              <a:t>For example, if a school’s EOP specifies sending text messages to notify parents/guardians in the event of an emergency, sample messages might read:</a:t>
            </a:r>
          </a:p>
          <a:p>
            <a:pPr marL="0" marR="0">
              <a:spcBef>
                <a:spcPts val="0"/>
              </a:spcBef>
              <a:spcAft>
                <a:spcPts val="0"/>
              </a:spcAft>
            </a:pPr>
            <a:r>
              <a:rPr lang="en-US" dirty="0" smtClean="0">
                <a:effectLst/>
                <a:latin typeface="Arial"/>
                <a:ea typeface="Calibri"/>
                <a:cs typeface="Times New Roman"/>
              </a:rPr>
              <a:t> </a:t>
            </a:r>
          </a:p>
          <a:p>
            <a:pPr marL="342900" marR="0" lvl="0" indent="-342900">
              <a:spcBef>
                <a:spcPts val="0"/>
              </a:spcBef>
              <a:spcAft>
                <a:spcPts val="600"/>
              </a:spcAft>
              <a:buClr>
                <a:srgbClr val="000000"/>
              </a:buClr>
              <a:buFont typeface="Symbol"/>
              <a:buChar char=""/>
            </a:pPr>
            <a:r>
              <a:rPr lang="x-none" smtClean="0">
                <a:solidFill>
                  <a:srgbClr val="000000"/>
                </a:solidFill>
                <a:effectLst/>
                <a:latin typeface="Arial"/>
                <a:ea typeface="Times New Roman"/>
                <a:cs typeface="Times New Roman"/>
              </a:rPr>
              <a:t>Emergency Message – Springfield School.  Power outage in main school facility.  Utility crew on scene.  No injuries reported.  Families will be notified when emergency has passed.  </a:t>
            </a:r>
            <a:endParaRPr lang="en-US"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mtClean="0">
                <a:solidFill>
                  <a:srgbClr val="000000"/>
                </a:solidFill>
                <a:effectLst/>
                <a:latin typeface="Arial"/>
                <a:ea typeface="Times New Roman"/>
                <a:cs typeface="Times New Roman"/>
              </a:rPr>
              <a:t>Emergency Message – Springfield School.  All clear.  Utility crew has restored power.  Normal activities have resumed.  </a:t>
            </a:r>
            <a:endParaRPr lang="en-US" dirty="0" smtClean="0">
              <a:solidFill>
                <a:srgbClr val="000000"/>
              </a:solidFill>
              <a:effectLst/>
              <a:latin typeface="Arial"/>
              <a:ea typeface="Times New Roman"/>
              <a:cs typeface="Times New Roman"/>
            </a:endParaRPr>
          </a:p>
          <a:p>
            <a:pPr marL="0" marR="0">
              <a:spcBef>
                <a:spcPts val="0"/>
              </a:spcBef>
              <a:spcAft>
                <a:spcPts val="0"/>
              </a:spcAft>
            </a:pPr>
            <a:r>
              <a:rPr lang="en-US" dirty="0" smtClean="0">
                <a:effectLst/>
                <a:latin typeface="Arial"/>
                <a:ea typeface="Calibri"/>
                <a:cs typeface="Times New Roman"/>
              </a:rPr>
              <a:t> </a:t>
            </a:r>
          </a:p>
          <a:p>
            <a:pPr marL="0" marR="0">
              <a:spcBef>
                <a:spcPts val="0"/>
              </a:spcBef>
              <a:spcAft>
                <a:spcPts val="0"/>
              </a:spcAft>
            </a:pPr>
            <a:r>
              <a:rPr lang="en-US" b="1" dirty="0" smtClean="0">
                <a:effectLst/>
                <a:latin typeface="Arial"/>
                <a:ea typeface="Calibri"/>
                <a:cs typeface="Times New Roman"/>
              </a:rPr>
              <a:t>After an incident,</a:t>
            </a:r>
            <a:r>
              <a:rPr lang="en-US" dirty="0" smtClean="0">
                <a:effectLst/>
                <a:latin typeface="Arial"/>
                <a:ea typeface="Calibri"/>
                <a:cs typeface="Times New Roman"/>
              </a:rPr>
              <a:t> the school may wish to conduct a question-and-answer session for parents and guardians.  A question-and-answer session can be an opportunity for schools to discuss lessons learned as well as next steps.</a:t>
            </a:r>
          </a:p>
          <a:p>
            <a:pPr marL="0" marR="0" algn="ctr">
              <a:spcBef>
                <a:spcPts val="0"/>
              </a:spcBef>
              <a:spcAft>
                <a:spcPts val="0"/>
              </a:spcAft>
            </a:pPr>
            <a:r>
              <a:rPr lang="en-US" dirty="0" smtClean="0">
                <a:effectLst/>
                <a:latin typeface="Arial"/>
                <a:ea typeface="Calibri"/>
                <a:cs typeface="Times New Roman"/>
              </a:rPr>
              <a:t> </a:t>
            </a:r>
          </a:p>
          <a:p>
            <a:pPr marL="0" marR="0">
              <a:spcBef>
                <a:spcPts val="0"/>
              </a:spcBef>
              <a:spcAft>
                <a:spcPts val="0"/>
              </a:spcAft>
            </a:pPr>
            <a:r>
              <a:rPr lang="en-US" b="1" u="sng" dirty="0" smtClean="0">
                <a:effectLst/>
                <a:latin typeface="Arial"/>
                <a:ea typeface="Calibri"/>
                <a:cs typeface="Times New Roman"/>
              </a:rPr>
              <a:t>Discussion Question</a:t>
            </a:r>
            <a:r>
              <a:rPr lang="en-US" b="1" dirty="0" smtClean="0">
                <a:effectLst/>
                <a:latin typeface="Arial"/>
                <a:ea typeface="Calibri"/>
                <a:cs typeface="Times New Roman"/>
              </a:rPr>
              <a:t>:  How does your school plan to communicate with parents during an incident?</a:t>
            </a:r>
            <a:endParaRPr lang="en-US" altLang="en-US" dirty="0" smtClean="0"/>
          </a:p>
        </p:txBody>
      </p:sp>
      <p:sp>
        <p:nvSpPr>
          <p:cNvPr id="4" name="Slide Number Placeholder 3"/>
          <p:cNvSpPr>
            <a:spLocks noGrp="1"/>
          </p:cNvSpPr>
          <p:nvPr>
            <p:ph type="sldNum" sz="quarter" idx="5"/>
          </p:nvPr>
        </p:nvSpPr>
        <p:spPr/>
        <p:txBody>
          <a:bodyPr/>
          <a:lstStyle/>
          <a:p>
            <a:pPr>
              <a:defRPr/>
            </a:pPr>
            <a:fld id="{03D0F032-A959-41F1-A28D-FC12BFAD062E}" type="slidenum">
              <a:rPr lang="en-US">
                <a:solidFill>
                  <a:prstClr val="black"/>
                </a:solidFill>
              </a:rPr>
              <a:pPr>
                <a:defRPr/>
              </a:pPr>
              <a:t>85</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t>www.Colorado.gov/CSSRC</a:t>
            </a:r>
            <a:endParaRPr lang="en-US"/>
          </a:p>
        </p:txBody>
      </p:sp>
    </p:spTree>
    <p:extLst>
      <p:ext uri="{BB962C8B-B14F-4D97-AF65-F5344CB8AC3E}">
        <p14:creationId xmlns:p14="http://schemas.microsoft.com/office/powerpoint/2010/main" val="37513955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xfrm>
            <a:off x="685800" y="4267200"/>
            <a:ext cx="5608320"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050" dirty="0" smtClean="0">
                <a:effectLst/>
                <a:latin typeface="Arial"/>
                <a:ea typeface="Calibri"/>
                <a:cs typeface="Times New Roman"/>
              </a:rPr>
              <a:t>Routine and frequent communication with external response agencies is essential throughout the planning process.  This section of the school EOP should include procedures that have been developed in advance with first responders for: </a:t>
            </a:r>
          </a:p>
          <a:p>
            <a:pPr marL="0" marR="0">
              <a:spcBef>
                <a:spcPts val="0"/>
              </a:spcBef>
              <a:spcAft>
                <a:spcPts val="0"/>
              </a:spcAft>
            </a:pPr>
            <a:r>
              <a:rPr lang="en-US" sz="105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050" b="1" smtClean="0">
                <a:solidFill>
                  <a:srgbClr val="000000"/>
                </a:solidFill>
                <a:effectLst/>
                <a:latin typeface="Arial"/>
                <a:ea typeface="Times New Roman"/>
                <a:cs typeface="Times New Roman"/>
              </a:rPr>
              <a:t>Transferring command.</a:t>
            </a:r>
            <a:r>
              <a:rPr lang="x-none" sz="1050" smtClean="0">
                <a:solidFill>
                  <a:srgbClr val="000000"/>
                </a:solidFill>
                <a:effectLst/>
                <a:latin typeface="Arial"/>
                <a:ea typeface="Times New Roman"/>
                <a:cs typeface="Times New Roman"/>
              </a:rPr>
              <a:t>  Procedures should be established to facilitate the transfer of command between the school and first responders.  For example, in the case of an intruder or hostage situation, the initial Incident Commander may transfer command upon the arrival of an Incident Commander from the authorized law enforcement agency.  When the situation is resolved, the law enforcement Incident Commander may transfer command to a school Incident Commander to oversee the reunification process and provision of crisis counseling.</a:t>
            </a:r>
            <a:endParaRPr lang="en-US" sz="1050" dirty="0" smtClean="0">
              <a:solidFill>
                <a:srgbClr val="000000"/>
              </a:solidFill>
              <a:effectLst/>
              <a:latin typeface="Arial"/>
              <a:ea typeface="Times New Roman"/>
              <a:cs typeface="Times New Roman"/>
            </a:endParaRPr>
          </a:p>
          <a:p>
            <a:pPr marL="0" marR="0">
              <a:spcBef>
                <a:spcPts val="0"/>
              </a:spcBef>
              <a:spcAft>
                <a:spcPts val="0"/>
              </a:spcAft>
            </a:pPr>
            <a:r>
              <a:rPr lang="en-US" sz="105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050" b="1" smtClean="0">
                <a:solidFill>
                  <a:srgbClr val="000000"/>
                </a:solidFill>
                <a:effectLst/>
                <a:latin typeface="Arial"/>
                <a:ea typeface="Times New Roman"/>
                <a:cs typeface="Times New Roman"/>
              </a:rPr>
              <a:t>Ensuring interoperable communications.</a:t>
            </a:r>
            <a:r>
              <a:rPr lang="x-none" sz="1050" smtClean="0">
                <a:solidFill>
                  <a:srgbClr val="000000"/>
                </a:solidFill>
                <a:effectLst/>
                <a:latin typeface="Arial"/>
                <a:ea typeface="Times New Roman"/>
                <a:cs typeface="Times New Roman"/>
              </a:rPr>
              <a:t>  It is critical to ensure that schools and emergency management/response personnel are able to communicate within and across agencies via voice, data, or other systems when needed, and when authorized.</a:t>
            </a:r>
            <a:endParaRPr lang="en-US" sz="1050" dirty="0" smtClean="0">
              <a:solidFill>
                <a:srgbClr val="000000"/>
              </a:solidFill>
              <a:effectLst/>
              <a:latin typeface="Arial"/>
              <a:ea typeface="Times New Roman"/>
              <a:cs typeface="Times New Roman"/>
            </a:endParaRPr>
          </a:p>
          <a:p>
            <a:pPr marL="0" marR="0">
              <a:spcBef>
                <a:spcPts val="0"/>
              </a:spcBef>
              <a:spcAft>
                <a:spcPts val="0"/>
              </a:spcAft>
            </a:pPr>
            <a:r>
              <a:rPr lang="en-US" sz="1050" dirty="0" smtClean="0">
                <a:effectLst/>
                <a:latin typeface="Arial"/>
                <a:ea typeface="Calibri"/>
                <a:cs typeface="Times New Roman"/>
              </a:rPr>
              <a:t> </a:t>
            </a:r>
            <a:r>
              <a:rPr lang="en-US" sz="1050" b="1" u="none" strike="noStrike" dirty="0" smtClean="0">
                <a:effectLst/>
                <a:latin typeface="Arial"/>
                <a:ea typeface="Calibri"/>
                <a:cs typeface="Times New Roman"/>
              </a:rPr>
              <a:t> </a:t>
            </a:r>
            <a:endParaRPr lang="en-US" sz="1050" dirty="0" smtClean="0">
              <a:effectLst/>
              <a:latin typeface="Arial"/>
              <a:ea typeface="Calibri"/>
              <a:cs typeface="Times New Roman"/>
            </a:endParaRPr>
          </a:p>
          <a:p>
            <a:pPr marL="0" marR="0">
              <a:spcBef>
                <a:spcPts val="0"/>
              </a:spcBef>
              <a:spcAft>
                <a:spcPts val="0"/>
              </a:spcAft>
            </a:pPr>
            <a:r>
              <a:rPr lang="en-US" sz="1050" b="1" u="sng" dirty="0" smtClean="0">
                <a:effectLst/>
                <a:latin typeface="Arial"/>
                <a:ea typeface="Calibri"/>
                <a:cs typeface="Times New Roman"/>
              </a:rPr>
              <a:t>Discussion Question</a:t>
            </a:r>
            <a:r>
              <a:rPr lang="en-US" sz="1050" b="1" dirty="0" smtClean="0">
                <a:effectLst/>
                <a:latin typeface="Arial"/>
                <a:ea typeface="Calibri"/>
                <a:cs typeface="Times New Roman"/>
              </a:rPr>
              <a:t>:  What systems will your school use to communicate with first responders during an incident?</a:t>
            </a:r>
            <a:endParaRPr lang="en-US" sz="1050" dirty="0" smtClean="0">
              <a:effectLst/>
              <a:latin typeface="Arial"/>
              <a:ea typeface="Calibri"/>
              <a:cs typeface="Times New Roman"/>
            </a:endParaRPr>
          </a:p>
          <a:p>
            <a:pPr marL="0" marR="0">
              <a:spcBef>
                <a:spcPts val="0"/>
              </a:spcBef>
              <a:spcAft>
                <a:spcPts val="0"/>
              </a:spcAft>
            </a:pPr>
            <a:r>
              <a:rPr lang="en-US" sz="1050" b="1" dirty="0" smtClean="0">
                <a:effectLst/>
                <a:latin typeface="Arial"/>
                <a:ea typeface="Calibri"/>
                <a:cs typeface="Times New Roman"/>
              </a:rPr>
              <a:t> </a:t>
            </a:r>
            <a:r>
              <a:rPr lang="en-US" sz="1050" b="1" u="none" strike="noStrike" dirty="0" smtClean="0">
                <a:effectLst/>
                <a:latin typeface="Arial"/>
                <a:ea typeface="Calibri"/>
                <a:cs typeface="Times New Roman"/>
              </a:rPr>
              <a:t> </a:t>
            </a:r>
            <a:r>
              <a:rPr lang="en-US" sz="1050" b="1" dirty="0" smtClean="0">
                <a:effectLst/>
                <a:latin typeface="Arial"/>
                <a:ea typeface="Calibri"/>
                <a:cs typeface="Times New Roman"/>
              </a:rPr>
              <a:t> </a:t>
            </a:r>
            <a:endParaRPr lang="en-US" sz="1050" dirty="0" smtClean="0">
              <a:effectLst/>
              <a:latin typeface="Arial"/>
              <a:ea typeface="Calibri"/>
              <a:cs typeface="Times New Roman"/>
            </a:endParaRPr>
          </a:p>
          <a:p>
            <a:pPr marL="342900" marR="0" lvl="0" indent="-342900">
              <a:spcBef>
                <a:spcPts val="0"/>
              </a:spcBef>
              <a:spcAft>
                <a:spcPts val="0"/>
              </a:spcAft>
              <a:buFont typeface="Symbol"/>
              <a:buChar char=""/>
            </a:pPr>
            <a:r>
              <a:rPr lang="en-US" sz="1050" b="1" dirty="0" smtClean="0">
                <a:effectLst/>
                <a:latin typeface="Arial"/>
                <a:ea typeface="Calibri"/>
                <a:cs typeface="Times New Roman"/>
              </a:rPr>
              <a:t>Coordinating public information and outreach efforts.</a:t>
            </a:r>
            <a:r>
              <a:rPr lang="en-US" sz="1050" dirty="0" smtClean="0">
                <a:effectLst/>
                <a:latin typeface="Arial"/>
                <a:ea typeface="Calibri"/>
                <a:cs typeface="Times New Roman"/>
              </a:rPr>
              <a:t>  In a complex incident, the school Public Information Officer may become part of the Joint Information System.  The mission of the Joint Information System is to provide a structure and system for developing and delivering coordinated interagency messages and developing, recommending, and executing public information plans and strategies.</a:t>
            </a:r>
          </a:p>
          <a:p>
            <a:pPr marL="0" marR="0">
              <a:spcBef>
                <a:spcPts val="0"/>
              </a:spcBef>
              <a:spcAft>
                <a:spcPts val="0"/>
              </a:spcAft>
            </a:pPr>
            <a:r>
              <a:rPr lang="en-US" sz="1050" dirty="0" smtClean="0">
                <a:effectLst/>
                <a:latin typeface="Arial"/>
                <a:ea typeface="Calibri"/>
                <a:cs typeface="Times New Roman"/>
              </a:rPr>
              <a:t> </a:t>
            </a:r>
          </a:p>
          <a:p>
            <a:pPr marL="228600" marR="0">
              <a:spcBef>
                <a:spcPts val="0"/>
              </a:spcBef>
              <a:spcAft>
                <a:spcPts val="0"/>
              </a:spcAft>
            </a:pPr>
            <a:r>
              <a:rPr lang="en-US" sz="1050" dirty="0" smtClean="0">
                <a:effectLst/>
                <a:latin typeface="Arial"/>
                <a:ea typeface="Calibri"/>
                <a:cs typeface="Times New Roman"/>
              </a:rPr>
              <a:t>The Joint Information System may be implemented at a Joint Information Center.  It is the central point of contact for all news media. </a:t>
            </a:r>
            <a:endParaRPr lang="en-US" altLang="en-US" sz="1100" dirty="0" smtClean="0"/>
          </a:p>
        </p:txBody>
      </p:sp>
      <p:sp>
        <p:nvSpPr>
          <p:cNvPr id="4" name="Slide Number Placeholder 3"/>
          <p:cNvSpPr>
            <a:spLocks noGrp="1"/>
          </p:cNvSpPr>
          <p:nvPr>
            <p:ph type="sldNum" sz="quarter" idx="5"/>
          </p:nvPr>
        </p:nvSpPr>
        <p:spPr/>
        <p:txBody>
          <a:bodyPr/>
          <a:lstStyle/>
          <a:p>
            <a:pPr>
              <a:defRPr/>
            </a:pPr>
            <a:r>
              <a:rPr lang="en-US" dirty="0" smtClean="0">
                <a:solidFill>
                  <a:prstClr val="black"/>
                </a:solidFill>
              </a:rPr>
              <a:t>58</a:t>
            </a:r>
          </a:p>
        </p:txBody>
      </p:sp>
      <p:sp>
        <p:nvSpPr>
          <p:cNvPr id="2" name="Footer Placeholder 1"/>
          <p:cNvSpPr>
            <a:spLocks noGrp="1"/>
          </p:cNvSpPr>
          <p:nvPr>
            <p:ph type="ftr" sz="quarter" idx="10"/>
          </p:nvPr>
        </p:nvSpPr>
        <p:spPr/>
        <p:txBody>
          <a:bodyPr/>
          <a:lstStyle/>
          <a:p>
            <a:r>
              <a:rPr lang="en-US" dirty="0" smtClean="0"/>
              <a:t>www.Colorado.gov/CSSRC</a:t>
            </a:r>
            <a:endParaRPr lang="en-US" dirty="0"/>
          </a:p>
        </p:txBody>
      </p:sp>
    </p:spTree>
    <p:extLst>
      <p:ext uri="{BB962C8B-B14F-4D97-AF65-F5344CB8AC3E}">
        <p14:creationId xmlns:p14="http://schemas.microsoft.com/office/powerpoint/2010/main" val="1112336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xfrm>
            <a:off x="701040" y="4415790"/>
            <a:ext cx="5608320" cy="47282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100" dirty="0" smtClean="0">
                <a:effectLst/>
                <a:latin typeface="Arial"/>
                <a:ea typeface="Calibri"/>
                <a:cs typeface="Times New Roman"/>
              </a:rPr>
              <a:t>Schools should </a:t>
            </a:r>
            <a:r>
              <a:rPr lang="en-US" sz="1100" b="1" dirty="0" smtClean="0">
                <a:effectLst/>
                <a:latin typeface="Arial"/>
                <a:ea typeface="Calibri"/>
                <a:cs typeface="Times New Roman"/>
              </a:rPr>
              <a:t>plan ahead</a:t>
            </a:r>
            <a:r>
              <a:rPr lang="en-US" sz="1100" dirty="0" smtClean="0">
                <a:effectLst/>
                <a:latin typeface="Arial"/>
                <a:ea typeface="Calibri"/>
                <a:cs typeface="Times New Roman"/>
              </a:rPr>
              <a:t> when developing a communications strategy intended for the media and general public.  Planning includes:</a:t>
            </a:r>
          </a:p>
          <a:p>
            <a:pPr marL="0" marR="0">
              <a:spcBef>
                <a:spcPts val="0"/>
              </a:spcBef>
              <a:spcAft>
                <a:spcPts val="0"/>
              </a:spcAft>
            </a:pPr>
            <a:r>
              <a:rPr lang="en-US" sz="1100" dirty="0" smtClean="0">
                <a:effectLst/>
                <a:latin typeface="Arial"/>
                <a:ea typeface="Calibri"/>
                <a:cs typeface="Times New Roman"/>
              </a:rPr>
              <a:t> </a:t>
            </a:r>
          </a:p>
          <a:p>
            <a:pPr marL="342900" marR="0" lvl="0" indent="-342900">
              <a:spcBef>
                <a:spcPts val="0"/>
              </a:spcBef>
              <a:spcAft>
                <a:spcPts val="600"/>
              </a:spcAft>
              <a:buClr>
                <a:srgbClr val="000000"/>
              </a:buClr>
              <a:buFont typeface="Symbol"/>
              <a:buChar char=""/>
            </a:pPr>
            <a:r>
              <a:rPr lang="x-none" sz="1100" smtClean="0">
                <a:solidFill>
                  <a:srgbClr val="000000"/>
                </a:solidFill>
                <a:effectLst/>
                <a:latin typeface="Arial"/>
                <a:ea typeface="Times New Roman"/>
                <a:cs typeface="Times New Roman"/>
              </a:rPr>
              <a:t>Designating and training a Public Information Officer who will speak for the school.</a:t>
            </a:r>
            <a:endParaRPr lang="en-US" sz="1100" dirty="0" smtClean="0">
              <a:solidFill>
                <a:srgbClr val="000000"/>
              </a:solidFill>
              <a:effectLst/>
              <a:latin typeface="Arial"/>
              <a:ea typeface="Times New Roman"/>
              <a:cs typeface="Times New Roman"/>
            </a:endParaRPr>
          </a:p>
          <a:p>
            <a:pPr marL="342900" marR="0" lvl="0" indent="-342900">
              <a:spcBef>
                <a:spcPts val="0"/>
              </a:spcBef>
              <a:spcAft>
                <a:spcPts val="600"/>
              </a:spcAft>
              <a:buClr>
                <a:srgbClr val="000000"/>
              </a:buClr>
              <a:buFont typeface="Symbol"/>
              <a:buChar char=""/>
            </a:pPr>
            <a:r>
              <a:rPr lang="x-none" sz="1100" smtClean="0">
                <a:solidFill>
                  <a:srgbClr val="000000"/>
                </a:solidFill>
                <a:effectLst/>
                <a:latin typeface="Arial"/>
                <a:ea typeface="Times New Roman"/>
                <a:cs typeface="Times New Roman"/>
              </a:rPr>
              <a:t>Establishing a Joint Information Center for complex incidents.</a:t>
            </a:r>
            <a:endParaRPr lang="en-US" sz="1100" dirty="0" smtClean="0">
              <a:solidFill>
                <a:srgbClr val="000000"/>
              </a:solidFill>
              <a:effectLst/>
              <a:latin typeface="Arial"/>
              <a:ea typeface="Times New Roman"/>
              <a:cs typeface="Times New Roman"/>
            </a:endParaRPr>
          </a:p>
          <a:p>
            <a:pPr marL="342900" marR="0" lvl="0" indent="-342900">
              <a:spcBef>
                <a:spcPts val="0"/>
              </a:spcBef>
              <a:spcAft>
                <a:spcPts val="0"/>
              </a:spcAft>
              <a:buClr>
                <a:srgbClr val="000000"/>
              </a:buClr>
              <a:buFont typeface="Symbol"/>
              <a:buChar char=""/>
            </a:pPr>
            <a:r>
              <a:rPr lang="x-none" sz="1100" smtClean="0">
                <a:solidFill>
                  <a:srgbClr val="000000"/>
                </a:solidFill>
                <a:effectLst/>
                <a:latin typeface="Arial"/>
                <a:ea typeface="Times New Roman"/>
                <a:cs typeface="Times New Roman"/>
              </a:rPr>
              <a:t>Developing templates for statements to the media, including:</a:t>
            </a:r>
            <a:endParaRPr lang="en-US" sz="1100" dirty="0" smtClean="0">
              <a:solidFill>
                <a:srgbClr val="000000"/>
              </a:solidFill>
              <a:effectLst/>
              <a:latin typeface="Arial"/>
              <a:ea typeface="Times New Roman"/>
              <a:cs typeface="Times New Roman"/>
            </a:endParaRPr>
          </a:p>
          <a:p>
            <a:pPr marL="342900" marR="0" lvl="0" indent="-342900">
              <a:spcBef>
                <a:spcPts val="0"/>
              </a:spcBef>
              <a:spcAft>
                <a:spcPts val="0"/>
              </a:spcAft>
              <a:buFont typeface="Courier New"/>
              <a:buChar char="o"/>
            </a:pPr>
            <a:r>
              <a:rPr lang="en-US" sz="1100" dirty="0" smtClean="0">
                <a:effectLst/>
                <a:latin typeface="Arial"/>
                <a:ea typeface="Calibri"/>
                <a:cs typeface="Times New Roman"/>
              </a:rPr>
              <a:t>Standard procedures and protocols. </a:t>
            </a:r>
          </a:p>
          <a:p>
            <a:pPr marL="342900" marR="0" lvl="0" indent="-342900">
              <a:spcBef>
                <a:spcPts val="0"/>
              </a:spcBef>
              <a:spcAft>
                <a:spcPts val="0"/>
              </a:spcAft>
              <a:buFont typeface="Courier New"/>
              <a:buChar char="o"/>
            </a:pPr>
            <a:r>
              <a:rPr lang="en-US" sz="1100" dirty="0" smtClean="0">
                <a:effectLst/>
                <a:latin typeface="Arial"/>
                <a:ea typeface="Calibri"/>
                <a:cs typeface="Times New Roman"/>
              </a:rPr>
              <a:t>Contact information/hotline for more information.</a:t>
            </a:r>
          </a:p>
          <a:p>
            <a:pPr marL="0" marR="0">
              <a:spcBef>
                <a:spcPts val="0"/>
              </a:spcBef>
              <a:spcAft>
                <a:spcPts val="0"/>
              </a:spcAft>
            </a:pPr>
            <a:r>
              <a:rPr lang="en-US" sz="1100" dirty="0" smtClean="0">
                <a:effectLst/>
                <a:latin typeface="Arial"/>
                <a:ea typeface="Calibri"/>
                <a:cs typeface="Times New Roman"/>
              </a:rPr>
              <a:t>  </a:t>
            </a:r>
          </a:p>
          <a:p>
            <a:pPr marL="0" marR="0">
              <a:spcBef>
                <a:spcPts val="0"/>
              </a:spcBef>
              <a:spcAft>
                <a:spcPts val="0"/>
              </a:spcAft>
            </a:pPr>
            <a:r>
              <a:rPr lang="en-US" sz="1100" b="1" dirty="0" smtClean="0">
                <a:effectLst/>
                <a:latin typeface="Arial"/>
                <a:ea typeface="Calibri"/>
                <a:cs typeface="Times New Roman"/>
              </a:rPr>
              <a:t>How schools communicate with the media can greatly contribute to their ability to respond to and recover from an incident.  </a:t>
            </a:r>
            <a:endParaRPr lang="en-US" sz="1100" dirty="0" smtClean="0">
              <a:effectLst/>
              <a:latin typeface="Arial"/>
              <a:ea typeface="Calibri"/>
              <a:cs typeface="Times New Roman"/>
            </a:endParaRPr>
          </a:p>
          <a:p>
            <a:pPr marL="0" marR="0">
              <a:spcBef>
                <a:spcPts val="0"/>
              </a:spcBef>
              <a:spcAft>
                <a:spcPts val="0"/>
              </a:spcAft>
            </a:pPr>
            <a:r>
              <a:rPr lang="en-US" sz="1100" dirty="0" smtClean="0">
                <a:effectLst/>
                <a:latin typeface="Arial"/>
                <a:ea typeface="Calibri"/>
                <a:cs typeface="Times New Roman"/>
              </a:rPr>
              <a:t> </a:t>
            </a:r>
          </a:p>
          <a:p>
            <a:pPr marL="0" marR="0">
              <a:spcBef>
                <a:spcPts val="0"/>
              </a:spcBef>
              <a:spcAft>
                <a:spcPts val="0"/>
              </a:spcAft>
            </a:pPr>
            <a:r>
              <a:rPr lang="en-US" sz="1100" dirty="0" smtClean="0">
                <a:effectLst/>
                <a:latin typeface="Arial"/>
                <a:ea typeface="Calibri"/>
                <a:cs typeface="Times New Roman"/>
              </a:rPr>
              <a:t>Rumors will circulate, especially with the use of cell phones and text messaging; however, schools can get out in front of the problem by articulating the measures being taken to address safety and health concerns.  These measures and procedures come from a solid school EOP that is exercised and maintained. </a:t>
            </a:r>
          </a:p>
          <a:p>
            <a:pPr marL="0" marR="0">
              <a:spcBef>
                <a:spcPts val="0"/>
              </a:spcBef>
              <a:spcAft>
                <a:spcPts val="0"/>
              </a:spcAft>
            </a:pPr>
            <a:r>
              <a:rPr lang="en-US" sz="1100" dirty="0" smtClean="0">
                <a:effectLst/>
                <a:latin typeface="Arial"/>
                <a:ea typeface="Calibri"/>
                <a:cs typeface="Times New Roman"/>
              </a:rPr>
              <a:t> </a:t>
            </a:r>
          </a:p>
          <a:p>
            <a:pPr marL="0" marR="0">
              <a:spcBef>
                <a:spcPts val="0"/>
              </a:spcBef>
              <a:spcAft>
                <a:spcPts val="0"/>
              </a:spcAft>
            </a:pPr>
            <a:r>
              <a:rPr lang="en-US" sz="1100" dirty="0" smtClean="0">
                <a:effectLst/>
                <a:latin typeface="Arial"/>
                <a:ea typeface="Calibri"/>
                <a:cs typeface="Times New Roman"/>
              </a:rPr>
              <a:t>In addition to the method of communication, the school EOP may include guidelines on the type of content and the tone of the message to be released.</a:t>
            </a:r>
          </a:p>
          <a:p>
            <a:pPr marL="0" marR="0">
              <a:spcBef>
                <a:spcPts val="0"/>
              </a:spcBef>
              <a:spcAft>
                <a:spcPts val="0"/>
              </a:spcAft>
            </a:pPr>
            <a:endParaRPr lang="en-US" sz="1100" dirty="0" smtClean="0">
              <a:effectLst/>
              <a:latin typeface="Arial"/>
              <a:ea typeface="Calibri"/>
              <a:cs typeface="Times New Roman"/>
            </a:endParaRPr>
          </a:p>
          <a:p>
            <a:pPr marL="0" marR="0">
              <a:spcBef>
                <a:spcPts val="0"/>
              </a:spcBef>
              <a:spcAft>
                <a:spcPts val="0"/>
              </a:spcAft>
            </a:pPr>
            <a:r>
              <a:rPr lang="en-US" sz="1100" b="1" dirty="0" smtClean="0">
                <a:effectLst/>
                <a:latin typeface="Arial"/>
                <a:ea typeface="Calibri"/>
                <a:cs typeface="Times New Roman"/>
              </a:rPr>
              <a:t>Example:</a:t>
            </a:r>
            <a:r>
              <a:rPr lang="en-US" sz="1100" dirty="0" smtClean="0">
                <a:effectLst/>
                <a:latin typeface="Arial"/>
                <a:ea typeface="Calibri"/>
                <a:cs typeface="Times New Roman"/>
              </a:rPr>
              <a:t>  In March 2009, a student drowned during a school-sponsored event.  The principal of the school responded to media queries by stating, “Look at the amount of times we’ve had something tragic occur and compare it to the number of times when nothing has happened.”  Language like this deflects responsibility and can severely affect a school’s credibility in the future.</a:t>
            </a:r>
          </a:p>
          <a:p>
            <a:endParaRPr lang="en-US" altLang="en-US" dirty="0" smtClean="0"/>
          </a:p>
        </p:txBody>
      </p:sp>
      <p:sp>
        <p:nvSpPr>
          <p:cNvPr id="4" name="Slide Number Placeholder 3"/>
          <p:cNvSpPr>
            <a:spLocks noGrp="1"/>
          </p:cNvSpPr>
          <p:nvPr>
            <p:ph type="sldNum" sz="quarter" idx="5"/>
          </p:nvPr>
        </p:nvSpPr>
        <p:spPr/>
        <p:txBody>
          <a:bodyPr/>
          <a:lstStyle/>
          <a:p>
            <a:pPr>
              <a:defRPr/>
            </a:pPr>
            <a:fld id="{8AA10D5C-2142-4A5A-883D-94E5734C2737}" type="slidenum">
              <a:rPr lang="en-US">
                <a:solidFill>
                  <a:prstClr val="black"/>
                </a:solidFill>
              </a:rPr>
              <a:pPr>
                <a:defRPr/>
              </a:pPr>
              <a:t>87</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t>www.Colorado.gov/CSSRC</a:t>
            </a:r>
            <a:endParaRPr lang="en-US"/>
          </a:p>
        </p:txBody>
      </p:sp>
    </p:spTree>
    <p:extLst>
      <p:ext uri="{BB962C8B-B14F-4D97-AF65-F5344CB8AC3E}">
        <p14:creationId xmlns:p14="http://schemas.microsoft.com/office/powerpoint/2010/main" val="40097451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xfrm>
            <a:off x="702310" y="4421822"/>
            <a:ext cx="5618480" cy="47346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solidFill>
                  <a:srgbClr val="000000"/>
                </a:solidFill>
                <a:latin typeface="Arial"/>
                <a:ea typeface="Calibri"/>
                <a:cs typeface="Arial"/>
              </a:rPr>
              <a:t>The continuity of operations (COOP) functional annex describes how a school and district will help ensure essential functions continue in an emergency and its immediate aftermath.  Essential functions include business </a:t>
            </a:r>
            <a:r>
              <a:rPr lang="en-US" sz="1100" dirty="0">
                <a:latin typeface="Arial"/>
                <a:ea typeface="Calibri"/>
                <a:cs typeface="Arial"/>
              </a:rPr>
              <a:t>services (payroll and purchasing), communication (internal and external), computer and systems support, facilities maintenance, safety and security, and continuity of teaching and learning. </a:t>
            </a:r>
            <a:endParaRPr lang="en-US" sz="1100" dirty="0">
              <a:latin typeface="Arial"/>
              <a:ea typeface="Calibri"/>
              <a:cs typeface="Times New Roman"/>
            </a:endParaRPr>
          </a:p>
          <a:p>
            <a:pPr marL="228946"/>
            <a:r>
              <a:rPr lang="en-US" sz="1100" dirty="0">
                <a:solidFill>
                  <a:srgbClr val="000000"/>
                </a:solidFill>
                <a:latin typeface="Arial"/>
                <a:ea typeface="Calibri"/>
                <a:cs typeface="Arial"/>
              </a:rPr>
              <a:t> </a:t>
            </a:r>
            <a:endParaRPr lang="en-US" sz="1100" dirty="0">
              <a:latin typeface="Arial"/>
              <a:ea typeface="Calibri"/>
              <a:cs typeface="Times New Roman"/>
            </a:endParaRPr>
          </a:p>
          <a:p>
            <a:r>
              <a:rPr lang="en-US" sz="1100" dirty="0">
                <a:solidFill>
                  <a:srgbClr val="000000"/>
                </a:solidFill>
                <a:latin typeface="Arial"/>
                <a:ea typeface="Calibri"/>
                <a:cs typeface="Arial"/>
              </a:rPr>
              <a:t>The planning team should consider the following when developing this annex:</a:t>
            </a:r>
            <a:endParaRPr lang="en-US" sz="1100" dirty="0">
              <a:latin typeface="Arial"/>
              <a:ea typeface="Calibri"/>
              <a:cs typeface="Times New Roman"/>
            </a:endParaRPr>
          </a:p>
          <a:p>
            <a:pPr marL="228946"/>
            <a:r>
              <a:rPr lang="en-US" sz="1100" dirty="0">
                <a:solidFill>
                  <a:srgbClr val="000000"/>
                </a:solidFill>
                <a:latin typeface="Arial"/>
                <a:ea typeface="Calibri"/>
                <a:cs typeface="Arial"/>
              </a:rPr>
              <a:t> </a:t>
            </a:r>
            <a:endParaRPr lang="en-US" sz="1100" dirty="0">
              <a:latin typeface="Arial"/>
              <a:ea typeface="Calibri"/>
              <a:cs typeface="Times New Roman"/>
            </a:endParaRPr>
          </a:p>
          <a:p>
            <a:pPr marL="343420" indent="-343420">
              <a:buFont typeface="Symbol"/>
              <a:buChar char=""/>
            </a:pPr>
            <a:r>
              <a:rPr lang="en-US" sz="1100" dirty="0">
                <a:latin typeface="Arial"/>
                <a:ea typeface="Calibri"/>
                <a:cs typeface="Times New Roman"/>
              </a:rPr>
              <a:t>Designing the COOP so that it can be activated at any time and sustained for up to 30 days.</a:t>
            </a:r>
          </a:p>
          <a:p>
            <a:pPr marL="343420" indent="-343420">
              <a:buFont typeface="Symbol"/>
              <a:buChar char=""/>
            </a:pPr>
            <a:r>
              <a:rPr lang="en-US" sz="1100" dirty="0">
                <a:latin typeface="Arial"/>
                <a:ea typeface="Calibri"/>
                <a:cs typeface="Times New Roman"/>
              </a:rPr>
              <a:t>Setting priorities for reestablishing essential functions, such as restoration of school operations, maintaining the safety and well-being of students, and re-creating the learning environment.</a:t>
            </a:r>
          </a:p>
          <a:p>
            <a:pPr marL="343420" indent="-343420">
              <a:buFont typeface="Symbol"/>
              <a:buChar char=""/>
            </a:pPr>
            <a:r>
              <a:rPr lang="en-US" sz="1100" dirty="0">
                <a:latin typeface="Arial"/>
                <a:ea typeface="Calibri"/>
                <a:cs typeface="Times New Roman"/>
              </a:rPr>
              <a:t>Ensuring that students receive appropriate related services in the event of a prolonged closure.</a:t>
            </a:r>
          </a:p>
          <a:p>
            <a:r>
              <a:rPr lang="en-US" sz="1100" dirty="0">
                <a:latin typeface="Arial"/>
                <a:ea typeface="Calibri"/>
                <a:cs typeface="Times New Roman"/>
              </a:rPr>
              <a:t>  </a:t>
            </a:r>
          </a:p>
          <a:p>
            <a:r>
              <a:rPr lang="en-US" sz="1100" dirty="0">
                <a:latin typeface="Arial"/>
                <a:ea typeface="Calibri"/>
                <a:cs typeface="Times New Roman"/>
              </a:rPr>
              <a:t>Note:  The COOP plan may be a separate plan from the EOP.  If a separate COOP plan is used, it should be identified in the EOP.</a:t>
            </a:r>
          </a:p>
          <a:p>
            <a:r>
              <a:rPr lang="en-US" sz="1100" dirty="0">
                <a:latin typeface="Arial"/>
                <a:ea typeface="Calibri"/>
                <a:cs typeface="Times New Roman"/>
              </a:rPr>
              <a:t> </a:t>
            </a:r>
          </a:p>
          <a:p>
            <a:r>
              <a:rPr lang="en-US" sz="1100" dirty="0">
                <a:latin typeface="Arial"/>
                <a:ea typeface="Calibri"/>
                <a:cs typeface="Times New Roman"/>
              </a:rPr>
              <a:t>The COOP procedures may be defined at the district level for the school to follow.  The COOP annex should be designed to operate in conjunction with the local community EOP, if defined at the district level, or designed to operate with the district COOP plan, if defined at the school level. </a:t>
            </a:r>
          </a:p>
          <a:p>
            <a:r>
              <a:rPr lang="en-US" sz="1100" dirty="0">
                <a:latin typeface="Arial"/>
                <a:ea typeface="Calibri"/>
                <a:cs typeface="Times New Roman"/>
              </a:rPr>
              <a:t> </a:t>
            </a:r>
          </a:p>
          <a:p>
            <a:r>
              <a:rPr lang="en-US" sz="1100" dirty="0">
                <a:latin typeface="Arial"/>
                <a:ea typeface="Calibri"/>
                <a:cs typeface="Times New Roman"/>
              </a:rPr>
              <a:t>State law may dictate some provisions that must be addressed in a school COOP annex.  </a:t>
            </a:r>
          </a:p>
          <a:p>
            <a:r>
              <a:rPr lang="en-US" sz="1100" dirty="0">
                <a:latin typeface="Arial"/>
                <a:ea typeface="Calibri"/>
                <a:cs typeface="Times New Roman"/>
              </a:rPr>
              <a:t> </a:t>
            </a:r>
          </a:p>
          <a:p>
            <a:pPr eaLnBrk="1" hangingPunct="1"/>
            <a:endParaRPr lang="en-US" alt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3" name="Slide Number Placeholder 2"/>
          <p:cNvSpPr>
            <a:spLocks noGrp="1"/>
          </p:cNvSpPr>
          <p:nvPr>
            <p:ph type="sldNum" sz="quarter" idx="11"/>
          </p:nvPr>
        </p:nvSpPr>
        <p:spPr/>
        <p:txBody>
          <a:bodyPr/>
          <a:lstStyle/>
          <a:p>
            <a:fld id="{C97E2F6C-2D54-4D9F-810C-2F6A28ABA667}" type="slidenum">
              <a:rPr lang="en-US" smtClean="0">
                <a:solidFill>
                  <a:prstClr val="black"/>
                </a:solidFill>
              </a:rPr>
              <a:pPr/>
              <a:t>88</a:t>
            </a:fld>
            <a:endParaRPr lang="en-US">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4582061"/>
          </a:xfrm>
        </p:spPr>
        <p:txBody>
          <a:bodyPr/>
          <a:lstStyle/>
          <a:p>
            <a:r>
              <a:rPr lang="en-US" sz="1100" dirty="0">
                <a:latin typeface="Arial"/>
                <a:ea typeface="Calibri"/>
                <a:cs typeface="Times New Roman"/>
              </a:rPr>
              <a:t>The security functional annex focuses on the courses of action the school will implement on a routine, ongoing basis to secure the school from criminal threats originating from both inside and outside the school.  </a:t>
            </a:r>
          </a:p>
          <a:p>
            <a:r>
              <a:rPr lang="en-US" sz="1100" dirty="0">
                <a:latin typeface="Arial"/>
                <a:ea typeface="Calibri"/>
                <a:cs typeface="Times New Roman"/>
              </a:rPr>
              <a:t> </a:t>
            </a:r>
          </a:p>
          <a:p>
            <a:r>
              <a:rPr lang="en-US" sz="1100" dirty="0">
                <a:latin typeface="Arial"/>
                <a:ea typeface="Calibri"/>
                <a:cs typeface="Times New Roman"/>
              </a:rPr>
              <a:t>The contents of this annex are derived from the safety and security assessments discussed in Unit 3.  Potential topics include:</a:t>
            </a:r>
          </a:p>
          <a:p>
            <a:r>
              <a:rPr lang="en-US" sz="1100" dirty="0">
                <a:latin typeface="Arial"/>
                <a:ea typeface="Calibri"/>
                <a:cs typeface="Times New Roman"/>
              </a:rPr>
              <a:t> </a:t>
            </a:r>
          </a:p>
          <a:p>
            <a:pPr marL="343420" indent="-343420">
              <a:spcAft>
                <a:spcPts val="601"/>
              </a:spcAft>
              <a:buFont typeface="Symbol"/>
              <a:buChar char=""/>
            </a:pPr>
            <a:r>
              <a:rPr lang="en-US" sz="1100" dirty="0">
                <a:latin typeface="Arial"/>
                <a:ea typeface="Calibri"/>
                <a:cs typeface="Times New Roman"/>
              </a:rPr>
              <a:t>Agreements with law enforcement and how they address the daily role of law enforcement in and around school. </a:t>
            </a:r>
          </a:p>
          <a:p>
            <a:pPr marL="343420" indent="-343420">
              <a:spcAft>
                <a:spcPts val="601"/>
              </a:spcAft>
              <a:buFont typeface="Symbol"/>
              <a:buChar char=""/>
            </a:pPr>
            <a:r>
              <a:rPr lang="en-US" sz="1100" dirty="0">
                <a:latin typeface="Arial"/>
                <a:ea typeface="Calibri"/>
                <a:cs typeface="Times New Roman"/>
              </a:rPr>
              <a:t>Measures to make the building physically secure (including implementation of Crime Prevention Through Environmental Design (CPTED), presented in Unit 3).</a:t>
            </a:r>
          </a:p>
          <a:p>
            <a:pPr marL="343420" indent="-343420">
              <a:spcAft>
                <a:spcPts val="601"/>
              </a:spcAft>
              <a:buFont typeface="Symbol"/>
              <a:buChar char=""/>
            </a:pPr>
            <a:r>
              <a:rPr lang="en-US" sz="1100" dirty="0">
                <a:latin typeface="Arial"/>
                <a:ea typeface="Calibri"/>
                <a:cs typeface="Times New Roman"/>
              </a:rPr>
              <a:t>How to get students to and from school safely (including traffic control and pedestrian safety).</a:t>
            </a:r>
          </a:p>
          <a:p>
            <a:pPr marL="343420" indent="-343420">
              <a:spcAft>
                <a:spcPts val="601"/>
              </a:spcAft>
              <a:buFont typeface="Symbol"/>
              <a:buChar char=""/>
            </a:pPr>
            <a:r>
              <a:rPr lang="en-US" sz="1100" dirty="0">
                <a:latin typeface="Arial"/>
                <a:ea typeface="Calibri"/>
                <a:cs typeface="Times New Roman"/>
              </a:rPr>
              <a:t>Measures to keep prohibited items out of school.</a:t>
            </a:r>
          </a:p>
          <a:p>
            <a:pPr marL="343420" indent="-343420">
              <a:spcAft>
                <a:spcPts val="601"/>
              </a:spcAft>
              <a:buFont typeface="Symbol"/>
              <a:buChar char=""/>
            </a:pPr>
            <a:r>
              <a:rPr lang="en-US" sz="1100" dirty="0">
                <a:latin typeface="Arial"/>
                <a:ea typeface="Calibri"/>
                <a:cs typeface="Times New Roman"/>
              </a:rPr>
              <a:t>Policies and procedures for access controls and visitor management.</a:t>
            </a:r>
          </a:p>
          <a:p>
            <a:pPr marL="343420" indent="-343420">
              <a:spcAft>
                <a:spcPts val="601"/>
              </a:spcAft>
              <a:buFont typeface="Symbol"/>
              <a:buChar char=""/>
            </a:pPr>
            <a:r>
              <a:rPr lang="en-US" sz="1100" dirty="0">
                <a:latin typeface="Arial"/>
                <a:ea typeface="Calibri"/>
                <a:cs typeface="Times New Roman"/>
              </a:rPr>
              <a:t>Policies and procedures for the school threat assessment team and how identified threats are to be handled, including how information will be shared with law enforcement or other responders, keeping in mind any requirements or limitations of applicable privacy laws, including the Family Educational Rights and Privacy Act of 1974 (FERPA), the Health Insurance Portability and Accountability Act of 1996 (HIPAA), and other civil rights laws. </a:t>
            </a:r>
          </a:p>
          <a:p>
            <a:pPr marL="343420" indent="-343420">
              <a:buFont typeface="Symbol"/>
              <a:buChar char=""/>
            </a:pPr>
            <a:r>
              <a:rPr lang="en-US" sz="1100" dirty="0">
                <a:latin typeface="Arial"/>
                <a:ea typeface="Calibri"/>
                <a:cs typeface="Times New Roman"/>
              </a:rPr>
              <a:t>Policies and procedures to maintain data security.</a:t>
            </a:r>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89</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2963297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xfrm>
            <a:off x="687042" y="4273030"/>
            <a:ext cx="5618480" cy="4654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latin typeface="Arial"/>
                <a:ea typeface="Calibri"/>
                <a:cs typeface="Times New Roman"/>
              </a:rPr>
              <a:t>As your planning team identifies threats and hazards, they need to focus beyond just the school to the neighborhood and community.</a:t>
            </a:r>
          </a:p>
          <a:p>
            <a:r>
              <a:rPr lang="en-US" sz="1100" dirty="0">
                <a:latin typeface="Arial"/>
                <a:ea typeface="Calibri"/>
                <a:cs typeface="Times New Roman"/>
              </a:rPr>
              <a:t> </a:t>
            </a:r>
          </a:p>
          <a:p>
            <a:pPr marL="343420" indent="-343420">
              <a:buFont typeface="Symbol"/>
              <a:buChar char=""/>
            </a:pPr>
            <a:r>
              <a:rPr lang="en-US" sz="1100" b="1" dirty="0">
                <a:latin typeface="Arial"/>
                <a:ea typeface="Calibri"/>
                <a:cs typeface="Times New Roman"/>
              </a:rPr>
              <a:t>Community:</a:t>
            </a:r>
            <a:r>
              <a:rPr lang="en-US" sz="1100" dirty="0">
                <a:latin typeface="Arial"/>
                <a:ea typeface="Calibri"/>
                <a:cs typeface="Times New Roman"/>
              </a:rPr>
              <a:t>  Weather or geological concerns, if the school is located in an area with extreme temperatures or weather patterns, near areas identified as at-risk using Hazards U.S. Multi-Hazard (HAZUS-MH) software analysis, and/or on a floodplain or earthquake fault line. </a:t>
            </a:r>
          </a:p>
          <a:p>
            <a:pPr marL="228946"/>
            <a:r>
              <a:rPr lang="en-US" sz="1100" dirty="0">
                <a:latin typeface="Arial"/>
                <a:ea typeface="Calibri"/>
                <a:cs typeface="Times New Roman"/>
              </a:rPr>
              <a:t> </a:t>
            </a:r>
          </a:p>
          <a:p>
            <a:pPr marL="343420" indent="-343420">
              <a:buFont typeface="Symbol"/>
              <a:buChar char=""/>
            </a:pPr>
            <a:r>
              <a:rPr lang="en-US" sz="1100" b="1" dirty="0">
                <a:latin typeface="Arial"/>
                <a:ea typeface="Calibri"/>
                <a:cs typeface="Times New Roman"/>
              </a:rPr>
              <a:t>Neighborhood:</a:t>
            </a:r>
            <a:r>
              <a:rPr lang="en-US" sz="1100" dirty="0">
                <a:latin typeface="Arial"/>
                <a:ea typeface="Calibri"/>
                <a:cs typeface="Times New Roman"/>
              </a:rPr>
              <a:t>  </a:t>
            </a:r>
          </a:p>
          <a:p>
            <a:pPr marL="343420" indent="-343420">
              <a:buFont typeface="Courier New"/>
              <a:buChar char="o"/>
            </a:pPr>
            <a:r>
              <a:rPr lang="en-US" sz="1100" dirty="0">
                <a:latin typeface="Arial"/>
                <a:ea typeface="Calibri"/>
                <a:cs typeface="Times New Roman"/>
              </a:rPr>
              <a:t>Are there natural threats and hazards near the school or on bus routes?</a:t>
            </a:r>
          </a:p>
          <a:p>
            <a:pPr marL="343420" indent="-343420">
              <a:buFont typeface="Courier New"/>
              <a:buChar char="o"/>
            </a:pPr>
            <a:r>
              <a:rPr lang="en-US" sz="1100" dirty="0">
                <a:latin typeface="Arial"/>
                <a:ea typeface="Calibri"/>
                <a:cs typeface="Times New Roman"/>
              </a:rPr>
              <a:t>Does landscaping present a wind or fire hazard?  </a:t>
            </a:r>
          </a:p>
          <a:p>
            <a:pPr marL="457892"/>
            <a:r>
              <a:rPr lang="en-US" sz="1100" dirty="0">
                <a:latin typeface="Arial"/>
                <a:ea typeface="Calibri"/>
                <a:cs typeface="Times New Roman"/>
              </a:rPr>
              <a:t> </a:t>
            </a:r>
          </a:p>
          <a:p>
            <a:pPr marL="343420" indent="-343420">
              <a:buFont typeface="Symbol"/>
              <a:buChar char=""/>
            </a:pPr>
            <a:r>
              <a:rPr lang="en-US" sz="1100" b="1" dirty="0">
                <a:latin typeface="Arial"/>
                <a:ea typeface="Calibri"/>
                <a:cs typeface="Times New Roman"/>
              </a:rPr>
              <a:t>School property and buildings</a:t>
            </a:r>
            <a:r>
              <a:rPr lang="en-US" sz="1100" dirty="0">
                <a:latin typeface="Arial"/>
                <a:ea typeface="Calibri"/>
                <a:cs typeface="Times New Roman"/>
              </a:rPr>
              <a:t> including both structural and nonstructural elements:</a:t>
            </a:r>
            <a:br>
              <a:rPr lang="en-US" sz="1100" dirty="0">
                <a:latin typeface="Arial"/>
                <a:ea typeface="Calibri"/>
                <a:cs typeface="Times New Roman"/>
              </a:rPr>
            </a:br>
            <a:endParaRPr lang="en-US" sz="1100" dirty="0">
              <a:latin typeface="Arial"/>
              <a:ea typeface="Calibri"/>
              <a:cs typeface="Times New Roman"/>
            </a:endParaRPr>
          </a:p>
          <a:p>
            <a:pPr marL="343420" indent="-343420">
              <a:buFont typeface="Courier New"/>
              <a:buChar char="o"/>
            </a:pPr>
            <a:r>
              <a:rPr lang="en-US" sz="1100" b="1" dirty="0">
                <a:latin typeface="Arial"/>
                <a:ea typeface="Calibri"/>
                <a:cs typeface="Times New Roman"/>
              </a:rPr>
              <a:t>Structural elements:  </a:t>
            </a:r>
            <a:r>
              <a:rPr lang="en-US" sz="1100" dirty="0">
                <a:latin typeface="Arial"/>
                <a:ea typeface="Calibri"/>
                <a:cs typeface="Times New Roman"/>
              </a:rPr>
              <a:t>Threats and hazards may be created by damage to portions of the building whose primary function is to support the dead load.  The local EOP for a community may include structural assessments for all government buildings in the community, including schools.  Due to design or age, many school buildings present some kind of structural hazards.  These structures include:</a:t>
            </a:r>
            <a:br>
              <a:rPr lang="en-US" sz="1100" dirty="0">
                <a:latin typeface="Arial"/>
                <a:ea typeface="Calibri"/>
                <a:cs typeface="Times New Roman"/>
              </a:rPr>
            </a:br>
            <a:endParaRPr lang="en-US" sz="1100" dirty="0">
              <a:latin typeface="Arial"/>
              <a:ea typeface="Calibri"/>
              <a:cs typeface="Times New Roman"/>
            </a:endParaRPr>
          </a:p>
          <a:p>
            <a:pPr marL="1144731" lvl="2" indent="-228946">
              <a:buFont typeface="Wingdings"/>
              <a:buChar char=""/>
            </a:pPr>
            <a:r>
              <a:rPr lang="en-US" sz="1100" u="sng" dirty="0">
                <a:latin typeface="Arial"/>
                <a:ea typeface="Calibri"/>
                <a:cs typeface="Times New Roman"/>
              </a:rPr>
              <a:t>Modular classrooms</a:t>
            </a:r>
          </a:p>
          <a:p>
            <a:pPr marL="1144731" lvl="2" indent="-228946">
              <a:buFont typeface="Wingdings"/>
              <a:buChar char=""/>
            </a:pPr>
            <a:r>
              <a:rPr lang="en-US" sz="1100" u="sng" dirty="0">
                <a:latin typeface="Arial"/>
                <a:ea typeface="Calibri"/>
                <a:cs typeface="Times New Roman"/>
              </a:rPr>
              <a:t>Unreinforced masonry</a:t>
            </a:r>
            <a:r>
              <a:rPr lang="en-US" sz="1100" dirty="0">
                <a:latin typeface="Arial"/>
                <a:ea typeface="Calibri"/>
                <a:cs typeface="Times New Roman"/>
              </a:rPr>
              <a:t>:  </a:t>
            </a:r>
          </a:p>
          <a:p>
            <a:pPr marL="1144731" lvl="2" indent="-228946">
              <a:buFont typeface="Wingdings"/>
              <a:buChar char=""/>
            </a:pPr>
            <a:r>
              <a:rPr lang="en-US" sz="1100" u="sng" dirty="0">
                <a:latin typeface="Arial"/>
                <a:ea typeface="Calibri"/>
                <a:cs typeface="Times New Roman"/>
              </a:rPr>
              <a:t>Improperly supported roofs</a:t>
            </a:r>
            <a:r>
              <a:rPr lang="en-US" sz="1100" dirty="0">
                <a:latin typeface="Arial"/>
                <a:ea typeface="Calibri"/>
                <a:cs typeface="Times New Roman"/>
              </a:rPr>
              <a:t>:</a:t>
            </a:r>
          </a:p>
          <a:p>
            <a:pPr marL="457892"/>
            <a:r>
              <a:rPr lang="en-US" sz="1100" dirty="0">
                <a:latin typeface="Arial"/>
                <a:ea typeface="Calibri"/>
                <a:cs typeface="Times New Roman"/>
              </a:rPr>
              <a:t> </a:t>
            </a:r>
          </a:p>
          <a:p>
            <a:pPr marL="343420" indent="-343420">
              <a:buFont typeface="Courier New"/>
              <a:buChar char="o"/>
            </a:pPr>
            <a:r>
              <a:rPr lang="en-US" sz="1100" b="1" dirty="0">
                <a:latin typeface="Arial"/>
                <a:ea typeface="Calibri"/>
                <a:cs typeface="Times New Roman"/>
              </a:rPr>
              <a:t>Nonstructural elements:</a:t>
            </a:r>
            <a:r>
              <a:rPr lang="en-US" sz="1100" dirty="0">
                <a:latin typeface="Arial"/>
                <a:ea typeface="Calibri"/>
                <a:cs typeface="Times New Roman"/>
              </a:rPr>
              <a:t>  Bookcases, office furniture, unsecured equipment, hazardous materials, etc…</a:t>
            </a:r>
            <a:endParaRPr lang="en-US" dirty="0">
              <a:latin typeface="Arial"/>
              <a:ea typeface="Calibri"/>
              <a:cs typeface="Times New Roman"/>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375" eaLnBrk="0" hangingPunct="0">
              <a:spcBef>
                <a:spcPct val="30000"/>
              </a:spcBef>
              <a:defRPr sz="1200">
                <a:solidFill>
                  <a:schemeClr val="tx1"/>
                </a:solidFill>
                <a:latin typeface="Arial" charset="0"/>
              </a:defRPr>
            </a:lvl1pPr>
            <a:lvl2pPr marL="744076" indent="-286182" defTabSz="917375" eaLnBrk="0" hangingPunct="0">
              <a:spcBef>
                <a:spcPct val="30000"/>
              </a:spcBef>
              <a:defRPr sz="1200">
                <a:solidFill>
                  <a:schemeClr val="tx1"/>
                </a:solidFill>
                <a:latin typeface="Arial" charset="0"/>
              </a:defRPr>
            </a:lvl2pPr>
            <a:lvl3pPr marL="1144731" indent="-228946" defTabSz="917375" eaLnBrk="0" hangingPunct="0">
              <a:spcBef>
                <a:spcPct val="30000"/>
              </a:spcBef>
              <a:defRPr sz="1200">
                <a:solidFill>
                  <a:schemeClr val="tx1"/>
                </a:solidFill>
                <a:latin typeface="Arial" charset="0"/>
              </a:defRPr>
            </a:lvl3pPr>
            <a:lvl4pPr marL="1602624" indent="-228946" defTabSz="917375" eaLnBrk="0" hangingPunct="0">
              <a:spcBef>
                <a:spcPct val="30000"/>
              </a:spcBef>
              <a:defRPr sz="1200">
                <a:solidFill>
                  <a:schemeClr val="tx1"/>
                </a:solidFill>
                <a:latin typeface="Arial" charset="0"/>
              </a:defRPr>
            </a:lvl4pPr>
            <a:lvl5pPr marL="2060517" indent="-228946" defTabSz="917375" eaLnBrk="0" hangingPunct="0">
              <a:spcBef>
                <a:spcPct val="30000"/>
              </a:spcBef>
              <a:defRPr sz="1200">
                <a:solidFill>
                  <a:schemeClr val="tx1"/>
                </a:solidFill>
                <a:latin typeface="Arial" charset="0"/>
              </a:defRPr>
            </a:lvl5pPr>
            <a:lvl6pPr marL="2518409" indent="-228946" defTabSz="917375" eaLnBrk="0" fontAlgn="base" hangingPunct="0">
              <a:spcBef>
                <a:spcPct val="30000"/>
              </a:spcBef>
              <a:spcAft>
                <a:spcPct val="0"/>
              </a:spcAft>
              <a:defRPr sz="1200">
                <a:solidFill>
                  <a:schemeClr val="tx1"/>
                </a:solidFill>
                <a:latin typeface="Arial" charset="0"/>
              </a:defRPr>
            </a:lvl6pPr>
            <a:lvl7pPr marL="2976301" indent="-228946" defTabSz="917375" eaLnBrk="0" fontAlgn="base" hangingPunct="0">
              <a:spcBef>
                <a:spcPct val="30000"/>
              </a:spcBef>
              <a:spcAft>
                <a:spcPct val="0"/>
              </a:spcAft>
              <a:defRPr sz="1200">
                <a:solidFill>
                  <a:schemeClr val="tx1"/>
                </a:solidFill>
                <a:latin typeface="Arial" charset="0"/>
              </a:defRPr>
            </a:lvl7pPr>
            <a:lvl8pPr marL="3434194" indent="-228946" defTabSz="917375" eaLnBrk="0" fontAlgn="base" hangingPunct="0">
              <a:spcBef>
                <a:spcPct val="30000"/>
              </a:spcBef>
              <a:spcAft>
                <a:spcPct val="0"/>
              </a:spcAft>
              <a:defRPr sz="1200">
                <a:solidFill>
                  <a:schemeClr val="tx1"/>
                </a:solidFill>
                <a:latin typeface="Arial" charset="0"/>
              </a:defRPr>
            </a:lvl8pPr>
            <a:lvl9pPr marL="3892087" indent="-228946" defTabSz="9173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4B7580A-9E09-4449-B5DC-8676CDAD7E30}" type="slidenum">
              <a:rPr lang="en-US" altLang="en-US">
                <a:solidFill>
                  <a:prstClr val="black"/>
                </a:solidFill>
              </a:rPr>
              <a:pPr eaLnBrk="1" hangingPunct="1">
                <a:spcBef>
                  <a:spcPct val="0"/>
                </a:spcBef>
              </a:pPr>
              <a:t>9</a:t>
            </a:fld>
            <a:endParaRPr lang="en-US" alt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90</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30730502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Unit 3 presented the importance of conducting assessments to identify threats and hazards in order to develop a comprehensive school EOP.  The process of developing threat/hazard-specific annexes builds on the information from the different school assessments.  </a:t>
            </a:r>
          </a:p>
          <a:p>
            <a:r>
              <a:rPr lang="en-US" dirty="0">
                <a:latin typeface="Arial"/>
                <a:ea typeface="Calibri"/>
                <a:cs typeface="Times New Roman"/>
              </a:rPr>
              <a:t> </a:t>
            </a:r>
          </a:p>
          <a:p>
            <a:r>
              <a:rPr lang="en-US" dirty="0">
                <a:latin typeface="Arial"/>
                <a:ea typeface="Calibri"/>
                <a:cs typeface="Times New Roman"/>
              </a:rPr>
              <a:t>In order to properly develop threat/hazard-specific annexes, the planning team: </a:t>
            </a:r>
          </a:p>
          <a:p>
            <a:r>
              <a:rPr lang="en-US" dirty="0">
                <a:latin typeface="Arial"/>
                <a:ea typeface="Calibri"/>
                <a:cs typeface="Times New Roman"/>
              </a:rPr>
              <a:t> </a:t>
            </a:r>
          </a:p>
          <a:p>
            <a:pPr marL="343420" indent="-343420">
              <a:buFont typeface="Symbol"/>
              <a:buChar char=""/>
            </a:pPr>
            <a:r>
              <a:rPr lang="en-US" dirty="0">
                <a:latin typeface="Arial"/>
                <a:ea typeface="Calibri"/>
                <a:cs typeface="Times New Roman"/>
              </a:rPr>
              <a:t>Reviews</a:t>
            </a:r>
            <a:r>
              <a:rPr lang="en-US" dirty="0">
                <a:latin typeface="Arial"/>
                <a:ea typeface="Calibri"/>
                <a:cs typeface="Arial"/>
              </a:rPr>
              <a:t> the information gathered from the school’s threat and hazard assessments.</a:t>
            </a:r>
            <a:endParaRPr lang="en-US" dirty="0">
              <a:latin typeface="Arial"/>
              <a:ea typeface="Calibri"/>
              <a:cs typeface="Times New Roman"/>
            </a:endParaRPr>
          </a:p>
          <a:p>
            <a:pPr marL="228946"/>
            <a:r>
              <a:rPr lang="en-US" dirty="0">
                <a:latin typeface="Arial"/>
                <a:ea typeface="Calibri"/>
                <a:cs typeface="Arial"/>
              </a:rPr>
              <a:t> </a:t>
            </a:r>
            <a:endParaRPr lang="en-US" dirty="0">
              <a:latin typeface="Arial"/>
              <a:ea typeface="Calibri"/>
              <a:cs typeface="Times New Roman"/>
            </a:endParaRPr>
          </a:p>
          <a:p>
            <a:pPr marL="343420" indent="-343420">
              <a:buFont typeface="Symbol"/>
              <a:buChar char=""/>
            </a:pPr>
            <a:r>
              <a:rPr lang="en-US" dirty="0">
                <a:latin typeface="Arial"/>
                <a:ea typeface="Calibri"/>
                <a:cs typeface="Arial"/>
              </a:rPr>
              <a:t>Considers what information is already included in any functional annexes that have been developed.</a:t>
            </a:r>
            <a:endParaRPr lang="en-US" dirty="0">
              <a:latin typeface="Arial"/>
              <a:ea typeface="Calibri"/>
              <a:cs typeface="Times New Roman"/>
            </a:endParaRPr>
          </a:p>
          <a:p>
            <a:r>
              <a:rPr lang="en-US" dirty="0">
                <a:latin typeface="Arial"/>
                <a:ea typeface="Calibri"/>
                <a:cs typeface="Arial"/>
              </a:rPr>
              <a:t> </a:t>
            </a:r>
            <a:endParaRPr lang="en-US" dirty="0">
              <a:latin typeface="Arial"/>
              <a:ea typeface="Calibri"/>
              <a:cs typeface="Times New Roman"/>
            </a:endParaRPr>
          </a:p>
          <a:p>
            <a:pPr marL="343420" indent="-343420">
              <a:buFont typeface="Symbol"/>
              <a:buChar char=""/>
            </a:pPr>
            <a:r>
              <a:rPr lang="en-US" dirty="0">
                <a:latin typeface="Arial"/>
                <a:ea typeface="Calibri"/>
                <a:cs typeface="Arial"/>
              </a:rPr>
              <a:t>Identifies any gaps in the information provided.</a:t>
            </a:r>
            <a:endParaRPr lang="en-US" dirty="0">
              <a:latin typeface="Arial"/>
              <a:ea typeface="Calibri"/>
              <a:cs typeface="Times New Roman"/>
            </a:endParaRPr>
          </a:p>
          <a:p>
            <a:r>
              <a:rPr lang="en-US" dirty="0">
                <a:latin typeface="Arial"/>
                <a:ea typeface="Calibri"/>
                <a:cs typeface="Arial"/>
              </a:rPr>
              <a:t> </a:t>
            </a:r>
            <a:endParaRPr lang="en-US" dirty="0">
              <a:latin typeface="Arial"/>
              <a:ea typeface="Calibri"/>
              <a:cs typeface="Times New Roman"/>
            </a:endParaRPr>
          </a:p>
          <a:p>
            <a:pPr marL="343420" indent="-343420">
              <a:buFont typeface="Symbol"/>
              <a:buChar char=""/>
            </a:pPr>
            <a:r>
              <a:rPr lang="en-US" dirty="0">
                <a:latin typeface="Arial"/>
                <a:ea typeface="Calibri"/>
                <a:cs typeface="Arial"/>
              </a:rPr>
              <a:t>Develops necessary threat/hazard-specific annexes. </a:t>
            </a:r>
            <a:endParaRPr lang="en-US" dirty="0">
              <a:latin typeface="Arial"/>
              <a:ea typeface="Calibri"/>
              <a:cs typeface="Times New Roman"/>
            </a:endParaRPr>
          </a:p>
          <a:p>
            <a:r>
              <a:rPr lang="en-US" dirty="0">
                <a:latin typeface="Arial"/>
                <a:ea typeface="Calibri"/>
                <a:cs typeface="Arial"/>
              </a:rPr>
              <a:t> </a:t>
            </a:r>
            <a:endParaRPr lang="en-US" dirty="0">
              <a:latin typeface="Arial"/>
              <a:ea typeface="Calibri"/>
              <a:cs typeface="Times New Roman"/>
            </a:endParaRPr>
          </a:p>
          <a:p>
            <a:r>
              <a:rPr lang="en-US" dirty="0">
                <a:latin typeface="Arial"/>
                <a:ea typeface="Calibri"/>
                <a:cs typeface="Times New Roman"/>
              </a:rPr>
              <a:t> </a:t>
            </a:r>
          </a:p>
          <a:p>
            <a:r>
              <a:rPr lang="en-US" dirty="0">
                <a:latin typeface="Arial"/>
                <a:ea typeface="Calibri"/>
                <a:cs typeface="Times New Roman"/>
              </a:rPr>
              <a:t>Have participants use the Action Item Worksheet to help track and organize notes on threat/hazard-specific annexes presented in this unit.</a:t>
            </a:r>
          </a:p>
          <a:p>
            <a:r>
              <a:rPr lang="en-US" dirty="0">
                <a:latin typeface="Arial"/>
                <a:ea typeface="Calibri"/>
                <a:cs typeface="Times New Roman"/>
              </a:rPr>
              <a:t> </a:t>
            </a:r>
          </a:p>
          <a:p>
            <a:endParaRPr lang="en-US" altLang="en-US" dirty="0" smtClean="0"/>
          </a:p>
        </p:txBody>
      </p:sp>
      <p:sp>
        <p:nvSpPr>
          <p:cNvPr id="4" name="Slide Number Placeholder 3"/>
          <p:cNvSpPr>
            <a:spLocks noGrp="1"/>
          </p:cNvSpPr>
          <p:nvPr>
            <p:ph type="sldNum" sz="quarter" idx="5"/>
          </p:nvPr>
        </p:nvSpPr>
        <p:spPr/>
        <p:txBody>
          <a:bodyPr/>
          <a:lstStyle/>
          <a:p>
            <a:pPr>
              <a:defRPr/>
            </a:pPr>
            <a:fld id="{EC1C6CB3-3677-4AAC-B304-63F2D4FF083C}" type="slidenum">
              <a:rPr lang="en-US">
                <a:solidFill>
                  <a:prstClr val="black"/>
                </a:solidFill>
              </a:rPr>
              <a:pPr>
                <a:defRPr/>
              </a:pPr>
              <a:t>91</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xfrm>
            <a:off x="701040" y="4415790"/>
            <a:ext cx="5608320" cy="35090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200" dirty="0" smtClean="0">
                <a:effectLst/>
                <a:latin typeface="Arial"/>
                <a:ea typeface="Calibri"/>
                <a:cs typeface="Times New Roman"/>
              </a:rPr>
              <a:t>The number and types of threat- and hazard-specific annexes included in the school EOP should be based on the results of your security assessments and the identification of threats and hazards of greatest concern. </a:t>
            </a: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b="1" dirty="0" smtClean="0">
                <a:effectLst/>
                <a:latin typeface="Arial"/>
                <a:ea typeface="Calibri"/>
                <a:cs typeface="Times New Roman"/>
              </a:rPr>
              <a:t>Not every threat or hazard requires an annex!  </a:t>
            </a:r>
            <a:endParaRPr lang="en-US" sz="1200" dirty="0" smtClean="0">
              <a:effectLst/>
              <a:latin typeface="Arial"/>
              <a:ea typeface="Calibri"/>
              <a:cs typeface="Times New Roman"/>
            </a:endParaRP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Font typeface="Symbol"/>
              <a:buChar char=""/>
            </a:pPr>
            <a:r>
              <a:rPr lang="en-US" sz="1200" b="1" dirty="0" smtClean="0">
                <a:effectLst/>
                <a:latin typeface="Arial"/>
                <a:ea typeface="Calibri"/>
              </a:rPr>
              <a:t>Select those that present unique challenges or unique procedures, roles, or responsibilities.</a:t>
            </a:r>
            <a:r>
              <a:rPr lang="en-US" sz="1200" dirty="0" smtClean="0">
                <a:effectLst/>
                <a:latin typeface="Arial"/>
                <a:ea typeface="Calibri"/>
              </a:rPr>
              <a:t>  Create a threat- or hazard-specific annex only if the given challenges are not sufficiently addressed in the basic plan or functional annexes.  Therefore, the school EOP may not include a great number of threat or hazard annexes.  </a:t>
            </a:r>
          </a:p>
          <a:p>
            <a:pPr marL="0" marR="0">
              <a:spcBef>
                <a:spcPts val="0"/>
              </a:spcBef>
              <a:spcAft>
                <a:spcPts val="0"/>
              </a:spcAft>
            </a:pPr>
            <a:r>
              <a:rPr lang="en-US" sz="1200" dirty="0" smtClean="0">
                <a:effectLst/>
                <a:latin typeface="Arial"/>
                <a:ea typeface="Calibri"/>
                <a:cs typeface="Times New Roman"/>
              </a:rPr>
              <a:t> </a:t>
            </a:r>
          </a:p>
          <a:p>
            <a:pPr marL="228600" marR="0">
              <a:spcBef>
                <a:spcPts val="0"/>
              </a:spcBef>
              <a:spcAft>
                <a:spcPts val="0"/>
              </a:spcAft>
            </a:pPr>
            <a:r>
              <a:rPr lang="en-US" sz="1200" dirty="0" smtClean="0">
                <a:effectLst/>
                <a:latin typeface="Arial"/>
                <a:ea typeface="Calibri"/>
                <a:cs typeface="Times New Roman"/>
              </a:rPr>
              <a:t>If there is a functional annex that applies to one of the threat or hazard annexes, the threat or hazard annex should include it by reference.  For example, if a course of action for a fire hazard involves evacuation and there is an evacuation functional annex, the Fire Threat Annex would indicate “see Evacuation Annex” in the Fire Annex course of action section, rather than repeat the evacuation courses of action in the Fire Annex.</a:t>
            </a: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Font typeface="Symbol"/>
              <a:buChar char=""/>
            </a:pPr>
            <a:r>
              <a:rPr lang="en-US" sz="1200" b="1" dirty="0" smtClean="0">
                <a:effectLst/>
                <a:latin typeface="Arial"/>
                <a:ea typeface="Calibri"/>
              </a:rPr>
              <a:t>Don’t repeat information presented in the basic plan or functional annexes.</a:t>
            </a:r>
            <a:r>
              <a:rPr lang="en-US" sz="1200" dirty="0" smtClean="0">
                <a:effectLst/>
                <a:latin typeface="Arial"/>
                <a:ea typeface="Calibri"/>
              </a:rPr>
              <a:t>  Repeating information is not advisable for the following reasons:</a:t>
            </a:r>
          </a:p>
          <a:p>
            <a:pPr marL="742950" marR="0" lvl="1" indent="-285750">
              <a:spcBef>
                <a:spcPts val="600"/>
              </a:spcBef>
              <a:spcAft>
                <a:spcPts val="0"/>
              </a:spcAft>
              <a:buFont typeface="Courier New"/>
              <a:buChar char="o"/>
              <a:tabLst>
                <a:tab pos="685800" algn="l"/>
                <a:tab pos="457200" algn="l"/>
              </a:tabLst>
            </a:pPr>
            <a:r>
              <a:rPr lang="en-US" sz="1200" dirty="0" smtClean="0">
                <a:effectLst/>
                <a:latin typeface="Arial"/>
                <a:ea typeface="Calibri"/>
              </a:rPr>
              <a:t>School staff and students should learn and exercise simple procedures that apply to all threats and hazards.  The threat and hazard annexes should present only unique information.  </a:t>
            </a:r>
          </a:p>
          <a:p>
            <a:pPr marL="742950" marR="0" lvl="1" indent="-285750">
              <a:spcBef>
                <a:spcPts val="600"/>
              </a:spcBef>
              <a:spcAft>
                <a:spcPts val="0"/>
              </a:spcAft>
              <a:buFont typeface="Courier New"/>
              <a:buChar char="o"/>
              <a:tabLst>
                <a:tab pos="685800" algn="l"/>
                <a:tab pos="457200" algn="l"/>
              </a:tabLst>
            </a:pPr>
            <a:r>
              <a:rPr lang="en-US" sz="1200" dirty="0" smtClean="0">
                <a:effectLst/>
                <a:latin typeface="Arial"/>
                <a:ea typeface="Calibri"/>
              </a:rPr>
              <a:t>Repeating procedures increases the possibility that there will be inconsistencies in procedures that could lead to confusion during an incident.</a:t>
            </a:r>
          </a:p>
          <a:p>
            <a:pPr marL="742950" marR="0" lvl="1" indent="-285750">
              <a:spcBef>
                <a:spcPts val="600"/>
              </a:spcBef>
              <a:spcAft>
                <a:spcPts val="0"/>
              </a:spcAft>
              <a:buFont typeface="Courier New"/>
              <a:buChar char="o"/>
              <a:tabLst>
                <a:tab pos="685800" algn="l"/>
                <a:tab pos="457200" algn="l"/>
              </a:tabLst>
            </a:pPr>
            <a:r>
              <a:rPr lang="en-US" sz="1200" dirty="0" smtClean="0">
                <a:effectLst/>
                <a:latin typeface="Arial"/>
                <a:ea typeface="Calibri"/>
              </a:rPr>
              <a:t>The school EOP becomes larger and more difficult for users to comprehend.</a:t>
            </a:r>
          </a:p>
          <a:p>
            <a:pPr marL="0" marR="0">
              <a:spcBef>
                <a:spcPts val="0"/>
              </a:spcBef>
              <a:spcAft>
                <a:spcPts val="0"/>
              </a:spcAft>
            </a:pPr>
            <a:r>
              <a:rPr lang="en-US" sz="1200" b="1" dirty="0" smtClean="0">
                <a:effectLst/>
                <a:latin typeface="Arial"/>
                <a:ea typeface="Calibri"/>
                <a:cs typeface="Times New Roman"/>
              </a:rPr>
              <a:t> </a:t>
            </a:r>
            <a:endParaRPr lang="en-US" sz="1200" dirty="0" smtClean="0">
              <a:effectLst/>
              <a:latin typeface="Arial"/>
              <a:ea typeface="Calibri"/>
              <a:cs typeface="Times New Roman"/>
            </a:endParaRPr>
          </a:p>
          <a:p>
            <a:pPr marL="342900" marR="0" lvl="0" indent="-342900">
              <a:spcBef>
                <a:spcPts val="0"/>
              </a:spcBef>
              <a:spcAft>
                <a:spcPts val="0"/>
              </a:spcAft>
              <a:buFont typeface="Symbol"/>
              <a:buChar char=""/>
            </a:pPr>
            <a:r>
              <a:rPr lang="en-US" sz="1200" b="1" dirty="0" smtClean="0">
                <a:effectLst/>
                <a:latin typeface="Arial"/>
                <a:ea typeface="Calibri"/>
              </a:rPr>
              <a:t>Examples</a:t>
            </a:r>
            <a:r>
              <a:rPr lang="en-US" sz="1200" dirty="0" smtClean="0">
                <a:effectLst/>
                <a:latin typeface="Arial"/>
                <a:ea typeface="Calibri"/>
              </a:rPr>
              <a:t> of threat/hazard-specific annexes in a school EOP include:</a:t>
            </a:r>
          </a:p>
          <a:p>
            <a:pPr marL="22860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Hurricane/Severe Storm</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Earthquake</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Tornado</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Hazardous Materials Incident</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Mass Casualty</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Active Shooter</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Pandemic/Disease Outbreak</a:t>
            </a:r>
          </a:p>
          <a:p>
            <a:pPr marL="228600" marR="0">
              <a:spcBef>
                <a:spcPts val="0"/>
              </a:spcBef>
              <a:spcAft>
                <a:spcPts val="0"/>
              </a:spcAft>
            </a:pPr>
            <a:r>
              <a:rPr lang="en-US" sz="1200" dirty="0" smtClean="0">
                <a:effectLst/>
                <a:latin typeface="Arial"/>
                <a:ea typeface="Calibri"/>
                <a:cs typeface="Times New Roman"/>
              </a:rPr>
              <a:t> </a:t>
            </a:r>
          </a:p>
          <a:p>
            <a:pPr marL="228600" marR="0">
              <a:spcBef>
                <a:spcPts val="0"/>
              </a:spcBef>
              <a:spcAft>
                <a:spcPts val="0"/>
              </a:spcAft>
            </a:pPr>
            <a:r>
              <a:rPr lang="en-US" sz="1200" dirty="0" smtClean="0">
                <a:effectLst/>
                <a:latin typeface="Arial"/>
                <a:ea typeface="Calibri"/>
                <a:cs typeface="Times New Roman"/>
              </a:rPr>
              <a:t>(Note:  This is not a complete list.  Planning teams must define annexes on the basis of their hazard/threat and security assessment.)</a:t>
            </a:r>
          </a:p>
          <a:p>
            <a:endParaRPr lang="en-US" altLang="en-US" dirty="0" smtClean="0"/>
          </a:p>
        </p:txBody>
      </p:sp>
      <p:sp>
        <p:nvSpPr>
          <p:cNvPr id="4" name="Slide Number Placeholder 3"/>
          <p:cNvSpPr>
            <a:spLocks noGrp="1"/>
          </p:cNvSpPr>
          <p:nvPr>
            <p:ph type="sldNum" sz="quarter" idx="5"/>
          </p:nvPr>
        </p:nvSpPr>
        <p:spPr/>
        <p:txBody>
          <a:bodyPr/>
          <a:lstStyle/>
          <a:p>
            <a:pPr>
              <a:defRPr/>
            </a:pPr>
            <a:fld id="{5CE140FE-1F6F-4683-AD69-E6116A6920A6}" type="slidenum">
              <a:rPr lang="en-US">
                <a:solidFill>
                  <a:prstClr val="black"/>
                </a:solidFill>
              </a:rPr>
              <a:pPr>
                <a:defRPr/>
              </a:pPr>
              <a:t>92</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t>www.Colorado.gov/CSSRC</a:t>
            </a:r>
            <a:endParaRPr lang="en-US"/>
          </a:p>
        </p:txBody>
      </p:sp>
    </p:spTree>
    <p:extLst>
      <p:ext uri="{BB962C8B-B14F-4D97-AF65-F5344CB8AC3E}">
        <p14:creationId xmlns:p14="http://schemas.microsoft.com/office/powerpoint/2010/main" val="6168754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xfrm>
            <a:off x="701040" y="4415790"/>
            <a:ext cx="5608320" cy="46520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200" dirty="0" smtClean="0">
                <a:effectLst/>
                <a:latin typeface="Arial"/>
                <a:ea typeface="Calibri"/>
                <a:cs typeface="Times New Roman"/>
              </a:rPr>
              <a:t>When developing your threat/hazard-specific annexes:</a:t>
            </a: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200" b="1" smtClean="0">
                <a:solidFill>
                  <a:srgbClr val="000000"/>
                </a:solidFill>
                <a:effectLst/>
                <a:latin typeface="Arial"/>
                <a:ea typeface="Times New Roman"/>
                <a:cs typeface="Times New Roman"/>
              </a:rPr>
              <a:t>Summarize</a:t>
            </a:r>
            <a:r>
              <a:rPr lang="x-none" sz="1200" smtClean="0">
                <a:solidFill>
                  <a:srgbClr val="000000"/>
                </a:solidFill>
                <a:effectLst/>
                <a:latin typeface="Arial"/>
                <a:ea typeface="Times New Roman"/>
                <a:cs typeface="Times New Roman"/>
              </a:rPr>
              <a:t> where and how hazards are likely to impact the school.  The hazards may be:</a:t>
            </a:r>
            <a:endParaRPr lang="en-US" sz="1200" dirty="0" smtClean="0">
              <a:solidFill>
                <a:srgbClr val="000000"/>
              </a:solidFill>
              <a:effectLst/>
              <a:latin typeface="Arial"/>
              <a:ea typeface="Times New Roman"/>
              <a:cs typeface="Times New Roman"/>
            </a:endParaRP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Natural (e.g., earthquake, flood, hazardous weather, public health emergency).</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Technological (e.g., infrastructure/utility disruption, radiological, or hazardous material release).</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Human-caused (e.g., criminal or violent behavior, intruder, demonstration, active shooter, terrorism).</a:t>
            </a: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200" b="1" smtClean="0">
                <a:solidFill>
                  <a:srgbClr val="000000"/>
                </a:solidFill>
                <a:effectLst/>
                <a:latin typeface="Arial"/>
                <a:ea typeface="Times New Roman"/>
                <a:cs typeface="Times New Roman"/>
              </a:rPr>
              <a:t>Focus on</a:t>
            </a:r>
            <a:r>
              <a:rPr lang="x-none" sz="1200" smtClean="0">
                <a:solidFill>
                  <a:srgbClr val="000000"/>
                </a:solidFill>
                <a:effectLst/>
                <a:latin typeface="Arial"/>
                <a:ea typeface="Times New Roman"/>
                <a:cs typeface="Times New Roman"/>
              </a:rPr>
              <a:t> the planning, mitigation, and response needs for a given hazard.  This includes any provisions and protocols for warning the public and disseminating emergency public information.  </a:t>
            </a:r>
            <a:endParaRPr lang="en-US" sz="1200" dirty="0" smtClean="0">
              <a:solidFill>
                <a:srgbClr val="000000"/>
              </a:solidFill>
              <a:effectLst/>
              <a:latin typeface="Arial"/>
              <a:ea typeface="Times New Roman"/>
              <a:cs typeface="Times New Roman"/>
            </a:endParaRPr>
          </a:p>
          <a:p>
            <a:pPr marL="0" marR="0">
              <a:spcBef>
                <a:spcPts val="0"/>
              </a:spcBef>
              <a:spcAft>
                <a:spcPts val="0"/>
              </a:spcAft>
            </a:pPr>
            <a:r>
              <a:rPr lang="en-US" sz="1200" dirty="0" smtClean="0">
                <a:effectLst/>
                <a:latin typeface="Arial"/>
                <a:ea typeface="Calibri"/>
                <a:cs typeface="Times New Roman"/>
              </a:rPr>
              <a:t> </a:t>
            </a:r>
          </a:p>
          <a:p>
            <a:pPr marL="342900" marR="0" lvl="0" indent="-342900">
              <a:spcBef>
                <a:spcPts val="0"/>
              </a:spcBef>
              <a:spcAft>
                <a:spcPts val="0"/>
              </a:spcAft>
              <a:buClr>
                <a:srgbClr val="000000"/>
              </a:buClr>
              <a:buFont typeface="Symbol"/>
              <a:buChar char=""/>
            </a:pPr>
            <a:r>
              <a:rPr lang="x-none" sz="1200" b="1" smtClean="0">
                <a:solidFill>
                  <a:srgbClr val="000000"/>
                </a:solidFill>
                <a:effectLst/>
                <a:latin typeface="Arial"/>
                <a:ea typeface="Times New Roman"/>
                <a:cs typeface="Times New Roman"/>
              </a:rPr>
              <a:t>Include:</a:t>
            </a:r>
            <a:endParaRPr lang="en-US" sz="1200" dirty="0" smtClean="0">
              <a:solidFill>
                <a:srgbClr val="000000"/>
              </a:solidFill>
              <a:effectLst/>
              <a:latin typeface="Arial"/>
              <a:ea typeface="Times New Roman"/>
              <a:cs typeface="Times New Roman"/>
            </a:endParaRP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Information on legal requirements as directed by specific local, State, and Federal laws.</a:t>
            </a:r>
          </a:p>
          <a:p>
            <a:pPr marL="342900" marR="0" lvl="0" indent="-342900">
              <a:spcBef>
                <a:spcPts val="0"/>
              </a:spcBef>
              <a:spcAft>
                <a:spcPts val="0"/>
              </a:spcAft>
              <a:buFont typeface="Courier New"/>
              <a:buChar char="o"/>
            </a:pPr>
            <a:r>
              <a:rPr lang="en-US" sz="1200" dirty="0" smtClean="0">
                <a:effectLst/>
                <a:latin typeface="Arial"/>
                <a:ea typeface="Calibri"/>
                <a:cs typeface="Times New Roman"/>
              </a:rPr>
              <a:t>Supporting documents as needed to clarify contents of the basic plan.  </a:t>
            </a:r>
          </a:p>
          <a:p>
            <a:pPr marL="0" marR="0">
              <a:spcBef>
                <a:spcPts val="0"/>
              </a:spcBef>
              <a:spcAft>
                <a:spcPts val="0"/>
              </a:spcAft>
            </a:pPr>
            <a:r>
              <a:rPr lang="en-US" sz="1200" dirty="0" smtClean="0">
                <a:effectLst/>
                <a:latin typeface="Arial"/>
                <a:ea typeface="Calibri"/>
                <a:cs typeface="Times New Roman"/>
              </a:rPr>
              <a:t> </a:t>
            </a:r>
          </a:p>
          <a:p>
            <a:pPr marL="0" marR="0">
              <a:spcBef>
                <a:spcPts val="0"/>
              </a:spcBef>
              <a:spcAft>
                <a:spcPts val="0"/>
              </a:spcAft>
            </a:pPr>
            <a:r>
              <a:rPr lang="en-US" sz="1200" dirty="0" smtClean="0">
                <a:effectLst/>
                <a:latin typeface="Arial"/>
                <a:ea typeface="Calibri"/>
                <a:cs typeface="Times New Roman"/>
              </a:rPr>
              <a:t>For example, in the case of a terrorist incident the lead agency nationwide is the Federal Bureau of Investigation.  There may be State laws governing response authorities for certain types of incidents.  It is important to consult legal counsel or research State laws when developing threat/hazard-specific annexes.</a:t>
            </a:r>
          </a:p>
          <a:p>
            <a:endParaRPr lang="en-US" altLang="en-US" dirty="0" smtClean="0"/>
          </a:p>
        </p:txBody>
      </p:sp>
      <p:sp>
        <p:nvSpPr>
          <p:cNvPr id="2" name="Footer Placeholder 1"/>
          <p:cNvSpPr>
            <a:spLocks noGrp="1"/>
          </p:cNvSpPr>
          <p:nvPr>
            <p:ph type="ftr" sz="quarter" idx="10"/>
          </p:nvPr>
        </p:nvSpPr>
        <p:spPr/>
        <p:txBody>
          <a:bodyPr/>
          <a:lstStyle/>
          <a:p>
            <a:r>
              <a:rPr lang="en-US" smtClean="0"/>
              <a:t>www.Colorado.gov/CSSRC</a:t>
            </a:r>
            <a:endParaRPr lang="en-US"/>
          </a:p>
        </p:txBody>
      </p:sp>
      <p:sp>
        <p:nvSpPr>
          <p:cNvPr id="3" name="Slide Number Placeholder 2"/>
          <p:cNvSpPr>
            <a:spLocks noGrp="1"/>
          </p:cNvSpPr>
          <p:nvPr>
            <p:ph type="sldNum" sz="quarter" idx="11"/>
          </p:nvPr>
        </p:nvSpPr>
        <p:spPr/>
        <p:txBody>
          <a:bodyPr/>
          <a:lstStyle/>
          <a:p>
            <a:fld id="{C97E2F6C-2D54-4D9F-810C-2F6A28ABA667}" type="slidenum">
              <a:rPr lang="en-US" smtClean="0"/>
              <a:t>93</a:t>
            </a:fld>
            <a:endParaRPr lang="en-US"/>
          </a:p>
        </p:txBody>
      </p:sp>
    </p:spTree>
    <p:extLst>
      <p:ext uri="{BB962C8B-B14F-4D97-AF65-F5344CB8AC3E}">
        <p14:creationId xmlns:p14="http://schemas.microsoft.com/office/powerpoint/2010/main" val="7771512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xfrm>
            <a:off x="702310" y="4421822"/>
            <a:ext cx="5618480" cy="47346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Now that you know what should be included in a threat/hazard-specific annex, let’s look at some examples of hazards that you may want to include. </a:t>
            </a:r>
          </a:p>
          <a:p>
            <a:r>
              <a:rPr lang="en-US" dirty="0">
                <a:latin typeface="Arial"/>
                <a:ea typeface="Calibri"/>
                <a:cs typeface="Times New Roman"/>
              </a:rPr>
              <a:t> </a:t>
            </a:r>
          </a:p>
          <a:p>
            <a:r>
              <a:rPr lang="en-US" dirty="0">
                <a:latin typeface="Arial"/>
                <a:ea typeface="Calibri"/>
                <a:cs typeface="Times New Roman"/>
              </a:rPr>
              <a:t>While people may think of tornadoes or wildfires as natural hazards, pandemic disease such as influenza is also a natural hazard and you may want to include procedures in your school EOP to address the pandemic flu. </a:t>
            </a:r>
          </a:p>
          <a:p>
            <a:r>
              <a:rPr lang="en-US" dirty="0">
                <a:latin typeface="Arial"/>
                <a:ea typeface="Calibri"/>
                <a:cs typeface="Times New Roman"/>
              </a:rPr>
              <a:t> </a:t>
            </a:r>
          </a:p>
          <a:p>
            <a:r>
              <a:rPr lang="en-US" dirty="0">
                <a:latin typeface="Arial"/>
                <a:ea typeface="Calibri"/>
                <a:cs typeface="Times New Roman"/>
              </a:rPr>
              <a:t>Depending on the viral strain, the population may have little to no immunity to a flu virus.  In these cases, influenza may:</a:t>
            </a:r>
          </a:p>
          <a:p>
            <a:r>
              <a:rPr lang="en-US" dirty="0">
                <a:latin typeface="Arial"/>
                <a:ea typeface="Calibri"/>
                <a:cs typeface="Times New Roman"/>
              </a:rPr>
              <a:t> </a:t>
            </a:r>
          </a:p>
          <a:p>
            <a:pPr marL="343420" indent="-343420">
              <a:buClr>
                <a:srgbClr val="000000"/>
              </a:buClr>
              <a:buFont typeface="Symbol"/>
              <a:buChar char=""/>
            </a:pPr>
            <a:r>
              <a:rPr lang="x-none">
                <a:solidFill>
                  <a:srgbClr val="000000"/>
                </a:solidFill>
                <a:latin typeface="Arial"/>
                <a:ea typeface="Times New Roman"/>
                <a:cs typeface="Times New Roman"/>
              </a:rPr>
              <a:t>Cause serious illness.</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Spread easily from person to person.</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Sweep across the country and around the world in a very short time. </a:t>
            </a:r>
            <a:endParaRPr lang="en-US" dirty="0">
              <a:solidFill>
                <a:srgbClr val="000000"/>
              </a:solidFill>
              <a:latin typeface="Arial"/>
              <a:ea typeface="Times New Roman"/>
              <a:cs typeface="Times New Roman"/>
            </a:endParaRPr>
          </a:p>
          <a:p>
            <a:r>
              <a:rPr lang="en-US" b="1" dirty="0">
                <a:latin typeface="Arial"/>
                <a:ea typeface="Calibri"/>
                <a:cs typeface="Times New Roman"/>
              </a:rPr>
              <a:t> </a:t>
            </a:r>
            <a:endParaRPr lang="en-US" dirty="0">
              <a:latin typeface="Arial"/>
              <a:ea typeface="Calibri"/>
              <a:cs typeface="Times New Roman"/>
            </a:endParaRPr>
          </a:p>
          <a:p>
            <a:r>
              <a:rPr lang="en-US" b="1" u="sng" dirty="0">
                <a:latin typeface="Arial"/>
                <a:ea typeface="Calibri"/>
                <a:cs typeface="Times New Roman"/>
              </a:rPr>
              <a:t>Discussion Questions</a:t>
            </a:r>
            <a:r>
              <a:rPr lang="en-US" b="1" dirty="0">
                <a:latin typeface="Arial"/>
                <a:ea typeface="Calibri"/>
                <a:cs typeface="Times New Roman"/>
              </a:rPr>
              <a:t>:  </a:t>
            </a:r>
            <a:endParaRPr lang="en-US" dirty="0">
              <a:latin typeface="Arial"/>
              <a:ea typeface="Calibri"/>
              <a:cs typeface="Times New Roman"/>
            </a:endParaRPr>
          </a:p>
          <a:p>
            <a:pPr marL="343420" indent="-343420">
              <a:buFont typeface="Symbol"/>
              <a:buChar char=""/>
            </a:pPr>
            <a:r>
              <a:rPr lang="en-US" b="1" dirty="0">
                <a:latin typeface="Arial"/>
                <a:ea typeface="Calibri"/>
              </a:rPr>
              <a:t>Does your school plan address pandemic flu?  </a:t>
            </a:r>
            <a:endParaRPr lang="en-US" dirty="0">
              <a:latin typeface="Arial"/>
              <a:ea typeface="Calibri"/>
            </a:endParaRPr>
          </a:p>
          <a:p>
            <a:pPr marL="343420" indent="-343420">
              <a:buFont typeface="Symbol"/>
              <a:buChar char=""/>
            </a:pPr>
            <a:r>
              <a:rPr lang="en-US" b="1" dirty="0">
                <a:latin typeface="Arial"/>
                <a:ea typeface="Calibri"/>
              </a:rPr>
              <a:t>What about your district and community plans?  </a:t>
            </a:r>
            <a:endParaRPr lang="en-US" dirty="0">
              <a:latin typeface="Arial"/>
              <a:ea typeface="Calibri"/>
            </a:endParaRPr>
          </a:p>
          <a:p>
            <a:pPr marL="343420" indent="-343420">
              <a:buFont typeface="Symbol"/>
              <a:buChar char=""/>
            </a:pPr>
            <a:r>
              <a:rPr lang="en-US" b="1" dirty="0">
                <a:latin typeface="Arial"/>
                <a:ea typeface="Calibri"/>
              </a:rPr>
              <a:t>What procedures would your school follow in the event of a pandemic flu outbreak?</a:t>
            </a:r>
            <a:endParaRPr lang="en-US" dirty="0">
              <a:latin typeface="Arial"/>
              <a:ea typeface="Calibri"/>
            </a:endParaRPr>
          </a:p>
          <a:p>
            <a:r>
              <a:rPr lang="en-US" dirty="0">
                <a:latin typeface="Arial"/>
                <a:ea typeface="Calibri"/>
                <a:cs typeface="Times New Roman"/>
              </a:rPr>
              <a:t> </a:t>
            </a:r>
          </a:p>
          <a:p>
            <a:r>
              <a:rPr lang="en-US" b="1" dirty="0">
                <a:latin typeface="Arial"/>
                <a:ea typeface="Calibri"/>
                <a:cs typeface="Times New Roman"/>
              </a:rPr>
              <a:t>Facilitate the discussion:</a:t>
            </a:r>
            <a:r>
              <a:rPr lang="en-US" dirty="0">
                <a:latin typeface="Arial"/>
                <a:ea typeface="Calibri"/>
                <a:cs typeface="Times New Roman"/>
              </a:rPr>
              <a:t>  Acknowledge the responses.   If not mentioned by the participants, note that procedures specific to the flu may include reporting the numbers of students and/or staff and faculty with flu-like symptoms to local health officials and promoting prevention through hand washing and social distancing.</a:t>
            </a:r>
          </a:p>
          <a:p>
            <a:r>
              <a:rPr lang="en-US" b="1" dirty="0">
                <a:latin typeface="Arial"/>
                <a:ea typeface="Calibri"/>
                <a:cs typeface="Times New Roman"/>
              </a:rPr>
              <a:t> </a:t>
            </a:r>
            <a:endParaRPr lang="en-US" dirty="0">
              <a:latin typeface="Arial"/>
              <a:ea typeface="Calibri"/>
              <a:cs typeface="Times New Roman"/>
            </a:endParaRPr>
          </a:p>
          <a:p>
            <a:r>
              <a:rPr lang="en-US" dirty="0">
                <a:latin typeface="Arial"/>
                <a:ea typeface="Calibri"/>
                <a:cs typeface="Times New Roman"/>
              </a:rPr>
              <a:t>The CDC advocates simple actions that everyone can do to stay healthy, including:</a:t>
            </a:r>
          </a:p>
          <a:p>
            <a:r>
              <a:rPr lang="en-US" dirty="0">
                <a:latin typeface="Arial"/>
                <a:ea typeface="Calibri"/>
                <a:cs typeface="Times New Roman"/>
              </a:rPr>
              <a:t> </a:t>
            </a:r>
          </a:p>
          <a:p>
            <a:pPr marL="343420" indent="-343420">
              <a:buClr>
                <a:srgbClr val="000000"/>
              </a:buClr>
              <a:buFont typeface="Symbol"/>
              <a:buChar char=""/>
            </a:pPr>
            <a:r>
              <a:rPr lang="x-none">
                <a:solidFill>
                  <a:srgbClr val="000000"/>
                </a:solidFill>
                <a:latin typeface="Arial"/>
                <a:ea typeface="Times New Roman"/>
                <a:cs typeface="Times New Roman"/>
              </a:rPr>
              <a:t>Covering your nose and mouth with a tissue when you cough or sneeze. </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Washing your hands often with soap and water, especially after you cough or sneeze. </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Avoiding touching your eyes, nose, or mouth. </a:t>
            </a:r>
            <a:endParaRPr lang="en-US" dirty="0">
              <a:solidFill>
                <a:srgbClr val="000000"/>
              </a:solidFill>
              <a:latin typeface="Arial"/>
              <a:ea typeface="Times New Roman"/>
              <a:cs typeface="Times New Roman"/>
            </a:endParaRPr>
          </a:p>
          <a:p>
            <a:pPr marL="343420" indent="-343420">
              <a:buClr>
                <a:srgbClr val="000000"/>
              </a:buClr>
              <a:buFont typeface="Symbol"/>
              <a:buChar char=""/>
            </a:pPr>
            <a:r>
              <a:rPr lang="x-none">
                <a:solidFill>
                  <a:srgbClr val="000000"/>
                </a:solidFill>
                <a:latin typeface="Arial"/>
                <a:ea typeface="Times New Roman"/>
                <a:cs typeface="Times New Roman"/>
              </a:rPr>
              <a:t>Staying home if you get sick.</a:t>
            </a:r>
            <a:endParaRPr lang="en-US" dirty="0">
              <a:solidFill>
                <a:srgbClr val="000000"/>
              </a:solidFill>
              <a:latin typeface="Arial"/>
              <a:ea typeface="Times New Roman"/>
              <a:cs typeface="Times New Roman"/>
            </a:endParaRPr>
          </a:p>
          <a:p>
            <a:r>
              <a:rPr lang="en-US" dirty="0">
                <a:latin typeface="Arial"/>
                <a:ea typeface="Calibri"/>
                <a:cs typeface="Times New Roman"/>
              </a:rPr>
              <a:t> </a:t>
            </a:r>
          </a:p>
          <a:p>
            <a:r>
              <a:rPr lang="en-US" dirty="0">
                <a:latin typeface="Arial"/>
                <a:ea typeface="Calibri"/>
                <a:cs typeface="Times New Roman"/>
              </a:rPr>
              <a:t>The CDC also recommends that people with the flu should stay at home until 24 hours after the fever is gone.  Other people in their household should also, to the degree possible, minimize outside contact during this time.  State and local health agencies may have different recommendations, depending on the risk to local communities.  </a:t>
            </a:r>
          </a:p>
          <a:p>
            <a:r>
              <a:rPr lang="en-US" dirty="0">
                <a:latin typeface="Arial"/>
                <a:ea typeface="Calibri"/>
                <a:cs typeface="Times New Roman"/>
              </a:rPr>
              <a:t> </a:t>
            </a:r>
          </a:p>
          <a:p>
            <a:r>
              <a:rPr lang="en-US" dirty="0">
                <a:latin typeface="Arial"/>
                <a:ea typeface="Calibri"/>
                <a:cs typeface="Times New Roman"/>
              </a:rPr>
              <a:t>A school should take these recommendations into account when developing the response procedures for a flu outbreak.  </a:t>
            </a:r>
          </a:p>
          <a:p>
            <a:r>
              <a:rPr lang="en-US" dirty="0">
                <a:latin typeface="Arial"/>
                <a:ea typeface="Calibri"/>
                <a:cs typeface="Times New Roman"/>
              </a:rPr>
              <a:t> </a:t>
            </a:r>
          </a:p>
          <a:p>
            <a:r>
              <a:rPr lang="en-US" dirty="0">
                <a:latin typeface="Arial"/>
                <a:ea typeface="Calibri"/>
                <a:cs typeface="Times New Roman"/>
              </a:rPr>
              <a:t>The Centers for Disease Control and Prevention (CDC) has developed recommended actions to take for each school year.  Check the CDC Web site (</a:t>
            </a:r>
            <a:r>
              <a:rPr lang="en-US" u="sng" dirty="0">
                <a:solidFill>
                  <a:srgbClr val="0000FF"/>
                </a:solidFill>
                <a:latin typeface="Arial"/>
                <a:ea typeface="Calibri"/>
                <a:cs typeface="Times New Roman"/>
                <a:hlinkClick r:id="rId3"/>
              </a:rPr>
              <a:t>http://www.cdc.gov</a:t>
            </a:r>
            <a:r>
              <a:rPr lang="en-US" dirty="0">
                <a:latin typeface="Arial"/>
                <a:ea typeface="Calibri"/>
                <a:cs typeface="Times New Roman"/>
              </a:rPr>
              <a:t>), search topic:  school health. </a:t>
            </a:r>
          </a:p>
          <a:p>
            <a:pPr eaLnBrk="1" hangingPunct="1"/>
            <a:endParaRPr lang="en-US" alt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3" name="Slide Number Placeholder 2"/>
          <p:cNvSpPr>
            <a:spLocks noGrp="1"/>
          </p:cNvSpPr>
          <p:nvPr>
            <p:ph type="sldNum" sz="quarter" idx="11"/>
          </p:nvPr>
        </p:nvSpPr>
        <p:spPr/>
        <p:txBody>
          <a:bodyPr/>
          <a:lstStyle/>
          <a:p>
            <a:fld id="{C97E2F6C-2D54-4D9F-810C-2F6A28ABA667}" type="slidenum">
              <a:rPr lang="en-US" smtClean="0">
                <a:solidFill>
                  <a:prstClr val="black"/>
                </a:solidFill>
              </a:rPr>
              <a:pPr/>
              <a:t>94</a:t>
            </a:fld>
            <a:endParaRPr lang="en-US">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xfrm>
            <a:off x="702310" y="4421823"/>
            <a:ext cx="5618480" cy="44294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latin typeface="Arial"/>
                <a:ea typeface="Calibri"/>
                <a:cs typeface="Times New Roman"/>
              </a:rPr>
              <a:t>Schools may also want to include a threat/hazard-specific annex on school violence.  School violence: </a:t>
            </a:r>
          </a:p>
          <a:p>
            <a:r>
              <a:rPr lang="en-US" sz="1100" dirty="0">
                <a:latin typeface="Arial"/>
                <a:ea typeface="Calibri"/>
                <a:cs typeface="Times New Roman"/>
              </a:rPr>
              <a:t> </a:t>
            </a:r>
          </a:p>
          <a:p>
            <a:pPr marL="343420" indent="-343420">
              <a:buClr>
                <a:srgbClr val="000000"/>
              </a:buClr>
              <a:buFont typeface="Symbol"/>
              <a:buChar char=""/>
            </a:pPr>
            <a:r>
              <a:rPr lang="x-none" sz="1100">
                <a:solidFill>
                  <a:srgbClr val="000000"/>
                </a:solidFill>
                <a:latin typeface="Arial"/>
                <a:ea typeface="Times New Roman"/>
                <a:cs typeface="Times New Roman"/>
              </a:rPr>
              <a:t>Can be directed at students or faculty/staff. </a:t>
            </a:r>
            <a:endParaRPr lang="en-US" sz="1100" dirty="0">
              <a:solidFill>
                <a:srgbClr val="000000"/>
              </a:solidFill>
              <a:latin typeface="Arial"/>
              <a:ea typeface="Times New Roman"/>
              <a:cs typeface="Times New Roman"/>
            </a:endParaRPr>
          </a:p>
          <a:p>
            <a:pPr marL="343420" indent="-343420">
              <a:buClr>
                <a:srgbClr val="000000"/>
              </a:buClr>
              <a:buFont typeface="Symbol"/>
              <a:buChar char=""/>
            </a:pPr>
            <a:r>
              <a:rPr lang="x-none" sz="1100">
                <a:solidFill>
                  <a:srgbClr val="000000"/>
                </a:solidFill>
                <a:latin typeface="Arial"/>
                <a:ea typeface="Times New Roman"/>
                <a:cs typeface="Times New Roman"/>
              </a:rPr>
              <a:t>Includes bullying, cyberbullying, slapping, punching, weapon use, and sexual assault. </a:t>
            </a:r>
            <a:endParaRPr lang="en-US" sz="1100" dirty="0">
              <a:solidFill>
                <a:srgbClr val="000000"/>
              </a:solidFill>
              <a:latin typeface="Arial"/>
              <a:ea typeface="Times New Roman"/>
              <a:cs typeface="Times New Roman"/>
            </a:endParaRPr>
          </a:p>
          <a:p>
            <a:pPr marL="343420" indent="-343420">
              <a:buClr>
                <a:srgbClr val="000000"/>
              </a:buClr>
              <a:buFont typeface="Symbol"/>
              <a:buChar char=""/>
            </a:pPr>
            <a:r>
              <a:rPr lang="x-none" sz="1100">
                <a:solidFill>
                  <a:srgbClr val="000000"/>
                </a:solidFill>
                <a:latin typeface="Arial"/>
                <a:ea typeface="Times New Roman"/>
                <a:cs typeface="Times New Roman"/>
              </a:rPr>
              <a:t>May involve one or more schools, as in gang violence and inter-school rivalries.  </a:t>
            </a:r>
            <a:endParaRPr lang="en-US" sz="1100" dirty="0">
              <a:solidFill>
                <a:srgbClr val="000000"/>
              </a:solidFill>
              <a:latin typeface="Arial"/>
              <a:ea typeface="Times New Roman"/>
              <a:cs typeface="Times New Roman"/>
            </a:endParaRPr>
          </a:p>
          <a:p>
            <a:r>
              <a:rPr lang="en-US" sz="1100" dirty="0">
                <a:latin typeface="Arial"/>
                <a:ea typeface="Calibri"/>
                <a:cs typeface="Times New Roman"/>
              </a:rPr>
              <a:t> </a:t>
            </a:r>
          </a:p>
          <a:p>
            <a:r>
              <a:rPr lang="en-US" sz="1100" dirty="0">
                <a:latin typeface="Arial"/>
                <a:ea typeface="Calibri"/>
                <a:cs typeface="Times New Roman"/>
              </a:rPr>
              <a:t>Information on school violence can be obtained from at the CDC Web site (</a:t>
            </a:r>
            <a:r>
              <a:rPr lang="en-US" sz="1100" u="sng" dirty="0">
                <a:solidFill>
                  <a:srgbClr val="0000FF"/>
                </a:solidFill>
                <a:latin typeface="Arial"/>
                <a:ea typeface="Calibri"/>
                <a:cs typeface="Times New Roman"/>
                <a:hlinkClick r:id="rId3"/>
              </a:rPr>
              <a:t>http://www.cdc.gov</a:t>
            </a:r>
            <a:r>
              <a:rPr lang="en-US" sz="1100" dirty="0">
                <a:latin typeface="Arial"/>
                <a:ea typeface="Calibri"/>
                <a:cs typeface="Times New Roman"/>
              </a:rPr>
              <a:t>), search topic:  school violence. </a:t>
            </a:r>
          </a:p>
          <a:p>
            <a:r>
              <a:rPr lang="en-US" sz="1100" dirty="0">
                <a:latin typeface="Arial"/>
                <a:ea typeface="Calibri"/>
                <a:cs typeface="Times New Roman"/>
              </a:rPr>
              <a:t> </a:t>
            </a:r>
            <a:r>
              <a:rPr lang="en-US" sz="1100" b="1" dirty="0">
                <a:latin typeface="Arial"/>
                <a:ea typeface="Calibri"/>
                <a:cs typeface="Times New Roman"/>
              </a:rPr>
              <a:t> </a:t>
            </a:r>
            <a:endParaRPr lang="en-US" sz="1100" dirty="0">
              <a:latin typeface="Arial"/>
              <a:ea typeface="Calibri"/>
              <a:cs typeface="Times New Roman"/>
            </a:endParaRPr>
          </a:p>
          <a:p>
            <a:r>
              <a:rPr lang="en-US" sz="1100" b="1" u="sng" dirty="0">
                <a:latin typeface="Arial"/>
                <a:ea typeface="Calibri"/>
                <a:cs typeface="Times New Roman"/>
              </a:rPr>
              <a:t>Discussion Questions</a:t>
            </a:r>
            <a:r>
              <a:rPr lang="en-US" sz="1100" b="1" dirty="0">
                <a:latin typeface="Arial"/>
                <a:ea typeface="Calibri"/>
                <a:cs typeface="Times New Roman"/>
              </a:rPr>
              <a:t>:  </a:t>
            </a:r>
            <a:endParaRPr lang="en-US" sz="1100" dirty="0">
              <a:latin typeface="Arial"/>
              <a:ea typeface="Calibri"/>
              <a:cs typeface="Times New Roman"/>
            </a:endParaRPr>
          </a:p>
          <a:p>
            <a:pPr marL="343420" indent="-343420">
              <a:buFont typeface="Symbol"/>
              <a:buChar char=""/>
            </a:pPr>
            <a:r>
              <a:rPr lang="en-US" sz="1100" b="1" dirty="0">
                <a:latin typeface="Arial"/>
                <a:ea typeface="Calibri"/>
              </a:rPr>
              <a:t>Does your school plan address school violence?</a:t>
            </a:r>
            <a:endParaRPr lang="en-US" sz="1100" dirty="0">
              <a:latin typeface="Arial"/>
              <a:ea typeface="Calibri"/>
            </a:endParaRPr>
          </a:p>
          <a:p>
            <a:pPr marL="343420" indent="-343420">
              <a:buFont typeface="Symbol"/>
              <a:buChar char=""/>
            </a:pPr>
            <a:r>
              <a:rPr lang="en-US" sz="1100" b="1" dirty="0">
                <a:latin typeface="Arial"/>
                <a:ea typeface="Calibri"/>
              </a:rPr>
              <a:t>What procedures does your school follow?</a:t>
            </a:r>
            <a:endParaRPr lang="en-US" sz="1100" dirty="0">
              <a:latin typeface="Arial"/>
              <a:ea typeface="Calibri"/>
            </a:endParaRPr>
          </a:p>
          <a:p>
            <a:r>
              <a:rPr lang="en-US" sz="1100" b="1" dirty="0">
                <a:latin typeface="Arial"/>
                <a:ea typeface="Calibri"/>
                <a:cs typeface="Times New Roman"/>
              </a:rPr>
              <a:t> </a:t>
            </a:r>
            <a:endParaRPr lang="en-US" sz="1100" dirty="0">
              <a:latin typeface="Arial"/>
              <a:ea typeface="Calibri"/>
              <a:cs typeface="Times New Roman"/>
            </a:endParaRPr>
          </a:p>
          <a:p>
            <a:r>
              <a:rPr lang="en-US" sz="1100" b="1" dirty="0">
                <a:latin typeface="Arial"/>
                <a:ea typeface="Calibri"/>
                <a:cs typeface="Times New Roman"/>
              </a:rPr>
              <a:t>Facilitate the discussion:</a:t>
            </a:r>
            <a:r>
              <a:rPr lang="en-US" sz="1100" dirty="0">
                <a:latin typeface="Arial"/>
                <a:ea typeface="Calibri"/>
                <a:cs typeface="Times New Roman"/>
              </a:rPr>
              <a:t>  Acknowledge the responses.  If not mentioned by the participants, note that a school plan can address both procedures to follow after an incident of school violence as well as actions to take to prevent violent acts from occurring.  The school EOP may include some of the following procedures addressing school violence:</a:t>
            </a:r>
          </a:p>
          <a:p>
            <a:r>
              <a:rPr lang="en-US" sz="1100" dirty="0">
                <a:latin typeface="Arial"/>
                <a:ea typeface="Calibri"/>
                <a:cs typeface="Times New Roman"/>
              </a:rPr>
              <a:t> </a:t>
            </a:r>
          </a:p>
          <a:p>
            <a:pPr marL="343420" indent="-343420">
              <a:buClr>
                <a:srgbClr val="000000"/>
              </a:buClr>
              <a:buFont typeface="Symbol"/>
              <a:buChar char=""/>
            </a:pPr>
            <a:r>
              <a:rPr lang="en-US" sz="1100" dirty="0">
                <a:solidFill>
                  <a:srgbClr val="000000"/>
                </a:solidFill>
                <a:latin typeface="Arial"/>
                <a:ea typeface="Times New Roman"/>
                <a:cs typeface="Times New Roman"/>
              </a:rPr>
              <a:t>Implementing anti-bullying, anger management, and other programs.</a:t>
            </a:r>
          </a:p>
          <a:p>
            <a:pPr marL="343420" indent="-343420">
              <a:buClr>
                <a:srgbClr val="000000"/>
              </a:buClr>
              <a:buFont typeface="Symbol"/>
              <a:buChar char=""/>
            </a:pPr>
            <a:r>
              <a:rPr lang="en-US" sz="1100" dirty="0">
                <a:solidFill>
                  <a:srgbClr val="000000"/>
                </a:solidFill>
                <a:latin typeface="Arial"/>
                <a:ea typeface="Times New Roman"/>
                <a:cs typeface="Times New Roman"/>
              </a:rPr>
              <a:t>Encouraging students, faculty, and staff to report instances of violence or suspicious behavior to an anonymous law enforcement tip line.</a:t>
            </a:r>
            <a:r>
              <a:rPr lang="en-US" dirty="0">
                <a:solidFill>
                  <a:srgbClr val="000000"/>
                </a:solidFill>
                <a:latin typeface="Arial"/>
                <a:ea typeface="Times New Roman"/>
                <a:cs typeface="Times New Roman"/>
              </a:rPr>
              <a:t/>
            </a:r>
            <a:br>
              <a:rPr lang="en-US" dirty="0">
                <a:solidFill>
                  <a:srgbClr val="000000"/>
                </a:solidFill>
                <a:latin typeface="Arial"/>
                <a:ea typeface="Times New Roman"/>
                <a:cs typeface="Times New Roman"/>
              </a:rPr>
            </a:br>
            <a:endParaRPr lang="en-US" dirty="0">
              <a:solidFill>
                <a:srgbClr val="000000"/>
              </a:solidFill>
              <a:latin typeface="Arial"/>
              <a:ea typeface="Times New Roman"/>
              <a:cs typeface="Times New Roman"/>
            </a:endParaRPr>
          </a:p>
          <a:p>
            <a:pPr eaLnBrk="1" hangingPunct="1"/>
            <a:endParaRPr lang="en-US" altLang="en-US" dirty="0" smtClean="0"/>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
        <p:nvSpPr>
          <p:cNvPr id="3" name="Slide Number Placeholder 2"/>
          <p:cNvSpPr>
            <a:spLocks noGrp="1"/>
          </p:cNvSpPr>
          <p:nvPr>
            <p:ph type="sldNum" sz="quarter" idx="11"/>
          </p:nvPr>
        </p:nvSpPr>
        <p:spPr/>
        <p:txBody>
          <a:bodyPr/>
          <a:lstStyle/>
          <a:p>
            <a:fld id="{C97E2F6C-2D54-4D9F-810C-2F6A28ABA667}" type="slidenum">
              <a:rPr lang="en-US" smtClean="0">
                <a:solidFill>
                  <a:prstClr val="black"/>
                </a:solidFill>
              </a:rPr>
              <a:pPr/>
              <a:t>95</a:t>
            </a:fld>
            <a:endParaRPr lang="en-US">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96</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21008985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Calibri"/>
                <a:cs typeface="Times New Roman"/>
              </a:rPr>
              <a:t>Once the entire plan (including basic plan and annexes) is written, the next step in the planning process is the review, approval, and dissemination of the school EOP.</a:t>
            </a:r>
          </a:p>
          <a:p>
            <a:endParaRPr lang="en-US" dirty="0"/>
          </a:p>
        </p:txBody>
      </p:sp>
      <p:sp>
        <p:nvSpPr>
          <p:cNvPr id="4" name="Slide Number Placeholder 3"/>
          <p:cNvSpPr>
            <a:spLocks noGrp="1"/>
          </p:cNvSpPr>
          <p:nvPr>
            <p:ph type="sldNum" sz="quarter" idx="10"/>
          </p:nvPr>
        </p:nvSpPr>
        <p:spPr/>
        <p:txBody>
          <a:bodyPr/>
          <a:lstStyle/>
          <a:p>
            <a:fld id="{C97E2F6C-2D54-4D9F-810C-2F6A28ABA667}" type="slidenum">
              <a:rPr lang="en-US" smtClean="0">
                <a:solidFill>
                  <a:prstClr val="black"/>
                </a:solidFill>
              </a:rPr>
              <a:pPr/>
              <a:t>97</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www.Colorado.gov/CSSRC</a:t>
            </a:r>
            <a:endParaRPr lang="en-US">
              <a:solidFill>
                <a:prstClr val="black"/>
              </a:solidFill>
            </a:endParaRPr>
          </a:p>
        </p:txBody>
      </p:sp>
    </p:spTree>
    <p:extLst>
      <p:ext uri="{BB962C8B-B14F-4D97-AF65-F5344CB8AC3E}">
        <p14:creationId xmlns:p14="http://schemas.microsoft.com/office/powerpoint/2010/main" val="13158804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xfrm>
            <a:off x="702310" y="4421822"/>
            <a:ext cx="5618480" cy="43531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Calibri"/>
                <a:cs typeface="Times New Roman"/>
              </a:rPr>
              <a:t>Your plan should be reviewed to ensure compliance with the legally mandated planning requirements in your State and for its usefulness in practice.  Plan review allows stakeholders with emergency responsibilities to suggest improvements. </a:t>
            </a:r>
          </a:p>
          <a:p>
            <a:r>
              <a:rPr lang="en-US" dirty="0">
                <a:latin typeface="Arial"/>
                <a:ea typeface="Calibri"/>
                <a:cs typeface="Times New Roman"/>
              </a:rPr>
              <a:t> </a:t>
            </a:r>
          </a:p>
          <a:p>
            <a:r>
              <a:rPr lang="en-US" dirty="0">
                <a:latin typeface="Arial"/>
                <a:ea typeface="Calibri"/>
                <a:cs typeface="Times New Roman"/>
              </a:rPr>
              <a:t>Review the plan to check for:</a:t>
            </a:r>
          </a:p>
          <a:p>
            <a:r>
              <a:rPr lang="en-US" dirty="0">
                <a:latin typeface="Arial"/>
                <a:ea typeface="Calibri"/>
                <a:cs typeface="Times New Roman"/>
              </a:rPr>
              <a:t> </a:t>
            </a:r>
          </a:p>
          <a:p>
            <a:pPr marL="343420" indent="-343420">
              <a:buFont typeface="Symbol"/>
              <a:buChar char=""/>
            </a:pPr>
            <a:r>
              <a:rPr lang="en-US" b="1" dirty="0">
                <a:latin typeface="Arial"/>
                <a:ea typeface="Calibri"/>
                <a:cs typeface="Times New Roman"/>
              </a:rPr>
              <a:t>Adequacy.</a:t>
            </a:r>
            <a:r>
              <a:rPr lang="en-US" dirty="0">
                <a:latin typeface="Arial"/>
                <a:ea typeface="Calibri"/>
                <a:cs typeface="Times New Roman"/>
              </a:rPr>
              <a:t>  </a:t>
            </a:r>
          </a:p>
          <a:p>
            <a:pPr marL="343420" indent="-343420">
              <a:buFont typeface="Courier New"/>
              <a:buChar char="o"/>
            </a:pPr>
            <a:r>
              <a:rPr lang="en-US" dirty="0">
                <a:latin typeface="Arial"/>
                <a:ea typeface="Calibri"/>
                <a:cs typeface="Times New Roman"/>
              </a:rPr>
              <a:t>Does it identify critical courses of action?  </a:t>
            </a:r>
          </a:p>
          <a:p>
            <a:pPr marL="343420" indent="-343420">
              <a:buFont typeface="Courier New"/>
              <a:buChar char="o"/>
            </a:pPr>
            <a:r>
              <a:rPr lang="en-US" dirty="0">
                <a:latin typeface="Arial"/>
                <a:ea typeface="Calibri"/>
                <a:cs typeface="Times New Roman"/>
              </a:rPr>
              <a:t>Can it accomplish the assigned function?</a:t>
            </a:r>
          </a:p>
          <a:p>
            <a:pPr marL="343420" indent="-343420">
              <a:buFont typeface="Courier New"/>
              <a:buChar char="o"/>
            </a:pPr>
            <a:r>
              <a:rPr lang="en-US" dirty="0">
                <a:latin typeface="Arial"/>
                <a:ea typeface="Calibri"/>
                <a:cs typeface="Times New Roman"/>
              </a:rPr>
              <a:t>Are all assumptions valid and reasonable? </a:t>
            </a:r>
          </a:p>
          <a:p>
            <a:r>
              <a:rPr lang="en-US" dirty="0">
                <a:latin typeface="Arial"/>
                <a:ea typeface="Calibri"/>
                <a:cs typeface="Times New Roman"/>
              </a:rPr>
              <a:t> </a:t>
            </a:r>
          </a:p>
          <a:p>
            <a:pPr marL="343420" indent="-343420">
              <a:buFont typeface="Symbol"/>
              <a:buChar char=""/>
            </a:pPr>
            <a:r>
              <a:rPr lang="en-US" b="1" dirty="0">
                <a:latin typeface="Arial"/>
                <a:ea typeface="Calibri"/>
                <a:cs typeface="Times New Roman"/>
              </a:rPr>
              <a:t>Feasibility.</a:t>
            </a:r>
            <a:r>
              <a:rPr lang="en-US" dirty="0">
                <a:latin typeface="Arial"/>
                <a:ea typeface="Calibri"/>
                <a:cs typeface="Times New Roman"/>
              </a:rPr>
              <a:t> </a:t>
            </a:r>
          </a:p>
          <a:p>
            <a:pPr marL="343420" indent="-343420">
              <a:buFont typeface="Courier New"/>
              <a:buChar char="o"/>
            </a:pPr>
            <a:r>
              <a:rPr lang="en-US" dirty="0">
                <a:latin typeface="Arial"/>
                <a:ea typeface="Calibri"/>
                <a:cs typeface="Times New Roman"/>
              </a:rPr>
              <a:t>Does your school have the resources to fulfill the functions and critical tasks?  </a:t>
            </a:r>
          </a:p>
          <a:p>
            <a:pPr marL="343420" indent="-343420">
              <a:buFont typeface="Courier New"/>
              <a:buChar char="o"/>
            </a:pPr>
            <a:r>
              <a:rPr lang="en-US" dirty="0">
                <a:latin typeface="Arial"/>
                <a:ea typeface="Calibri"/>
                <a:cs typeface="Times New Roman"/>
              </a:rPr>
              <a:t>Does it identify where the school will obtain resources outside of the school’s capabilities? </a:t>
            </a:r>
          </a:p>
          <a:p>
            <a:r>
              <a:rPr lang="en-US" dirty="0">
                <a:latin typeface="Arial"/>
                <a:ea typeface="Calibri"/>
                <a:cs typeface="Times New Roman"/>
              </a:rPr>
              <a:t> </a:t>
            </a:r>
          </a:p>
          <a:p>
            <a:pPr marL="343420" indent="-343420">
              <a:buFont typeface="Symbol"/>
              <a:buChar char=""/>
            </a:pPr>
            <a:r>
              <a:rPr lang="en-US" b="1" dirty="0">
                <a:latin typeface="Arial"/>
                <a:ea typeface="Calibri"/>
                <a:cs typeface="Times New Roman"/>
              </a:rPr>
              <a:t>Acceptability.</a:t>
            </a:r>
            <a:r>
              <a:rPr lang="en-US" dirty="0">
                <a:latin typeface="Arial"/>
                <a:ea typeface="Calibri"/>
                <a:cs typeface="Times New Roman"/>
              </a:rPr>
              <a:t>  </a:t>
            </a:r>
          </a:p>
          <a:p>
            <a:pPr marL="343420" indent="-343420">
              <a:buFont typeface="Courier New"/>
              <a:buChar char="o"/>
            </a:pPr>
            <a:r>
              <a:rPr lang="en-US" dirty="0">
                <a:latin typeface="Arial"/>
                <a:ea typeface="Calibri"/>
                <a:cs typeface="Times New Roman"/>
              </a:rPr>
              <a:t>Does it thoroughly address the identified threats, hazards, and vulnerabilities?  </a:t>
            </a:r>
          </a:p>
          <a:p>
            <a:pPr marL="343420" indent="-343420">
              <a:buFont typeface="Courier New"/>
              <a:buChar char="o"/>
            </a:pPr>
            <a:r>
              <a:rPr lang="en-US" dirty="0">
                <a:latin typeface="Arial"/>
                <a:ea typeface="Calibri"/>
                <a:cs typeface="Times New Roman"/>
              </a:rPr>
              <a:t>Is it consistent with legal requirements? </a:t>
            </a:r>
          </a:p>
          <a:p>
            <a:pPr marL="343420" indent="-343420">
              <a:buFont typeface="Courier New"/>
              <a:buChar char="o"/>
            </a:pPr>
            <a:r>
              <a:rPr lang="en-US" dirty="0">
                <a:latin typeface="Arial"/>
                <a:ea typeface="Calibri"/>
                <a:cs typeface="Times New Roman"/>
              </a:rPr>
              <a:t>Does it meet time and cost limitations?</a:t>
            </a:r>
          </a:p>
          <a:p>
            <a:r>
              <a:rPr lang="en-US" dirty="0">
                <a:latin typeface="Arial"/>
                <a:ea typeface="Calibri"/>
                <a:cs typeface="Times New Roman"/>
              </a:rPr>
              <a:t> </a:t>
            </a:r>
          </a:p>
          <a:p>
            <a:pPr marL="343420" indent="-343420">
              <a:buFont typeface="Symbol"/>
              <a:buChar char=""/>
            </a:pPr>
            <a:r>
              <a:rPr lang="en-US" b="1" dirty="0">
                <a:latin typeface="Arial"/>
                <a:ea typeface="Calibri"/>
                <a:cs typeface="Times New Roman"/>
              </a:rPr>
              <a:t>Completeness.</a:t>
            </a:r>
            <a:r>
              <a:rPr lang="en-US" dirty="0">
                <a:latin typeface="Arial"/>
                <a:ea typeface="Calibri"/>
                <a:cs typeface="Times New Roman"/>
              </a:rPr>
              <a:t>  </a:t>
            </a:r>
          </a:p>
          <a:p>
            <a:pPr marL="343420" indent="-343420">
              <a:buFont typeface="Courier New"/>
              <a:buChar char="o"/>
            </a:pPr>
            <a:r>
              <a:rPr lang="en-US" dirty="0">
                <a:latin typeface="Arial"/>
                <a:ea typeface="Calibri"/>
                <a:cs typeface="Times New Roman"/>
              </a:rPr>
              <a:t>Does it include all the courses of action to be accomplished?  </a:t>
            </a:r>
          </a:p>
          <a:p>
            <a:pPr marL="343420" indent="-343420">
              <a:buFont typeface="Courier New"/>
              <a:buChar char="o"/>
            </a:pPr>
            <a:r>
              <a:rPr lang="en-US" dirty="0">
                <a:latin typeface="Arial"/>
                <a:ea typeface="Calibri"/>
                <a:cs typeface="Times New Roman"/>
              </a:rPr>
              <a:t>Does it integrate the needs of the whole school population?  </a:t>
            </a:r>
          </a:p>
          <a:p>
            <a:pPr marL="343420" indent="-343420">
              <a:buFont typeface="Courier New"/>
              <a:buChar char="o"/>
            </a:pPr>
            <a:r>
              <a:rPr lang="en-US" dirty="0">
                <a:latin typeface="Arial"/>
                <a:ea typeface="Calibri"/>
                <a:cs typeface="Times New Roman"/>
              </a:rPr>
              <a:t>Does it provide a complete picture of what should happen, when, and at whose direction? </a:t>
            </a:r>
          </a:p>
          <a:p>
            <a:pPr marL="343420" indent="-343420">
              <a:buFont typeface="Courier New"/>
              <a:buChar char="o"/>
            </a:pPr>
            <a:r>
              <a:rPr lang="en-US" dirty="0">
                <a:latin typeface="Arial"/>
                <a:ea typeface="Calibri"/>
                <a:cs typeface="Times New Roman"/>
              </a:rPr>
              <a:t>Does it make time estimates for achieving objectives, with safety remaining the utmost priority?</a:t>
            </a:r>
          </a:p>
          <a:p>
            <a:pPr marL="343420" indent="-343420">
              <a:buFont typeface="Courier New"/>
              <a:buChar char="o"/>
            </a:pPr>
            <a:r>
              <a:rPr lang="en-US" dirty="0">
                <a:latin typeface="Arial"/>
                <a:ea typeface="Calibri"/>
                <a:cs typeface="Times New Roman"/>
              </a:rPr>
              <a:t>Does it identify success criteria and a desired end state?</a:t>
            </a:r>
          </a:p>
          <a:p>
            <a:pPr marL="343420" indent="-343420">
              <a:buFont typeface="Courier New"/>
              <a:buChar char="o"/>
            </a:pPr>
            <a:r>
              <a:rPr lang="en-US" dirty="0">
                <a:latin typeface="Arial"/>
                <a:ea typeface="Calibri"/>
                <a:cs typeface="Times New Roman"/>
              </a:rPr>
              <a:t>Is it developed consistently with the planning principles in CPG 101 and Guide for Developing High-Quality School Emergency Operations Plans? </a:t>
            </a:r>
          </a:p>
          <a:p>
            <a:r>
              <a:rPr lang="en-US" dirty="0">
                <a:latin typeface="Arial"/>
                <a:ea typeface="Calibri"/>
                <a:cs typeface="Times New Roman"/>
              </a:rPr>
              <a:t> </a:t>
            </a:r>
          </a:p>
          <a:p>
            <a:pPr marL="343420" indent="-343420">
              <a:buFont typeface="Symbol"/>
              <a:buChar char=""/>
            </a:pPr>
            <a:r>
              <a:rPr lang="en-US" b="1" dirty="0">
                <a:latin typeface="Arial"/>
                <a:ea typeface="Calibri"/>
                <a:cs typeface="Times New Roman"/>
              </a:rPr>
              <a:t>Compliance.</a:t>
            </a:r>
            <a:r>
              <a:rPr lang="en-US" dirty="0">
                <a:latin typeface="Arial"/>
                <a:ea typeface="Calibri"/>
                <a:cs typeface="Times New Roman"/>
              </a:rPr>
              <a:t> </a:t>
            </a:r>
          </a:p>
          <a:p>
            <a:pPr marL="343420" indent="-343420">
              <a:buFont typeface="Courier New"/>
              <a:buChar char="o"/>
            </a:pPr>
            <a:r>
              <a:rPr lang="en-US" dirty="0">
                <a:latin typeface="Arial"/>
                <a:ea typeface="Calibri"/>
                <a:cs typeface="Times New Roman"/>
              </a:rPr>
              <a:t>Does it comply with State and local requirements to the maximum extent possible?</a:t>
            </a:r>
          </a:p>
          <a:p>
            <a:r>
              <a:rPr lang="x-none" b="1" kern="0">
                <a:latin typeface="Arial"/>
                <a:ea typeface="Times New Roman"/>
                <a:cs typeface="Times New Roman"/>
              </a:rPr>
              <a:t> </a:t>
            </a:r>
            <a:endParaRPr lang="en-US" b="1" kern="0" dirty="0">
              <a:latin typeface="Arial"/>
              <a:ea typeface="Times New Roman"/>
              <a:cs typeface="Times New Roman"/>
            </a:endParaRPr>
          </a:p>
          <a:p>
            <a:r>
              <a:rPr lang="en-US" kern="0" dirty="0">
                <a:latin typeface="Arial"/>
                <a:ea typeface="Times New Roman"/>
                <a:cs typeface="Times New Roman"/>
              </a:rPr>
              <a:t>Note:  </a:t>
            </a:r>
            <a:r>
              <a:rPr lang="x-none" kern="0">
                <a:latin typeface="Arial"/>
                <a:ea typeface="Times New Roman"/>
                <a:cs typeface="Times New Roman"/>
              </a:rPr>
              <a:t>Specific laws and mandates differ from State to State.  School EOPs should be reviewed to ensure compliance with the legally mandated planning requirements in their State before presenting the school EOP to stakeholders for approval.</a:t>
            </a:r>
            <a:endParaRPr lang="en-US" b="1" kern="0" dirty="0">
              <a:latin typeface="Arial"/>
              <a:ea typeface="Times New Roman"/>
              <a:cs typeface="Times New Roman"/>
            </a:endParaRPr>
          </a:p>
          <a:p>
            <a:r>
              <a:rPr lang="en-US" kern="0" dirty="0">
                <a:latin typeface="Arial"/>
                <a:ea typeface="Times New Roman"/>
                <a:cs typeface="Times New Roman"/>
              </a:rPr>
              <a:t> </a:t>
            </a:r>
            <a:endParaRPr lang="en-US" b="1" kern="0" dirty="0">
              <a:latin typeface="Arial"/>
              <a:ea typeface="Times New Roman"/>
              <a:cs typeface="Times New Roman"/>
            </a:endParaRPr>
          </a:p>
          <a:p>
            <a:r>
              <a:rPr lang="en-US" dirty="0">
                <a:latin typeface="Arial"/>
                <a:ea typeface="Calibri"/>
                <a:cs typeface="Times New Roman"/>
              </a:rPr>
              <a:t>Allowing other agencies with emergency or homeland security responsibilities to review your plan will enable them to suggest improvements based on their accumulated experience.  FEMA regional offices or State emergency management offices may assist schools in the review process upon request.</a:t>
            </a:r>
          </a:p>
          <a:p>
            <a:endParaRPr lang="en-US" altLang="en-US" dirty="0" smtClean="0"/>
          </a:p>
        </p:txBody>
      </p:sp>
      <p:sp>
        <p:nvSpPr>
          <p:cNvPr id="4" name="Slide Number Placeholder 3"/>
          <p:cNvSpPr>
            <a:spLocks noGrp="1"/>
          </p:cNvSpPr>
          <p:nvPr>
            <p:ph type="sldNum" sz="quarter" idx="5"/>
          </p:nvPr>
        </p:nvSpPr>
        <p:spPr/>
        <p:txBody>
          <a:bodyPr/>
          <a:lstStyle/>
          <a:p>
            <a:pPr>
              <a:defRPr/>
            </a:pPr>
            <a:fld id="{E014DCFF-AD28-4A0B-9115-D845546FB950}" type="slidenum">
              <a:rPr lang="en-US">
                <a:solidFill>
                  <a:prstClr val="black"/>
                </a:solidFill>
              </a:rPr>
              <a:pPr>
                <a:defRPr/>
              </a:pPr>
              <a:t>98</a:t>
            </a:fld>
            <a:endParaRPr lang="en-US" dirty="0">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www.Colorado.gov/CSSRC</a:t>
            </a:r>
            <a:endParaRPr lang="en-US">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8132" y="8842029"/>
            <a:ext cx="3043343" cy="465455"/>
          </a:xfrm>
          <a:prstGeom prst="rect">
            <a:avLst/>
          </a:prstGeom>
        </p:spPr>
        <p:txBody>
          <a:bodyPr/>
          <a:lstStyle/>
          <a:p>
            <a:fld id="{62835F00-E4E9-474E-AC42-CCAB03B0CFD1}" type="slidenum">
              <a:rPr lang="en-US" smtClean="0">
                <a:solidFill>
                  <a:prstClr val="black"/>
                </a:solidFill>
              </a:rPr>
              <a:pPr/>
              <a:t>99</a:t>
            </a:fld>
            <a:endParaRPr lang="en-US" dirty="0">
              <a:solidFill>
                <a:prstClr val="black"/>
              </a:solidFill>
            </a:endParaRPr>
          </a:p>
        </p:txBody>
      </p:sp>
      <p:sp>
        <p:nvSpPr>
          <p:cNvPr id="5" name="Footer Placeholder 4"/>
          <p:cNvSpPr>
            <a:spLocks noGrp="1"/>
          </p:cNvSpPr>
          <p:nvPr>
            <p:ph type="ftr" sz="quarter" idx="11"/>
          </p:nvPr>
        </p:nvSpPr>
        <p:spPr>
          <a:xfrm>
            <a:off x="0" y="8842029"/>
            <a:ext cx="3043343" cy="465455"/>
          </a:xfrm>
          <a:prstGeom prst="rect">
            <a:avLst/>
          </a:prstGeom>
        </p:spPr>
        <p:txBody>
          <a:bodyPr/>
          <a:lstStyle/>
          <a:p>
            <a:r>
              <a:rPr lang="en-US" smtClean="0">
                <a:solidFill>
                  <a:prstClr val="black"/>
                </a:solidFill>
              </a:rPr>
              <a:t>www.Colorado.gov/CSSRC</a:t>
            </a:r>
            <a:endParaRPr lang="en-US" dirty="0">
              <a:solidFill>
                <a:prstClr val="black"/>
              </a:solidFill>
            </a:endParaRPr>
          </a:p>
        </p:txBody>
      </p:sp>
    </p:spTree>
    <p:extLst>
      <p:ext uri="{BB962C8B-B14F-4D97-AF65-F5344CB8AC3E}">
        <p14:creationId xmlns:p14="http://schemas.microsoft.com/office/powerpoint/2010/main" val="2561920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714375" y="1783706"/>
            <a:ext cx="7715250" cy="1470049"/>
          </a:xfrm>
          <a:prstGeom prst="rect">
            <a:avLst/>
          </a:prstGeom>
        </p:spPr>
        <p:txBody>
          <a:bodyPr lIns="64291" tIns="32146" rIns="64291" bIns="32146" anchor="b"/>
          <a:lstStyle>
            <a:lvl1pPr algn="ctr">
              <a:defRPr>
                <a:solidFill>
                  <a:srgbClr val="53585F"/>
                </a:solidFill>
              </a:defRPr>
            </a:lvl1pPr>
          </a:lstStyle>
          <a:p>
            <a:r>
              <a:rPr lang="en-US" dirty="0" smtClean="0"/>
              <a:t>Click to Edit </a:t>
            </a:r>
            <a:br>
              <a:rPr lang="en-US" dirty="0" smtClean="0"/>
            </a:br>
            <a:r>
              <a:rPr lang="en-US" dirty="0" smtClean="0"/>
              <a:t>Master Title Style</a:t>
            </a:r>
            <a:endParaRPr lang="en-US" dirty="0"/>
          </a:p>
        </p:txBody>
      </p:sp>
      <p:sp>
        <p:nvSpPr>
          <p:cNvPr id="7" name="Subtitle 2"/>
          <p:cNvSpPr>
            <a:spLocks noGrp="1"/>
          </p:cNvSpPr>
          <p:nvPr>
            <p:ph type="subTitle" idx="1"/>
          </p:nvPr>
        </p:nvSpPr>
        <p:spPr>
          <a:xfrm>
            <a:off x="714375" y="3391049"/>
            <a:ext cx="7715250" cy="1752451"/>
          </a:xfrm>
          <a:prstGeom prst="rect">
            <a:avLst/>
          </a:prstGeom>
        </p:spPr>
        <p:txBody>
          <a:bodyPr vert="horz" lIns="64291" tIns="32146" rIns="64291" bIns="32146" anchor="t"/>
          <a:lstStyle>
            <a:lvl1pPr marL="0" indent="0" algn="ctr">
              <a:buNone/>
              <a:defRPr>
                <a:solidFill>
                  <a:srgbClr val="53585F"/>
                </a:solidFill>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dirty="0" smtClean="0"/>
              <a:t>Click to edit Master subtitle style</a:t>
            </a:r>
            <a:endParaRPr lang="en-US" dirty="0"/>
          </a:p>
        </p:txBody>
      </p:sp>
      <p:sp>
        <p:nvSpPr>
          <p:cNvPr id="5" name="Text Placeholder 4"/>
          <p:cNvSpPr>
            <a:spLocks noGrp="1"/>
          </p:cNvSpPr>
          <p:nvPr>
            <p:ph type="body" sz="quarter" idx="10" hasCustomPrompt="1"/>
          </p:nvPr>
        </p:nvSpPr>
        <p:spPr>
          <a:xfrm>
            <a:off x="714375" y="1232297"/>
            <a:ext cx="7715250" cy="442108"/>
          </a:xfrm>
          <a:prstGeom prst="rect">
            <a:avLst/>
          </a:prstGeom>
        </p:spPr>
        <p:txBody>
          <a:bodyPr vert="horz" lIns="64291" tIns="32146" rIns="64291" bIns="32146"/>
          <a:lstStyle>
            <a:lvl1pPr algn="ctr">
              <a:defRPr sz="2200">
                <a:solidFill>
                  <a:schemeClr val="bg2"/>
                </a:solidFill>
              </a:defRPr>
            </a:lvl1pPr>
          </a:lstStyle>
          <a:p>
            <a:pPr lvl="0"/>
            <a:r>
              <a:rPr lang="en-US" dirty="0" smtClean="0"/>
              <a:t>SECTION 1</a:t>
            </a:r>
            <a:endParaRPr lang="en-US" dirty="0"/>
          </a:p>
        </p:txBody>
      </p:sp>
    </p:spTree>
    <p:extLst>
      <p:ext uri="{BB962C8B-B14F-4D97-AF65-F5344CB8AC3E}">
        <p14:creationId xmlns:p14="http://schemas.microsoft.com/office/powerpoint/2010/main" val="230631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7" descr="PPbkgFEMA_v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p:cNvSpPr>
            <a:spLocks noChangeArrowheads="1"/>
          </p:cNvSpPr>
          <p:nvPr userDrawn="1"/>
        </p:nvSpPr>
        <p:spPr bwMode="gray">
          <a:xfrm>
            <a:off x="6248400" y="596900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ahoma" pitchFamily="34" charset="0"/>
                <a:cs typeface="Arial" charset="0"/>
              </a:defRPr>
            </a:lvl1pPr>
            <a:lvl2pPr marL="742950" indent="-285750" eaLnBrk="0" hangingPunct="0">
              <a:defRPr sz="2600">
                <a:solidFill>
                  <a:schemeClr val="tx1"/>
                </a:solidFill>
                <a:latin typeface="Tahoma" pitchFamily="34" charset="0"/>
                <a:cs typeface="Arial" charset="0"/>
              </a:defRPr>
            </a:lvl2pPr>
            <a:lvl3pPr marL="1143000" indent="-228600" eaLnBrk="0" hangingPunct="0">
              <a:defRPr sz="2600">
                <a:solidFill>
                  <a:schemeClr val="tx1"/>
                </a:solidFill>
                <a:latin typeface="Tahoma" pitchFamily="34" charset="0"/>
                <a:cs typeface="Arial" charset="0"/>
              </a:defRPr>
            </a:lvl3pPr>
            <a:lvl4pPr marL="1600200" indent="-228600" eaLnBrk="0" hangingPunct="0">
              <a:defRPr sz="2600">
                <a:solidFill>
                  <a:schemeClr val="tx1"/>
                </a:solidFill>
                <a:latin typeface="Tahoma" pitchFamily="34" charset="0"/>
                <a:cs typeface="Arial" charset="0"/>
              </a:defRPr>
            </a:lvl4pPr>
            <a:lvl5pPr marL="2057400" indent="-228600" eaLnBrk="0" hangingPunct="0">
              <a:defRPr sz="2600">
                <a:solidFill>
                  <a:schemeClr val="tx1"/>
                </a:solidFill>
                <a:latin typeface="Tahoma" pitchFamily="34" charset="0"/>
                <a:cs typeface="Arial" charset="0"/>
              </a:defRPr>
            </a:lvl5pPr>
            <a:lvl6pPr marL="2514600" indent="-228600" eaLnBrk="0" fontAlgn="base" hangingPunct="0">
              <a:spcBef>
                <a:spcPct val="0"/>
              </a:spcBef>
              <a:spcAft>
                <a:spcPct val="0"/>
              </a:spcAft>
              <a:defRPr sz="2600">
                <a:solidFill>
                  <a:schemeClr val="tx1"/>
                </a:solidFill>
                <a:latin typeface="Tahoma" pitchFamily="34" charset="0"/>
                <a:cs typeface="Arial" charset="0"/>
              </a:defRPr>
            </a:lvl6pPr>
            <a:lvl7pPr marL="2971800" indent="-228600" eaLnBrk="0" fontAlgn="base" hangingPunct="0">
              <a:spcBef>
                <a:spcPct val="0"/>
              </a:spcBef>
              <a:spcAft>
                <a:spcPct val="0"/>
              </a:spcAft>
              <a:defRPr sz="2600">
                <a:solidFill>
                  <a:schemeClr val="tx1"/>
                </a:solidFill>
                <a:latin typeface="Tahoma" pitchFamily="34" charset="0"/>
                <a:cs typeface="Arial" charset="0"/>
              </a:defRPr>
            </a:lvl7pPr>
            <a:lvl8pPr marL="3429000" indent="-228600" eaLnBrk="0" fontAlgn="base" hangingPunct="0">
              <a:spcBef>
                <a:spcPct val="0"/>
              </a:spcBef>
              <a:spcAft>
                <a:spcPct val="0"/>
              </a:spcAft>
              <a:defRPr sz="2600">
                <a:solidFill>
                  <a:schemeClr val="tx1"/>
                </a:solidFill>
                <a:latin typeface="Tahoma" pitchFamily="34" charset="0"/>
                <a:cs typeface="Arial" charset="0"/>
              </a:defRPr>
            </a:lvl8pPr>
            <a:lvl9pPr marL="3886200" indent="-228600" eaLnBrk="0" fontAlgn="base" hangingPunct="0">
              <a:spcBef>
                <a:spcPct val="0"/>
              </a:spcBef>
              <a:spcAft>
                <a:spcPct val="0"/>
              </a:spcAft>
              <a:defRPr sz="2600">
                <a:solidFill>
                  <a:schemeClr val="tx1"/>
                </a:solidFill>
                <a:latin typeface="Tahoma" pitchFamily="34" charset="0"/>
                <a:cs typeface="Arial" charset="0"/>
              </a:defRPr>
            </a:lvl9pPr>
          </a:lstStyle>
          <a:p>
            <a:pPr algn="r" eaLnBrk="1" fontAlgn="base" hangingPunct="1">
              <a:spcBef>
                <a:spcPct val="0"/>
              </a:spcBef>
              <a:spcAft>
                <a:spcPct val="0"/>
              </a:spcAft>
              <a:defRPr/>
            </a:pPr>
            <a:r>
              <a:rPr lang="en-US" altLang="en-US" sz="1400" b="1" smtClean="0">
                <a:solidFill>
                  <a:srgbClr val="FFFFFF"/>
                </a:solidFill>
                <a:latin typeface="Arial" charset="0"/>
              </a:rPr>
              <a:t> Visual 2.</a:t>
            </a:r>
            <a:fld id="{BA1607CA-78EA-43D5-A485-67AA51771B82}" type="slidenum">
              <a:rPr lang="en-US" altLang="en-US" sz="1400" b="1" smtClean="0">
                <a:solidFill>
                  <a:srgbClr val="FFFFFF"/>
                </a:solidFill>
                <a:latin typeface="Arial" charset="0"/>
              </a:rPr>
              <a:pPr algn="r" eaLnBrk="1" fontAlgn="base" hangingPunct="1">
                <a:spcBef>
                  <a:spcPct val="0"/>
                </a:spcBef>
                <a:spcAft>
                  <a:spcPct val="0"/>
                </a:spcAft>
                <a:defRPr/>
              </a:pPr>
              <a:t>‹#›</a:t>
            </a:fld>
            <a:endParaRPr lang="en-US" altLang="en-US" sz="1400" b="1" smtClean="0">
              <a:solidFill>
                <a:srgbClr val="FFFFFF"/>
              </a:solidFill>
              <a:latin typeface="Arial" charset="0"/>
            </a:endParaRPr>
          </a:p>
        </p:txBody>
      </p:sp>
      <p:sp>
        <p:nvSpPr>
          <p:cNvPr id="6" name="Text Box 13"/>
          <p:cNvSpPr txBox="1">
            <a:spLocks noChangeArrowheads="1"/>
          </p:cNvSpPr>
          <p:nvPr userDrawn="1"/>
        </p:nvSpPr>
        <p:spPr bwMode="gray">
          <a:xfrm>
            <a:off x="4267200" y="6181725"/>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Tahoma" pitchFamily="34" charset="0"/>
                <a:cs typeface="Arial" charset="0"/>
              </a:defRPr>
            </a:lvl1pPr>
            <a:lvl2pPr marL="742950" indent="-285750" eaLnBrk="0" hangingPunct="0">
              <a:defRPr sz="2600">
                <a:solidFill>
                  <a:schemeClr val="tx1"/>
                </a:solidFill>
                <a:latin typeface="Tahoma" pitchFamily="34" charset="0"/>
                <a:cs typeface="Arial" charset="0"/>
              </a:defRPr>
            </a:lvl2pPr>
            <a:lvl3pPr marL="1143000" indent="-228600" eaLnBrk="0" hangingPunct="0">
              <a:defRPr sz="2600">
                <a:solidFill>
                  <a:schemeClr val="tx1"/>
                </a:solidFill>
                <a:latin typeface="Tahoma" pitchFamily="34" charset="0"/>
                <a:cs typeface="Arial" charset="0"/>
              </a:defRPr>
            </a:lvl3pPr>
            <a:lvl4pPr marL="1600200" indent="-228600" eaLnBrk="0" hangingPunct="0">
              <a:defRPr sz="2600">
                <a:solidFill>
                  <a:schemeClr val="tx1"/>
                </a:solidFill>
                <a:latin typeface="Tahoma" pitchFamily="34" charset="0"/>
                <a:cs typeface="Arial" charset="0"/>
              </a:defRPr>
            </a:lvl4pPr>
            <a:lvl5pPr marL="2057400" indent="-228600" eaLnBrk="0" hangingPunct="0">
              <a:defRPr sz="2600">
                <a:solidFill>
                  <a:schemeClr val="tx1"/>
                </a:solidFill>
                <a:latin typeface="Tahoma" pitchFamily="34" charset="0"/>
                <a:cs typeface="Arial" charset="0"/>
              </a:defRPr>
            </a:lvl5pPr>
            <a:lvl6pPr marL="2514600" indent="-228600" eaLnBrk="0" fontAlgn="base" hangingPunct="0">
              <a:spcBef>
                <a:spcPct val="0"/>
              </a:spcBef>
              <a:spcAft>
                <a:spcPct val="0"/>
              </a:spcAft>
              <a:defRPr sz="2600">
                <a:solidFill>
                  <a:schemeClr val="tx1"/>
                </a:solidFill>
                <a:latin typeface="Tahoma" pitchFamily="34" charset="0"/>
                <a:cs typeface="Arial" charset="0"/>
              </a:defRPr>
            </a:lvl6pPr>
            <a:lvl7pPr marL="2971800" indent="-228600" eaLnBrk="0" fontAlgn="base" hangingPunct="0">
              <a:spcBef>
                <a:spcPct val="0"/>
              </a:spcBef>
              <a:spcAft>
                <a:spcPct val="0"/>
              </a:spcAft>
              <a:defRPr sz="2600">
                <a:solidFill>
                  <a:schemeClr val="tx1"/>
                </a:solidFill>
                <a:latin typeface="Tahoma" pitchFamily="34" charset="0"/>
                <a:cs typeface="Arial" charset="0"/>
              </a:defRPr>
            </a:lvl7pPr>
            <a:lvl8pPr marL="3429000" indent="-228600" eaLnBrk="0" fontAlgn="base" hangingPunct="0">
              <a:spcBef>
                <a:spcPct val="0"/>
              </a:spcBef>
              <a:spcAft>
                <a:spcPct val="0"/>
              </a:spcAft>
              <a:defRPr sz="2600">
                <a:solidFill>
                  <a:schemeClr val="tx1"/>
                </a:solidFill>
                <a:latin typeface="Tahoma" pitchFamily="34" charset="0"/>
                <a:cs typeface="Arial" charset="0"/>
              </a:defRPr>
            </a:lvl8pPr>
            <a:lvl9pPr marL="3886200" indent="-228600" eaLnBrk="0" fontAlgn="base" hangingPunct="0">
              <a:spcBef>
                <a:spcPct val="0"/>
              </a:spcBef>
              <a:spcAft>
                <a:spcPct val="0"/>
              </a:spcAft>
              <a:defRPr sz="2600">
                <a:solidFill>
                  <a:schemeClr val="tx1"/>
                </a:solidFill>
                <a:latin typeface="Tahoma" pitchFamily="34" charset="0"/>
                <a:cs typeface="Arial" charset="0"/>
              </a:defRPr>
            </a:lvl9pPr>
          </a:lstStyle>
          <a:p>
            <a:pPr algn="r" eaLnBrk="1" fontAlgn="base" hangingPunct="1">
              <a:spcBef>
                <a:spcPct val="50000"/>
              </a:spcBef>
              <a:spcAft>
                <a:spcPct val="0"/>
              </a:spcAft>
              <a:defRPr/>
            </a:pPr>
            <a:r>
              <a:rPr lang="en-US" altLang="en-US" sz="1400" b="1" smtClean="0">
                <a:solidFill>
                  <a:srgbClr val="FFFFFF"/>
                </a:solidFill>
                <a:latin typeface="Arial" charset="0"/>
              </a:rPr>
              <a:t>Multihazard Emergency Planning for Schools (G364)</a:t>
            </a:r>
          </a:p>
        </p:txBody>
      </p:sp>
      <p:sp>
        <p:nvSpPr>
          <p:cNvPr id="10"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11"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705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4" name="Picture 7" descr="PPbkgFEMA_v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p:cNvSpPr>
            <a:spLocks noChangeArrowheads="1"/>
          </p:cNvSpPr>
          <p:nvPr userDrawn="1"/>
        </p:nvSpPr>
        <p:spPr bwMode="gray">
          <a:xfrm>
            <a:off x="6248400" y="596900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ahoma" pitchFamily="34" charset="0"/>
                <a:cs typeface="Arial" charset="0"/>
              </a:defRPr>
            </a:lvl1pPr>
            <a:lvl2pPr marL="742950" indent="-285750" eaLnBrk="0" hangingPunct="0">
              <a:defRPr sz="2600">
                <a:solidFill>
                  <a:schemeClr val="tx1"/>
                </a:solidFill>
                <a:latin typeface="Tahoma" pitchFamily="34" charset="0"/>
                <a:cs typeface="Arial" charset="0"/>
              </a:defRPr>
            </a:lvl2pPr>
            <a:lvl3pPr marL="1143000" indent="-228600" eaLnBrk="0" hangingPunct="0">
              <a:defRPr sz="2600">
                <a:solidFill>
                  <a:schemeClr val="tx1"/>
                </a:solidFill>
                <a:latin typeface="Tahoma" pitchFamily="34" charset="0"/>
                <a:cs typeface="Arial" charset="0"/>
              </a:defRPr>
            </a:lvl3pPr>
            <a:lvl4pPr marL="1600200" indent="-228600" eaLnBrk="0" hangingPunct="0">
              <a:defRPr sz="2600">
                <a:solidFill>
                  <a:schemeClr val="tx1"/>
                </a:solidFill>
                <a:latin typeface="Tahoma" pitchFamily="34" charset="0"/>
                <a:cs typeface="Arial" charset="0"/>
              </a:defRPr>
            </a:lvl4pPr>
            <a:lvl5pPr marL="2057400" indent="-228600" eaLnBrk="0" hangingPunct="0">
              <a:defRPr sz="2600">
                <a:solidFill>
                  <a:schemeClr val="tx1"/>
                </a:solidFill>
                <a:latin typeface="Tahoma" pitchFamily="34" charset="0"/>
                <a:cs typeface="Arial" charset="0"/>
              </a:defRPr>
            </a:lvl5pPr>
            <a:lvl6pPr marL="2514600" indent="-228600" eaLnBrk="0" fontAlgn="base" hangingPunct="0">
              <a:spcBef>
                <a:spcPct val="0"/>
              </a:spcBef>
              <a:spcAft>
                <a:spcPct val="0"/>
              </a:spcAft>
              <a:defRPr sz="2600">
                <a:solidFill>
                  <a:schemeClr val="tx1"/>
                </a:solidFill>
                <a:latin typeface="Tahoma" pitchFamily="34" charset="0"/>
                <a:cs typeface="Arial" charset="0"/>
              </a:defRPr>
            </a:lvl6pPr>
            <a:lvl7pPr marL="2971800" indent="-228600" eaLnBrk="0" fontAlgn="base" hangingPunct="0">
              <a:spcBef>
                <a:spcPct val="0"/>
              </a:spcBef>
              <a:spcAft>
                <a:spcPct val="0"/>
              </a:spcAft>
              <a:defRPr sz="2600">
                <a:solidFill>
                  <a:schemeClr val="tx1"/>
                </a:solidFill>
                <a:latin typeface="Tahoma" pitchFamily="34" charset="0"/>
                <a:cs typeface="Arial" charset="0"/>
              </a:defRPr>
            </a:lvl7pPr>
            <a:lvl8pPr marL="3429000" indent="-228600" eaLnBrk="0" fontAlgn="base" hangingPunct="0">
              <a:spcBef>
                <a:spcPct val="0"/>
              </a:spcBef>
              <a:spcAft>
                <a:spcPct val="0"/>
              </a:spcAft>
              <a:defRPr sz="2600">
                <a:solidFill>
                  <a:schemeClr val="tx1"/>
                </a:solidFill>
                <a:latin typeface="Tahoma" pitchFamily="34" charset="0"/>
                <a:cs typeface="Arial" charset="0"/>
              </a:defRPr>
            </a:lvl8pPr>
            <a:lvl9pPr marL="3886200" indent="-228600" eaLnBrk="0" fontAlgn="base" hangingPunct="0">
              <a:spcBef>
                <a:spcPct val="0"/>
              </a:spcBef>
              <a:spcAft>
                <a:spcPct val="0"/>
              </a:spcAft>
              <a:defRPr sz="2600">
                <a:solidFill>
                  <a:schemeClr val="tx1"/>
                </a:solidFill>
                <a:latin typeface="Tahoma" pitchFamily="34" charset="0"/>
                <a:cs typeface="Arial" charset="0"/>
              </a:defRPr>
            </a:lvl9pPr>
          </a:lstStyle>
          <a:p>
            <a:pPr algn="r" eaLnBrk="1" fontAlgn="base" hangingPunct="1">
              <a:spcBef>
                <a:spcPct val="0"/>
              </a:spcBef>
              <a:spcAft>
                <a:spcPct val="0"/>
              </a:spcAft>
              <a:defRPr/>
            </a:pPr>
            <a:r>
              <a:rPr lang="en-US" altLang="en-US" sz="1400" b="1" smtClean="0">
                <a:solidFill>
                  <a:srgbClr val="FFFFFF"/>
                </a:solidFill>
                <a:latin typeface="Arial" charset="0"/>
              </a:rPr>
              <a:t> Visual 3.</a:t>
            </a:r>
            <a:fld id="{146986F3-8F4E-45F8-A033-D038AA0D7C3D}" type="slidenum">
              <a:rPr lang="en-US" altLang="en-US" sz="1400" b="1" smtClean="0">
                <a:solidFill>
                  <a:srgbClr val="FFFFFF"/>
                </a:solidFill>
                <a:latin typeface="Arial" charset="0"/>
              </a:rPr>
              <a:pPr algn="r" eaLnBrk="1" fontAlgn="base" hangingPunct="1">
                <a:spcBef>
                  <a:spcPct val="0"/>
                </a:spcBef>
                <a:spcAft>
                  <a:spcPct val="0"/>
                </a:spcAft>
                <a:defRPr/>
              </a:pPr>
              <a:t>‹#›</a:t>
            </a:fld>
            <a:endParaRPr lang="en-US" altLang="en-US" sz="1400" b="1" smtClean="0">
              <a:solidFill>
                <a:srgbClr val="FFFFFF"/>
              </a:solidFill>
              <a:latin typeface="Arial" charset="0"/>
            </a:endParaRPr>
          </a:p>
        </p:txBody>
      </p:sp>
      <p:sp>
        <p:nvSpPr>
          <p:cNvPr id="6" name="Text Box 13"/>
          <p:cNvSpPr txBox="1">
            <a:spLocks noChangeArrowheads="1"/>
          </p:cNvSpPr>
          <p:nvPr userDrawn="1"/>
        </p:nvSpPr>
        <p:spPr bwMode="gray">
          <a:xfrm>
            <a:off x="4267200" y="6181725"/>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Tahoma" pitchFamily="34" charset="0"/>
                <a:cs typeface="Arial" charset="0"/>
              </a:defRPr>
            </a:lvl1pPr>
            <a:lvl2pPr marL="742950" indent="-285750" eaLnBrk="0" hangingPunct="0">
              <a:defRPr sz="2600">
                <a:solidFill>
                  <a:schemeClr val="tx1"/>
                </a:solidFill>
                <a:latin typeface="Tahoma" pitchFamily="34" charset="0"/>
                <a:cs typeface="Arial" charset="0"/>
              </a:defRPr>
            </a:lvl2pPr>
            <a:lvl3pPr marL="1143000" indent="-228600" eaLnBrk="0" hangingPunct="0">
              <a:defRPr sz="2600">
                <a:solidFill>
                  <a:schemeClr val="tx1"/>
                </a:solidFill>
                <a:latin typeface="Tahoma" pitchFamily="34" charset="0"/>
                <a:cs typeface="Arial" charset="0"/>
              </a:defRPr>
            </a:lvl3pPr>
            <a:lvl4pPr marL="1600200" indent="-228600" eaLnBrk="0" hangingPunct="0">
              <a:defRPr sz="2600">
                <a:solidFill>
                  <a:schemeClr val="tx1"/>
                </a:solidFill>
                <a:latin typeface="Tahoma" pitchFamily="34" charset="0"/>
                <a:cs typeface="Arial" charset="0"/>
              </a:defRPr>
            </a:lvl4pPr>
            <a:lvl5pPr marL="2057400" indent="-228600" eaLnBrk="0" hangingPunct="0">
              <a:defRPr sz="2600">
                <a:solidFill>
                  <a:schemeClr val="tx1"/>
                </a:solidFill>
                <a:latin typeface="Tahoma" pitchFamily="34" charset="0"/>
                <a:cs typeface="Arial" charset="0"/>
              </a:defRPr>
            </a:lvl5pPr>
            <a:lvl6pPr marL="2514600" indent="-228600" eaLnBrk="0" fontAlgn="base" hangingPunct="0">
              <a:spcBef>
                <a:spcPct val="0"/>
              </a:spcBef>
              <a:spcAft>
                <a:spcPct val="0"/>
              </a:spcAft>
              <a:defRPr sz="2600">
                <a:solidFill>
                  <a:schemeClr val="tx1"/>
                </a:solidFill>
                <a:latin typeface="Tahoma" pitchFamily="34" charset="0"/>
                <a:cs typeface="Arial" charset="0"/>
              </a:defRPr>
            </a:lvl6pPr>
            <a:lvl7pPr marL="2971800" indent="-228600" eaLnBrk="0" fontAlgn="base" hangingPunct="0">
              <a:spcBef>
                <a:spcPct val="0"/>
              </a:spcBef>
              <a:spcAft>
                <a:spcPct val="0"/>
              </a:spcAft>
              <a:defRPr sz="2600">
                <a:solidFill>
                  <a:schemeClr val="tx1"/>
                </a:solidFill>
                <a:latin typeface="Tahoma" pitchFamily="34" charset="0"/>
                <a:cs typeface="Arial" charset="0"/>
              </a:defRPr>
            </a:lvl7pPr>
            <a:lvl8pPr marL="3429000" indent="-228600" eaLnBrk="0" fontAlgn="base" hangingPunct="0">
              <a:spcBef>
                <a:spcPct val="0"/>
              </a:spcBef>
              <a:spcAft>
                <a:spcPct val="0"/>
              </a:spcAft>
              <a:defRPr sz="2600">
                <a:solidFill>
                  <a:schemeClr val="tx1"/>
                </a:solidFill>
                <a:latin typeface="Tahoma" pitchFamily="34" charset="0"/>
                <a:cs typeface="Arial" charset="0"/>
              </a:defRPr>
            </a:lvl8pPr>
            <a:lvl9pPr marL="3886200" indent="-228600" eaLnBrk="0" fontAlgn="base" hangingPunct="0">
              <a:spcBef>
                <a:spcPct val="0"/>
              </a:spcBef>
              <a:spcAft>
                <a:spcPct val="0"/>
              </a:spcAft>
              <a:defRPr sz="2600">
                <a:solidFill>
                  <a:schemeClr val="tx1"/>
                </a:solidFill>
                <a:latin typeface="Tahoma" pitchFamily="34" charset="0"/>
                <a:cs typeface="Arial" charset="0"/>
              </a:defRPr>
            </a:lvl9pPr>
          </a:lstStyle>
          <a:p>
            <a:pPr algn="r" eaLnBrk="1" fontAlgn="base" hangingPunct="1">
              <a:spcBef>
                <a:spcPct val="50000"/>
              </a:spcBef>
              <a:spcAft>
                <a:spcPct val="0"/>
              </a:spcAft>
              <a:defRPr/>
            </a:pPr>
            <a:r>
              <a:rPr lang="en-US" altLang="en-US" sz="1400" b="1" smtClean="0">
                <a:solidFill>
                  <a:srgbClr val="FFFFFF"/>
                </a:solidFill>
                <a:latin typeface="Arial" charset="0"/>
              </a:rPr>
              <a:t>Multihazard Emergency Planning for Schools (G364)</a:t>
            </a:r>
          </a:p>
        </p:txBody>
      </p:sp>
      <p:sp>
        <p:nvSpPr>
          <p:cNvPr id="10"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11"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94746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7" descr="PPbkgFEMA_v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p:cNvSpPr>
            <a:spLocks noChangeArrowheads="1"/>
          </p:cNvSpPr>
          <p:nvPr userDrawn="1"/>
        </p:nvSpPr>
        <p:spPr bwMode="gray">
          <a:xfrm>
            <a:off x="6248400" y="596900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ahoma" pitchFamily="34" charset="0"/>
                <a:cs typeface="Arial" charset="0"/>
              </a:defRPr>
            </a:lvl1pPr>
            <a:lvl2pPr marL="742950" indent="-285750" eaLnBrk="0" hangingPunct="0">
              <a:defRPr sz="2600">
                <a:solidFill>
                  <a:schemeClr val="tx1"/>
                </a:solidFill>
                <a:latin typeface="Tahoma" pitchFamily="34" charset="0"/>
                <a:cs typeface="Arial" charset="0"/>
              </a:defRPr>
            </a:lvl2pPr>
            <a:lvl3pPr marL="1143000" indent="-228600" eaLnBrk="0" hangingPunct="0">
              <a:defRPr sz="2600">
                <a:solidFill>
                  <a:schemeClr val="tx1"/>
                </a:solidFill>
                <a:latin typeface="Tahoma" pitchFamily="34" charset="0"/>
                <a:cs typeface="Arial" charset="0"/>
              </a:defRPr>
            </a:lvl3pPr>
            <a:lvl4pPr marL="1600200" indent="-228600" eaLnBrk="0" hangingPunct="0">
              <a:defRPr sz="2600">
                <a:solidFill>
                  <a:schemeClr val="tx1"/>
                </a:solidFill>
                <a:latin typeface="Tahoma" pitchFamily="34" charset="0"/>
                <a:cs typeface="Arial" charset="0"/>
              </a:defRPr>
            </a:lvl4pPr>
            <a:lvl5pPr marL="2057400" indent="-228600" eaLnBrk="0" hangingPunct="0">
              <a:defRPr sz="2600">
                <a:solidFill>
                  <a:schemeClr val="tx1"/>
                </a:solidFill>
                <a:latin typeface="Tahoma" pitchFamily="34" charset="0"/>
                <a:cs typeface="Arial" charset="0"/>
              </a:defRPr>
            </a:lvl5pPr>
            <a:lvl6pPr marL="2514600" indent="-228600" eaLnBrk="0" fontAlgn="base" hangingPunct="0">
              <a:spcBef>
                <a:spcPct val="0"/>
              </a:spcBef>
              <a:spcAft>
                <a:spcPct val="0"/>
              </a:spcAft>
              <a:defRPr sz="2600">
                <a:solidFill>
                  <a:schemeClr val="tx1"/>
                </a:solidFill>
                <a:latin typeface="Tahoma" pitchFamily="34" charset="0"/>
                <a:cs typeface="Arial" charset="0"/>
              </a:defRPr>
            </a:lvl6pPr>
            <a:lvl7pPr marL="2971800" indent="-228600" eaLnBrk="0" fontAlgn="base" hangingPunct="0">
              <a:spcBef>
                <a:spcPct val="0"/>
              </a:spcBef>
              <a:spcAft>
                <a:spcPct val="0"/>
              </a:spcAft>
              <a:defRPr sz="2600">
                <a:solidFill>
                  <a:schemeClr val="tx1"/>
                </a:solidFill>
                <a:latin typeface="Tahoma" pitchFamily="34" charset="0"/>
                <a:cs typeface="Arial" charset="0"/>
              </a:defRPr>
            </a:lvl7pPr>
            <a:lvl8pPr marL="3429000" indent="-228600" eaLnBrk="0" fontAlgn="base" hangingPunct="0">
              <a:spcBef>
                <a:spcPct val="0"/>
              </a:spcBef>
              <a:spcAft>
                <a:spcPct val="0"/>
              </a:spcAft>
              <a:defRPr sz="2600">
                <a:solidFill>
                  <a:schemeClr val="tx1"/>
                </a:solidFill>
                <a:latin typeface="Tahoma" pitchFamily="34" charset="0"/>
                <a:cs typeface="Arial" charset="0"/>
              </a:defRPr>
            </a:lvl8pPr>
            <a:lvl9pPr marL="3886200" indent="-228600" eaLnBrk="0" fontAlgn="base" hangingPunct="0">
              <a:spcBef>
                <a:spcPct val="0"/>
              </a:spcBef>
              <a:spcAft>
                <a:spcPct val="0"/>
              </a:spcAft>
              <a:defRPr sz="2600">
                <a:solidFill>
                  <a:schemeClr val="tx1"/>
                </a:solidFill>
                <a:latin typeface="Tahoma" pitchFamily="34" charset="0"/>
                <a:cs typeface="Arial" charset="0"/>
              </a:defRPr>
            </a:lvl9pPr>
          </a:lstStyle>
          <a:p>
            <a:pPr algn="r" eaLnBrk="1" fontAlgn="base" hangingPunct="1">
              <a:spcBef>
                <a:spcPct val="0"/>
              </a:spcBef>
              <a:spcAft>
                <a:spcPct val="0"/>
              </a:spcAft>
              <a:defRPr/>
            </a:pPr>
            <a:r>
              <a:rPr lang="en-US" altLang="en-US" sz="1400" b="1" smtClean="0">
                <a:solidFill>
                  <a:srgbClr val="FFFFFF"/>
                </a:solidFill>
                <a:latin typeface="Arial" charset="0"/>
              </a:rPr>
              <a:t> Visual 3.</a:t>
            </a:r>
            <a:fld id="{146986F3-8F4E-45F8-A033-D038AA0D7C3D}" type="slidenum">
              <a:rPr lang="en-US" altLang="en-US" sz="1400" b="1" smtClean="0">
                <a:solidFill>
                  <a:srgbClr val="FFFFFF"/>
                </a:solidFill>
                <a:latin typeface="Arial" charset="0"/>
              </a:rPr>
              <a:pPr algn="r" eaLnBrk="1" fontAlgn="base" hangingPunct="1">
                <a:spcBef>
                  <a:spcPct val="0"/>
                </a:spcBef>
                <a:spcAft>
                  <a:spcPct val="0"/>
                </a:spcAft>
                <a:defRPr/>
              </a:pPr>
              <a:t>‹#›</a:t>
            </a:fld>
            <a:endParaRPr lang="en-US" altLang="en-US" sz="1400" b="1" smtClean="0">
              <a:solidFill>
                <a:srgbClr val="FFFFFF"/>
              </a:solidFill>
              <a:latin typeface="Arial" charset="0"/>
            </a:endParaRPr>
          </a:p>
        </p:txBody>
      </p:sp>
      <p:sp>
        <p:nvSpPr>
          <p:cNvPr id="6" name="Text Box 13"/>
          <p:cNvSpPr txBox="1">
            <a:spLocks noChangeArrowheads="1"/>
          </p:cNvSpPr>
          <p:nvPr userDrawn="1"/>
        </p:nvSpPr>
        <p:spPr bwMode="gray">
          <a:xfrm>
            <a:off x="4267200" y="6181725"/>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Tahoma" pitchFamily="34" charset="0"/>
                <a:cs typeface="Arial" charset="0"/>
              </a:defRPr>
            </a:lvl1pPr>
            <a:lvl2pPr marL="742950" indent="-285750" eaLnBrk="0" hangingPunct="0">
              <a:defRPr sz="2600">
                <a:solidFill>
                  <a:schemeClr val="tx1"/>
                </a:solidFill>
                <a:latin typeface="Tahoma" pitchFamily="34" charset="0"/>
                <a:cs typeface="Arial" charset="0"/>
              </a:defRPr>
            </a:lvl2pPr>
            <a:lvl3pPr marL="1143000" indent="-228600" eaLnBrk="0" hangingPunct="0">
              <a:defRPr sz="2600">
                <a:solidFill>
                  <a:schemeClr val="tx1"/>
                </a:solidFill>
                <a:latin typeface="Tahoma" pitchFamily="34" charset="0"/>
                <a:cs typeface="Arial" charset="0"/>
              </a:defRPr>
            </a:lvl3pPr>
            <a:lvl4pPr marL="1600200" indent="-228600" eaLnBrk="0" hangingPunct="0">
              <a:defRPr sz="2600">
                <a:solidFill>
                  <a:schemeClr val="tx1"/>
                </a:solidFill>
                <a:latin typeface="Tahoma" pitchFamily="34" charset="0"/>
                <a:cs typeface="Arial" charset="0"/>
              </a:defRPr>
            </a:lvl4pPr>
            <a:lvl5pPr marL="2057400" indent="-228600" eaLnBrk="0" hangingPunct="0">
              <a:defRPr sz="2600">
                <a:solidFill>
                  <a:schemeClr val="tx1"/>
                </a:solidFill>
                <a:latin typeface="Tahoma" pitchFamily="34" charset="0"/>
                <a:cs typeface="Arial" charset="0"/>
              </a:defRPr>
            </a:lvl5pPr>
            <a:lvl6pPr marL="2514600" indent="-228600" eaLnBrk="0" fontAlgn="base" hangingPunct="0">
              <a:spcBef>
                <a:spcPct val="0"/>
              </a:spcBef>
              <a:spcAft>
                <a:spcPct val="0"/>
              </a:spcAft>
              <a:defRPr sz="2600">
                <a:solidFill>
                  <a:schemeClr val="tx1"/>
                </a:solidFill>
                <a:latin typeface="Tahoma" pitchFamily="34" charset="0"/>
                <a:cs typeface="Arial" charset="0"/>
              </a:defRPr>
            </a:lvl6pPr>
            <a:lvl7pPr marL="2971800" indent="-228600" eaLnBrk="0" fontAlgn="base" hangingPunct="0">
              <a:spcBef>
                <a:spcPct val="0"/>
              </a:spcBef>
              <a:spcAft>
                <a:spcPct val="0"/>
              </a:spcAft>
              <a:defRPr sz="2600">
                <a:solidFill>
                  <a:schemeClr val="tx1"/>
                </a:solidFill>
                <a:latin typeface="Tahoma" pitchFamily="34" charset="0"/>
                <a:cs typeface="Arial" charset="0"/>
              </a:defRPr>
            </a:lvl7pPr>
            <a:lvl8pPr marL="3429000" indent="-228600" eaLnBrk="0" fontAlgn="base" hangingPunct="0">
              <a:spcBef>
                <a:spcPct val="0"/>
              </a:spcBef>
              <a:spcAft>
                <a:spcPct val="0"/>
              </a:spcAft>
              <a:defRPr sz="2600">
                <a:solidFill>
                  <a:schemeClr val="tx1"/>
                </a:solidFill>
                <a:latin typeface="Tahoma" pitchFamily="34" charset="0"/>
                <a:cs typeface="Arial" charset="0"/>
              </a:defRPr>
            </a:lvl8pPr>
            <a:lvl9pPr marL="3886200" indent="-228600" eaLnBrk="0" fontAlgn="base" hangingPunct="0">
              <a:spcBef>
                <a:spcPct val="0"/>
              </a:spcBef>
              <a:spcAft>
                <a:spcPct val="0"/>
              </a:spcAft>
              <a:defRPr sz="2600">
                <a:solidFill>
                  <a:schemeClr val="tx1"/>
                </a:solidFill>
                <a:latin typeface="Tahoma" pitchFamily="34" charset="0"/>
                <a:cs typeface="Arial" charset="0"/>
              </a:defRPr>
            </a:lvl9pPr>
          </a:lstStyle>
          <a:p>
            <a:pPr algn="r" eaLnBrk="1" fontAlgn="base" hangingPunct="1">
              <a:spcBef>
                <a:spcPct val="50000"/>
              </a:spcBef>
              <a:spcAft>
                <a:spcPct val="0"/>
              </a:spcAft>
              <a:defRPr/>
            </a:pPr>
            <a:r>
              <a:rPr lang="en-US" altLang="en-US" sz="1400" b="1" smtClean="0">
                <a:solidFill>
                  <a:srgbClr val="FFFFFF"/>
                </a:solidFill>
                <a:latin typeface="Arial" charset="0"/>
              </a:rPr>
              <a:t>Multihazard Emergency Planning for Schools (G364)</a:t>
            </a:r>
          </a:p>
        </p:txBody>
      </p:sp>
      <p:sp>
        <p:nvSpPr>
          <p:cNvPr id="10"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11"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06823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4" name="Picture 7" descr="PPbkgFEMA_v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p:cNvSpPr>
            <a:spLocks noChangeArrowheads="1"/>
          </p:cNvSpPr>
          <p:nvPr userDrawn="1"/>
        </p:nvSpPr>
        <p:spPr bwMode="gray">
          <a:xfrm>
            <a:off x="6248400" y="596900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ahoma" pitchFamily="34" charset="0"/>
                <a:cs typeface="Arial" charset="0"/>
              </a:defRPr>
            </a:lvl1pPr>
            <a:lvl2pPr marL="742950" indent="-285750" eaLnBrk="0" hangingPunct="0">
              <a:defRPr sz="2600">
                <a:solidFill>
                  <a:schemeClr val="tx1"/>
                </a:solidFill>
                <a:latin typeface="Tahoma" pitchFamily="34" charset="0"/>
                <a:cs typeface="Arial" charset="0"/>
              </a:defRPr>
            </a:lvl2pPr>
            <a:lvl3pPr marL="1143000" indent="-228600" eaLnBrk="0" hangingPunct="0">
              <a:defRPr sz="2600">
                <a:solidFill>
                  <a:schemeClr val="tx1"/>
                </a:solidFill>
                <a:latin typeface="Tahoma" pitchFamily="34" charset="0"/>
                <a:cs typeface="Arial" charset="0"/>
              </a:defRPr>
            </a:lvl3pPr>
            <a:lvl4pPr marL="1600200" indent="-228600" eaLnBrk="0" hangingPunct="0">
              <a:defRPr sz="2600">
                <a:solidFill>
                  <a:schemeClr val="tx1"/>
                </a:solidFill>
                <a:latin typeface="Tahoma" pitchFamily="34" charset="0"/>
                <a:cs typeface="Arial" charset="0"/>
              </a:defRPr>
            </a:lvl4pPr>
            <a:lvl5pPr marL="2057400" indent="-228600" eaLnBrk="0" hangingPunct="0">
              <a:defRPr sz="2600">
                <a:solidFill>
                  <a:schemeClr val="tx1"/>
                </a:solidFill>
                <a:latin typeface="Tahoma" pitchFamily="34" charset="0"/>
                <a:cs typeface="Arial" charset="0"/>
              </a:defRPr>
            </a:lvl5pPr>
            <a:lvl6pPr marL="2514600" indent="-228600" eaLnBrk="0" fontAlgn="base" hangingPunct="0">
              <a:spcBef>
                <a:spcPct val="0"/>
              </a:spcBef>
              <a:spcAft>
                <a:spcPct val="0"/>
              </a:spcAft>
              <a:defRPr sz="2600">
                <a:solidFill>
                  <a:schemeClr val="tx1"/>
                </a:solidFill>
                <a:latin typeface="Tahoma" pitchFamily="34" charset="0"/>
                <a:cs typeface="Arial" charset="0"/>
              </a:defRPr>
            </a:lvl6pPr>
            <a:lvl7pPr marL="2971800" indent="-228600" eaLnBrk="0" fontAlgn="base" hangingPunct="0">
              <a:spcBef>
                <a:spcPct val="0"/>
              </a:spcBef>
              <a:spcAft>
                <a:spcPct val="0"/>
              </a:spcAft>
              <a:defRPr sz="2600">
                <a:solidFill>
                  <a:schemeClr val="tx1"/>
                </a:solidFill>
                <a:latin typeface="Tahoma" pitchFamily="34" charset="0"/>
                <a:cs typeface="Arial" charset="0"/>
              </a:defRPr>
            </a:lvl7pPr>
            <a:lvl8pPr marL="3429000" indent="-228600" eaLnBrk="0" fontAlgn="base" hangingPunct="0">
              <a:spcBef>
                <a:spcPct val="0"/>
              </a:spcBef>
              <a:spcAft>
                <a:spcPct val="0"/>
              </a:spcAft>
              <a:defRPr sz="2600">
                <a:solidFill>
                  <a:schemeClr val="tx1"/>
                </a:solidFill>
                <a:latin typeface="Tahoma" pitchFamily="34" charset="0"/>
                <a:cs typeface="Arial" charset="0"/>
              </a:defRPr>
            </a:lvl8pPr>
            <a:lvl9pPr marL="3886200" indent="-228600" eaLnBrk="0" fontAlgn="base" hangingPunct="0">
              <a:spcBef>
                <a:spcPct val="0"/>
              </a:spcBef>
              <a:spcAft>
                <a:spcPct val="0"/>
              </a:spcAft>
              <a:defRPr sz="2600">
                <a:solidFill>
                  <a:schemeClr val="tx1"/>
                </a:solidFill>
                <a:latin typeface="Tahoma" pitchFamily="34" charset="0"/>
                <a:cs typeface="Arial" charset="0"/>
              </a:defRPr>
            </a:lvl9pPr>
          </a:lstStyle>
          <a:p>
            <a:pPr algn="r" eaLnBrk="1" fontAlgn="base" hangingPunct="1">
              <a:spcBef>
                <a:spcPct val="0"/>
              </a:spcBef>
              <a:spcAft>
                <a:spcPct val="0"/>
              </a:spcAft>
              <a:defRPr/>
            </a:pPr>
            <a:r>
              <a:rPr lang="en-US" altLang="en-US" sz="1400" b="1" smtClean="0">
                <a:solidFill>
                  <a:srgbClr val="FFFFFF"/>
                </a:solidFill>
                <a:latin typeface="Arial" charset="0"/>
              </a:rPr>
              <a:t> Visual 3.</a:t>
            </a:r>
            <a:fld id="{146986F3-8F4E-45F8-A033-D038AA0D7C3D}" type="slidenum">
              <a:rPr lang="en-US" altLang="en-US" sz="1400" b="1" smtClean="0">
                <a:solidFill>
                  <a:srgbClr val="FFFFFF"/>
                </a:solidFill>
                <a:latin typeface="Arial" charset="0"/>
              </a:rPr>
              <a:pPr algn="r" eaLnBrk="1" fontAlgn="base" hangingPunct="1">
                <a:spcBef>
                  <a:spcPct val="0"/>
                </a:spcBef>
                <a:spcAft>
                  <a:spcPct val="0"/>
                </a:spcAft>
                <a:defRPr/>
              </a:pPr>
              <a:t>‹#›</a:t>
            </a:fld>
            <a:endParaRPr lang="en-US" altLang="en-US" sz="1400" b="1" smtClean="0">
              <a:solidFill>
                <a:srgbClr val="FFFFFF"/>
              </a:solidFill>
              <a:latin typeface="Arial" charset="0"/>
            </a:endParaRPr>
          </a:p>
        </p:txBody>
      </p:sp>
      <p:sp>
        <p:nvSpPr>
          <p:cNvPr id="6" name="Text Box 13"/>
          <p:cNvSpPr txBox="1">
            <a:spLocks noChangeArrowheads="1"/>
          </p:cNvSpPr>
          <p:nvPr userDrawn="1"/>
        </p:nvSpPr>
        <p:spPr bwMode="gray">
          <a:xfrm>
            <a:off x="4267200" y="6181725"/>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Tahoma" pitchFamily="34" charset="0"/>
                <a:cs typeface="Arial" charset="0"/>
              </a:defRPr>
            </a:lvl1pPr>
            <a:lvl2pPr marL="742950" indent="-285750" eaLnBrk="0" hangingPunct="0">
              <a:defRPr sz="2600">
                <a:solidFill>
                  <a:schemeClr val="tx1"/>
                </a:solidFill>
                <a:latin typeface="Tahoma" pitchFamily="34" charset="0"/>
                <a:cs typeface="Arial" charset="0"/>
              </a:defRPr>
            </a:lvl2pPr>
            <a:lvl3pPr marL="1143000" indent="-228600" eaLnBrk="0" hangingPunct="0">
              <a:defRPr sz="2600">
                <a:solidFill>
                  <a:schemeClr val="tx1"/>
                </a:solidFill>
                <a:latin typeface="Tahoma" pitchFamily="34" charset="0"/>
                <a:cs typeface="Arial" charset="0"/>
              </a:defRPr>
            </a:lvl3pPr>
            <a:lvl4pPr marL="1600200" indent="-228600" eaLnBrk="0" hangingPunct="0">
              <a:defRPr sz="2600">
                <a:solidFill>
                  <a:schemeClr val="tx1"/>
                </a:solidFill>
                <a:latin typeface="Tahoma" pitchFamily="34" charset="0"/>
                <a:cs typeface="Arial" charset="0"/>
              </a:defRPr>
            </a:lvl4pPr>
            <a:lvl5pPr marL="2057400" indent="-228600" eaLnBrk="0" hangingPunct="0">
              <a:defRPr sz="2600">
                <a:solidFill>
                  <a:schemeClr val="tx1"/>
                </a:solidFill>
                <a:latin typeface="Tahoma" pitchFamily="34" charset="0"/>
                <a:cs typeface="Arial" charset="0"/>
              </a:defRPr>
            </a:lvl5pPr>
            <a:lvl6pPr marL="2514600" indent="-228600" eaLnBrk="0" fontAlgn="base" hangingPunct="0">
              <a:spcBef>
                <a:spcPct val="0"/>
              </a:spcBef>
              <a:spcAft>
                <a:spcPct val="0"/>
              </a:spcAft>
              <a:defRPr sz="2600">
                <a:solidFill>
                  <a:schemeClr val="tx1"/>
                </a:solidFill>
                <a:latin typeface="Tahoma" pitchFamily="34" charset="0"/>
                <a:cs typeface="Arial" charset="0"/>
              </a:defRPr>
            </a:lvl6pPr>
            <a:lvl7pPr marL="2971800" indent="-228600" eaLnBrk="0" fontAlgn="base" hangingPunct="0">
              <a:spcBef>
                <a:spcPct val="0"/>
              </a:spcBef>
              <a:spcAft>
                <a:spcPct val="0"/>
              </a:spcAft>
              <a:defRPr sz="2600">
                <a:solidFill>
                  <a:schemeClr val="tx1"/>
                </a:solidFill>
                <a:latin typeface="Tahoma" pitchFamily="34" charset="0"/>
                <a:cs typeface="Arial" charset="0"/>
              </a:defRPr>
            </a:lvl7pPr>
            <a:lvl8pPr marL="3429000" indent="-228600" eaLnBrk="0" fontAlgn="base" hangingPunct="0">
              <a:spcBef>
                <a:spcPct val="0"/>
              </a:spcBef>
              <a:spcAft>
                <a:spcPct val="0"/>
              </a:spcAft>
              <a:defRPr sz="2600">
                <a:solidFill>
                  <a:schemeClr val="tx1"/>
                </a:solidFill>
                <a:latin typeface="Tahoma" pitchFamily="34" charset="0"/>
                <a:cs typeface="Arial" charset="0"/>
              </a:defRPr>
            </a:lvl8pPr>
            <a:lvl9pPr marL="3886200" indent="-228600" eaLnBrk="0" fontAlgn="base" hangingPunct="0">
              <a:spcBef>
                <a:spcPct val="0"/>
              </a:spcBef>
              <a:spcAft>
                <a:spcPct val="0"/>
              </a:spcAft>
              <a:defRPr sz="2600">
                <a:solidFill>
                  <a:schemeClr val="tx1"/>
                </a:solidFill>
                <a:latin typeface="Tahoma" pitchFamily="34" charset="0"/>
                <a:cs typeface="Arial" charset="0"/>
              </a:defRPr>
            </a:lvl9pPr>
          </a:lstStyle>
          <a:p>
            <a:pPr algn="r" eaLnBrk="1" fontAlgn="base" hangingPunct="1">
              <a:spcBef>
                <a:spcPct val="50000"/>
              </a:spcBef>
              <a:spcAft>
                <a:spcPct val="0"/>
              </a:spcAft>
              <a:defRPr/>
            </a:pPr>
            <a:r>
              <a:rPr lang="en-US" altLang="en-US" sz="1400" b="1" smtClean="0">
                <a:solidFill>
                  <a:srgbClr val="FFFFFF"/>
                </a:solidFill>
                <a:latin typeface="Arial" charset="0"/>
              </a:rPr>
              <a:t>Multihazard Emergency Planning for Schools (G364)</a:t>
            </a:r>
          </a:p>
        </p:txBody>
      </p:sp>
      <p:sp>
        <p:nvSpPr>
          <p:cNvPr id="10"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11"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637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714375" y="1783706"/>
            <a:ext cx="7715250" cy="1470049"/>
          </a:xfrm>
          <a:prstGeom prst="rect">
            <a:avLst/>
          </a:prstGeom>
        </p:spPr>
        <p:txBody>
          <a:bodyPr lIns="64291" tIns="32146" rIns="64291" bIns="32146" anchor="b"/>
          <a:lstStyle>
            <a:lvl1pPr algn="ctr">
              <a:defRPr>
                <a:solidFill>
                  <a:srgbClr val="53585F"/>
                </a:solidFill>
              </a:defRPr>
            </a:lvl1pPr>
          </a:lstStyle>
          <a:p>
            <a:r>
              <a:rPr lang="en-US" dirty="0" smtClean="0"/>
              <a:t>Click to Edit </a:t>
            </a:r>
            <a:br>
              <a:rPr lang="en-US" dirty="0" smtClean="0"/>
            </a:br>
            <a:r>
              <a:rPr lang="en-US" dirty="0" smtClean="0"/>
              <a:t>Master Title Style</a:t>
            </a:r>
            <a:endParaRPr lang="en-US" dirty="0"/>
          </a:p>
        </p:txBody>
      </p:sp>
      <p:sp>
        <p:nvSpPr>
          <p:cNvPr id="7" name="Subtitle 2"/>
          <p:cNvSpPr>
            <a:spLocks noGrp="1"/>
          </p:cNvSpPr>
          <p:nvPr>
            <p:ph type="subTitle" idx="1"/>
          </p:nvPr>
        </p:nvSpPr>
        <p:spPr>
          <a:xfrm>
            <a:off x="714375" y="3391049"/>
            <a:ext cx="7715250" cy="1752451"/>
          </a:xfrm>
          <a:prstGeom prst="rect">
            <a:avLst/>
          </a:prstGeom>
        </p:spPr>
        <p:txBody>
          <a:bodyPr vert="horz" lIns="64291" tIns="32146" rIns="64291" bIns="32146" anchor="t"/>
          <a:lstStyle>
            <a:lvl1pPr marL="0" indent="0" algn="ctr">
              <a:buNone/>
              <a:defRPr>
                <a:solidFill>
                  <a:srgbClr val="53585F"/>
                </a:solidFill>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dirty="0" smtClean="0"/>
              <a:t>Click to edit Master subtitle style</a:t>
            </a:r>
            <a:endParaRPr lang="en-US" dirty="0"/>
          </a:p>
        </p:txBody>
      </p:sp>
      <p:sp>
        <p:nvSpPr>
          <p:cNvPr id="5" name="Text Placeholder 4"/>
          <p:cNvSpPr>
            <a:spLocks noGrp="1"/>
          </p:cNvSpPr>
          <p:nvPr>
            <p:ph type="body" sz="quarter" idx="10" hasCustomPrompt="1"/>
          </p:nvPr>
        </p:nvSpPr>
        <p:spPr>
          <a:xfrm>
            <a:off x="714375" y="1232297"/>
            <a:ext cx="7715250" cy="442108"/>
          </a:xfrm>
          <a:prstGeom prst="rect">
            <a:avLst/>
          </a:prstGeom>
        </p:spPr>
        <p:txBody>
          <a:bodyPr vert="horz" lIns="64291" tIns="32146" rIns="64291" bIns="32146"/>
          <a:lstStyle>
            <a:lvl1pPr algn="ctr">
              <a:defRPr sz="2200">
                <a:solidFill>
                  <a:schemeClr val="bg2"/>
                </a:solidFill>
              </a:defRPr>
            </a:lvl1pPr>
          </a:lstStyle>
          <a:p>
            <a:pPr lvl="0"/>
            <a:r>
              <a:rPr lang="en-US" dirty="0" smtClean="0"/>
              <a:t>SECTION 1</a:t>
            </a:r>
            <a:endParaRPr lang="en-US" dirty="0"/>
          </a:p>
        </p:txBody>
      </p:sp>
    </p:spTree>
    <p:extLst>
      <p:ext uri="{BB962C8B-B14F-4D97-AF65-F5344CB8AC3E}">
        <p14:creationId xmlns:p14="http://schemas.microsoft.com/office/powerpoint/2010/main" val="1753765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46484" y="1017984"/>
            <a:ext cx="7715250" cy="1607344"/>
          </a:xfrm>
          <a:prstGeom prst="rect">
            <a:avLst/>
          </a:prstGeom>
        </p:spPr>
        <p:txBody>
          <a:bodyPr lIns="64291" tIns="32146" rIns="64291" bIns="32146" anchor="b"/>
          <a:lstStyle>
            <a:lvl1pPr algn="l">
              <a:defRPr sz="4200" b="0">
                <a:solidFill>
                  <a:srgbClr val="53585F"/>
                </a:solidFill>
              </a:defRPr>
            </a:lvl1pPr>
          </a:lstStyle>
          <a:p>
            <a:r>
              <a:rPr lang="en-US" dirty="0" smtClean="0"/>
              <a:t>Click to Edit Master Title Style</a:t>
            </a:r>
            <a:endParaRPr lang="en-US" dirty="0"/>
          </a:p>
        </p:txBody>
      </p:sp>
      <p:sp>
        <p:nvSpPr>
          <p:cNvPr id="5" name="Content Placeholder 2"/>
          <p:cNvSpPr>
            <a:spLocks noGrp="1"/>
          </p:cNvSpPr>
          <p:nvPr>
            <p:ph idx="1" hasCustomPrompt="1"/>
          </p:nvPr>
        </p:nvSpPr>
        <p:spPr>
          <a:xfrm>
            <a:off x="457646" y="2732484"/>
            <a:ext cx="7715250" cy="3214688"/>
          </a:xfrm>
          <a:prstGeom prst="rect">
            <a:avLst/>
          </a:prstGeom>
        </p:spPr>
        <p:txBody>
          <a:bodyPr vert="horz" lIns="64291" tIns="32146" rIns="64291" bIns="32146"/>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extLst>
      <p:ext uri="{BB962C8B-B14F-4D97-AF65-F5344CB8AC3E}">
        <p14:creationId xmlns:p14="http://schemas.microsoft.com/office/powerpoint/2010/main" val="1966272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46484" y="375047"/>
            <a:ext cx="7715250" cy="878681"/>
          </a:xfrm>
          <a:prstGeom prst="rect">
            <a:avLst/>
          </a:prstGeom>
        </p:spPr>
        <p:txBody>
          <a:bodyPr lIns="64291" tIns="32146" rIns="64291" bIns="32146" anchor="t"/>
          <a:lstStyle>
            <a:lvl1pPr algn="l">
              <a:defRPr sz="42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457646" y="1339453"/>
            <a:ext cx="7715250" cy="4607719"/>
          </a:xfrm>
          <a:prstGeom prst="rect">
            <a:avLst/>
          </a:prstGeom>
        </p:spPr>
        <p:txBody>
          <a:bodyPr vert="horz" lIns="64291" tIns="32146" rIns="64291" bIns="32146"/>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79253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cxnSp>
        <p:nvCxnSpPr>
          <p:cNvPr id="4" name="Straight Connector 3"/>
          <p:cNvCxnSpPr/>
          <p:nvPr/>
        </p:nvCxnSpPr>
        <p:spPr>
          <a:xfrm>
            <a:off x="685800" y="3398839"/>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1"/>
            <a:ext cx="7848600" cy="1927225"/>
          </a:xfrm>
          <a:prstGeom prst="rect">
            <a:avLst/>
          </a:prstGeom>
        </p:spPr>
        <p:txBody>
          <a:bodyPr lIns="91435" tIns="45718" rIns="91435" bIns="45718"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a:prstGeom prst="rect">
            <a:avLst/>
          </a:prstGeom>
        </p:spPr>
        <p:txBody>
          <a:bodyPr lIns="91435" tIns="45718" rIns="91435" bIns="45718"/>
          <a:lstStyle>
            <a:lvl1pPr marL="0" indent="0" algn="l">
              <a:buNone/>
              <a:defRPr>
                <a:solidFill>
                  <a:schemeClr val="tx1">
                    <a:lumMod val="75000"/>
                    <a:lumOff val="2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a:xfrm>
            <a:off x="457200" y="19051"/>
            <a:ext cx="2895600" cy="328613"/>
          </a:xfrm>
          <a:prstGeom prst="rect">
            <a:avLst/>
          </a:prstGeom>
        </p:spPr>
        <p:txBody>
          <a:bodyPr lIns="91435" tIns="45718" rIns="91435" bIns="45718"/>
          <a:lstStyle>
            <a:lvl1pPr>
              <a:defRPr/>
            </a:lvl1pPr>
          </a:lstStyle>
          <a:p>
            <a:pPr defTabSz="410751" fontAlgn="base" hangingPunct="0">
              <a:spcBef>
                <a:spcPct val="0"/>
              </a:spcBef>
              <a:spcAft>
                <a:spcPct val="0"/>
              </a:spcAft>
            </a:pPr>
            <a:r>
              <a:rPr lang="en-US" dirty="0" smtClean="0">
                <a:solidFill>
                  <a:srgbClr val="5C6670"/>
                </a:solidFill>
                <a:sym typeface="Trebuchet MS" pitchFamily="-100" charset="0"/>
              </a:rPr>
              <a:t>1/9/2013</a:t>
            </a:r>
            <a:endParaRPr lang="en-US" dirty="0">
              <a:solidFill>
                <a:srgbClr val="5C6670"/>
              </a:solidFill>
              <a:sym typeface="Trebuchet MS" pitchFamily="-100" charset="0"/>
            </a:endParaRPr>
          </a:p>
        </p:txBody>
      </p:sp>
      <p:sp>
        <p:nvSpPr>
          <p:cNvPr id="6" name="Footer Placeholder 4"/>
          <p:cNvSpPr>
            <a:spLocks noGrp="1"/>
          </p:cNvSpPr>
          <p:nvPr>
            <p:ph type="ftr" sz="quarter" idx="11"/>
          </p:nvPr>
        </p:nvSpPr>
        <p:spPr>
          <a:xfrm>
            <a:off x="3429000" y="19051"/>
            <a:ext cx="4114800" cy="328613"/>
          </a:xfrm>
          <a:prstGeom prst="rect">
            <a:avLst/>
          </a:prstGeom>
        </p:spPr>
        <p:txBody>
          <a:bodyPr lIns="91435" tIns="45718" rIns="91435" bIns="45718"/>
          <a:lstStyle>
            <a:lvl1pPr>
              <a:defRPr/>
            </a:lvl1pPr>
          </a:lstStyle>
          <a:p>
            <a:pPr defTabSz="410751" fontAlgn="base" hangingPunct="0">
              <a:spcBef>
                <a:spcPct val="0"/>
              </a:spcBef>
              <a:spcAft>
                <a:spcPct val="0"/>
              </a:spcAft>
            </a:pPr>
            <a:endParaRPr lang="en-US" dirty="0">
              <a:solidFill>
                <a:srgbClr val="5C6670"/>
              </a:solidFill>
              <a:sym typeface="Trebuchet MS" pitchFamily="-100" charset="0"/>
            </a:endParaRPr>
          </a:p>
        </p:txBody>
      </p:sp>
      <p:sp>
        <p:nvSpPr>
          <p:cNvPr id="7" name="Slide Number Placeholder 5"/>
          <p:cNvSpPr>
            <a:spLocks noGrp="1"/>
          </p:cNvSpPr>
          <p:nvPr>
            <p:ph type="sldNum" sz="quarter" idx="12"/>
          </p:nvPr>
        </p:nvSpPr>
        <p:spPr>
          <a:xfrm>
            <a:off x="7620000" y="19051"/>
            <a:ext cx="1066800" cy="328613"/>
          </a:xfrm>
          <a:prstGeom prst="rect">
            <a:avLst/>
          </a:prstGeom>
        </p:spPr>
        <p:txBody>
          <a:bodyPr lIns="91435" tIns="45718" rIns="91435" bIns="45718"/>
          <a:lstStyle>
            <a:lvl1pPr>
              <a:defRPr/>
            </a:lvl1pPr>
          </a:lstStyle>
          <a:p>
            <a:pPr defTabSz="410751" fontAlgn="base" hangingPunct="0">
              <a:spcBef>
                <a:spcPct val="0"/>
              </a:spcBef>
              <a:spcAft>
                <a:spcPct val="0"/>
              </a:spcAft>
            </a:pPr>
            <a:fld id="{50F7E477-889A-4442-9D95-EDC50EE76913}" type="slidenum">
              <a:rPr lang="en-US" smtClean="0">
                <a:solidFill>
                  <a:srgbClr val="5C6670"/>
                </a:solidFill>
                <a:sym typeface="Trebuchet MS" pitchFamily="-100" charset="0"/>
              </a:rPr>
              <a:pPr defTabSz="410751" fontAlgn="base" hangingPunct="0">
                <a:spcBef>
                  <a:spcPct val="0"/>
                </a:spcBef>
                <a:spcAft>
                  <a:spcPct val="0"/>
                </a:spcAft>
              </a:pPr>
              <a:t>‹#›</a:t>
            </a:fld>
            <a:endParaRPr lang="en-US" dirty="0">
              <a:solidFill>
                <a:srgbClr val="5C6670"/>
              </a:solidFill>
              <a:sym typeface="Trebuchet MS" pitchFamily="-100" charset="0"/>
            </a:endParaRPr>
          </a:p>
        </p:txBody>
      </p:sp>
    </p:spTree>
    <p:extLst>
      <p:ext uri="{BB962C8B-B14F-4D97-AF65-F5344CB8AC3E}">
        <p14:creationId xmlns:p14="http://schemas.microsoft.com/office/powerpoint/2010/main" val="2550871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19051"/>
            <a:ext cx="2895600" cy="328613"/>
          </a:xfrm>
          <a:prstGeom prst="rect">
            <a:avLst/>
          </a:prstGeom>
        </p:spPr>
        <p:txBody>
          <a:bodyPr lIns="91435" tIns="45718" rIns="91435" bIns="45718"/>
          <a:lstStyle>
            <a:lvl1pPr>
              <a:defRPr/>
            </a:lvl1pPr>
          </a:lstStyle>
          <a:p>
            <a:pPr defTabSz="410751" fontAlgn="base" hangingPunct="0">
              <a:spcBef>
                <a:spcPct val="0"/>
              </a:spcBef>
              <a:spcAft>
                <a:spcPct val="0"/>
              </a:spcAft>
            </a:pPr>
            <a:r>
              <a:rPr lang="en-US" dirty="0" smtClean="0">
                <a:solidFill>
                  <a:srgbClr val="5C6670"/>
                </a:solidFill>
                <a:sym typeface="Trebuchet MS" pitchFamily="-100" charset="0"/>
              </a:rPr>
              <a:t>1/9/2013</a:t>
            </a:r>
            <a:endParaRPr lang="en-US" dirty="0">
              <a:solidFill>
                <a:srgbClr val="5C6670"/>
              </a:solidFill>
              <a:sym typeface="Trebuchet MS" pitchFamily="-100" charset="0"/>
            </a:endParaRPr>
          </a:p>
        </p:txBody>
      </p:sp>
      <p:sp>
        <p:nvSpPr>
          <p:cNvPr id="3" name="Footer Placeholder 4"/>
          <p:cNvSpPr>
            <a:spLocks noGrp="1"/>
          </p:cNvSpPr>
          <p:nvPr>
            <p:ph type="ftr" sz="quarter" idx="11"/>
          </p:nvPr>
        </p:nvSpPr>
        <p:spPr>
          <a:xfrm>
            <a:off x="3429000" y="19051"/>
            <a:ext cx="4114800" cy="328613"/>
          </a:xfrm>
          <a:prstGeom prst="rect">
            <a:avLst/>
          </a:prstGeom>
        </p:spPr>
        <p:txBody>
          <a:bodyPr lIns="91435" tIns="45718" rIns="91435" bIns="45718"/>
          <a:lstStyle>
            <a:lvl1pPr>
              <a:defRPr/>
            </a:lvl1pPr>
          </a:lstStyle>
          <a:p>
            <a:pPr defTabSz="410751" fontAlgn="base" hangingPunct="0">
              <a:spcBef>
                <a:spcPct val="0"/>
              </a:spcBef>
              <a:spcAft>
                <a:spcPct val="0"/>
              </a:spcAft>
            </a:pPr>
            <a:endParaRPr lang="en-US" dirty="0">
              <a:solidFill>
                <a:srgbClr val="5C6670"/>
              </a:solidFill>
              <a:sym typeface="Trebuchet MS" pitchFamily="-100" charset="0"/>
            </a:endParaRPr>
          </a:p>
        </p:txBody>
      </p:sp>
      <p:sp>
        <p:nvSpPr>
          <p:cNvPr id="4" name="Slide Number Placeholder 5"/>
          <p:cNvSpPr>
            <a:spLocks noGrp="1"/>
          </p:cNvSpPr>
          <p:nvPr>
            <p:ph type="sldNum" sz="quarter" idx="12"/>
          </p:nvPr>
        </p:nvSpPr>
        <p:spPr>
          <a:xfrm>
            <a:off x="7620000" y="19051"/>
            <a:ext cx="1066800" cy="328613"/>
          </a:xfrm>
          <a:prstGeom prst="rect">
            <a:avLst/>
          </a:prstGeom>
        </p:spPr>
        <p:txBody>
          <a:bodyPr lIns="91435" tIns="45718" rIns="91435" bIns="45718"/>
          <a:lstStyle>
            <a:lvl1pPr>
              <a:defRPr/>
            </a:lvl1pPr>
          </a:lstStyle>
          <a:p>
            <a:pPr defTabSz="410751" fontAlgn="base" hangingPunct="0">
              <a:spcBef>
                <a:spcPct val="0"/>
              </a:spcBef>
              <a:spcAft>
                <a:spcPct val="0"/>
              </a:spcAft>
            </a:pPr>
            <a:fld id="{50F7E477-889A-4442-9D95-EDC50EE76913}" type="slidenum">
              <a:rPr lang="en-US" smtClean="0">
                <a:solidFill>
                  <a:srgbClr val="5C6670"/>
                </a:solidFill>
                <a:sym typeface="Trebuchet MS" pitchFamily="-100" charset="0"/>
              </a:rPr>
              <a:pPr defTabSz="410751" fontAlgn="base" hangingPunct="0">
                <a:spcBef>
                  <a:spcPct val="0"/>
                </a:spcBef>
                <a:spcAft>
                  <a:spcPct val="0"/>
                </a:spcAft>
              </a:pPr>
              <a:t>‹#›</a:t>
            </a:fld>
            <a:endParaRPr lang="en-US" dirty="0">
              <a:solidFill>
                <a:srgbClr val="5C6670"/>
              </a:solidFill>
              <a:sym typeface="Trebuchet MS" pitchFamily="-100" charset="0"/>
            </a:endParaRPr>
          </a:p>
        </p:txBody>
      </p:sp>
    </p:spTree>
    <p:extLst>
      <p:ext uri="{BB962C8B-B14F-4D97-AF65-F5344CB8AC3E}">
        <p14:creationId xmlns:p14="http://schemas.microsoft.com/office/powerpoint/2010/main" val="1692412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068388"/>
            <a:ext cx="4061534" cy="4646612"/>
          </a:xfrm>
          <a:prstGeom prst="rect">
            <a:avLst/>
          </a:prstGeom>
        </p:spPr>
        <p:txBody>
          <a:bodyPr/>
          <a:lstStyle>
            <a:lvl1pPr marL="0" indent="0">
              <a:defRPr sz="2400">
                <a:latin typeface="+mn-lt"/>
              </a:defRPr>
            </a:lvl1pPr>
            <a:lvl2pPr>
              <a:tabLst>
                <a:tab pos="457200" algn="l"/>
              </a:tabLst>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2"/>
          <p:cNvSpPr>
            <a:spLocks noGrp="1"/>
          </p:cNvSpPr>
          <p:nvPr>
            <p:ph idx="10"/>
          </p:nvPr>
        </p:nvSpPr>
        <p:spPr>
          <a:xfrm>
            <a:off x="4595673" y="1060984"/>
            <a:ext cx="4061534" cy="4646612"/>
          </a:xfrm>
          <a:prstGeom prst="rect">
            <a:avLst/>
          </a:prstGeom>
        </p:spPr>
        <p:txBody>
          <a:bodyPr/>
          <a:lstStyle>
            <a:lvl1pPr marL="0" indent="0">
              <a:defRPr sz="2400">
                <a:latin typeface="+mn-lt"/>
              </a:defRPr>
            </a:lvl1pPr>
            <a:lvl2pPr>
              <a:tabLst>
                <a:tab pos="457200" algn="l"/>
              </a:tabLst>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6886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46484" y="1017984"/>
            <a:ext cx="7715250" cy="1607344"/>
          </a:xfrm>
          <a:prstGeom prst="rect">
            <a:avLst/>
          </a:prstGeom>
        </p:spPr>
        <p:txBody>
          <a:bodyPr lIns="64291" tIns="32146" rIns="64291" bIns="32146" anchor="b"/>
          <a:lstStyle>
            <a:lvl1pPr algn="l">
              <a:defRPr sz="4200" b="0">
                <a:solidFill>
                  <a:srgbClr val="53585F"/>
                </a:solidFill>
              </a:defRPr>
            </a:lvl1pPr>
          </a:lstStyle>
          <a:p>
            <a:r>
              <a:rPr lang="en-US" dirty="0" smtClean="0"/>
              <a:t>Click to Edit Master Title Style</a:t>
            </a:r>
            <a:endParaRPr lang="en-US" dirty="0"/>
          </a:p>
        </p:txBody>
      </p:sp>
      <p:sp>
        <p:nvSpPr>
          <p:cNvPr id="5" name="Content Placeholder 2"/>
          <p:cNvSpPr>
            <a:spLocks noGrp="1"/>
          </p:cNvSpPr>
          <p:nvPr>
            <p:ph idx="1" hasCustomPrompt="1"/>
          </p:nvPr>
        </p:nvSpPr>
        <p:spPr>
          <a:xfrm>
            <a:off x="457646" y="2732484"/>
            <a:ext cx="7715250" cy="3214688"/>
          </a:xfrm>
          <a:prstGeom prst="rect">
            <a:avLst/>
          </a:prstGeom>
        </p:spPr>
        <p:txBody>
          <a:bodyPr vert="horz" lIns="64291" tIns="32146" rIns="64291" bIns="32146"/>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extLst>
      <p:ext uri="{BB962C8B-B14F-4D97-AF65-F5344CB8AC3E}">
        <p14:creationId xmlns:p14="http://schemas.microsoft.com/office/powerpoint/2010/main" val="3986303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068388"/>
            <a:ext cx="4061534" cy="4646612"/>
          </a:xfrm>
          <a:prstGeom prst="rect">
            <a:avLst/>
          </a:prstGeom>
        </p:spPr>
        <p:txBody>
          <a:bodyPr/>
          <a:lstStyle>
            <a:lvl1pPr marL="0" indent="0">
              <a:defRPr sz="2400">
                <a:latin typeface="+mn-lt"/>
              </a:defRPr>
            </a:lvl1pPr>
            <a:lvl2pPr>
              <a:tabLst>
                <a:tab pos="457200" algn="l"/>
              </a:tabLst>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2"/>
          <p:cNvSpPr>
            <a:spLocks noGrp="1"/>
          </p:cNvSpPr>
          <p:nvPr>
            <p:ph idx="10"/>
          </p:nvPr>
        </p:nvSpPr>
        <p:spPr>
          <a:xfrm>
            <a:off x="4595673" y="1060984"/>
            <a:ext cx="4061534" cy="4646612"/>
          </a:xfrm>
          <a:prstGeom prst="rect">
            <a:avLst/>
          </a:prstGeom>
        </p:spPr>
        <p:txBody>
          <a:bodyPr/>
          <a:lstStyle>
            <a:lvl1pPr marL="0" indent="0">
              <a:defRPr sz="2400">
                <a:latin typeface="+mn-lt"/>
              </a:defRPr>
            </a:lvl1pPr>
            <a:lvl2pPr>
              <a:tabLst>
                <a:tab pos="457200" algn="l"/>
              </a:tabLst>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63489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9748"/>
            <a:ext cx="8229600" cy="639763"/>
          </a:xfrm>
          <a:prstGeom prst="rect">
            <a:avLst/>
          </a:prstGeom>
        </p:spPr>
        <p:txBody>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508000" y="1118122"/>
            <a:ext cx="4064000" cy="43053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3"/>
          <p:cNvSpPr>
            <a:spLocks noGrp="1"/>
          </p:cNvSpPr>
          <p:nvPr>
            <p:ph sz="quarter" idx="11"/>
          </p:nvPr>
        </p:nvSpPr>
        <p:spPr>
          <a:xfrm>
            <a:off x="4660900" y="1130822"/>
            <a:ext cx="3886200" cy="43053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66213276"/>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508000" y="1155700"/>
            <a:ext cx="4064000" cy="43053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3"/>
          <p:cNvSpPr>
            <a:spLocks noGrp="1"/>
          </p:cNvSpPr>
          <p:nvPr>
            <p:ph sz="quarter" idx="11"/>
          </p:nvPr>
        </p:nvSpPr>
        <p:spPr>
          <a:xfrm>
            <a:off x="4660900" y="1168400"/>
            <a:ext cx="3886200" cy="43053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91585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46484" y="375047"/>
            <a:ext cx="7715250" cy="878681"/>
          </a:xfrm>
          <a:prstGeom prst="rect">
            <a:avLst/>
          </a:prstGeom>
        </p:spPr>
        <p:txBody>
          <a:bodyPr lIns="64291" tIns="32146" rIns="64291" bIns="32146" anchor="t"/>
          <a:lstStyle>
            <a:lvl1pPr algn="l">
              <a:defRPr sz="42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457646" y="1339453"/>
            <a:ext cx="7715250" cy="4607719"/>
          </a:xfrm>
          <a:prstGeom prst="rect">
            <a:avLst/>
          </a:prstGeom>
        </p:spPr>
        <p:txBody>
          <a:bodyPr vert="horz" lIns="64291" tIns="32146" rIns="64291" bIns="32146"/>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65075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cxnSp>
        <p:nvCxnSpPr>
          <p:cNvPr id="4" name="Straight Connector 3"/>
          <p:cNvCxnSpPr/>
          <p:nvPr/>
        </p:nvCxnSpPr>
        <p:spPr>
          <a:xfrm>
            <a:off x="685800" y="3398839"/>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1"/>
            <a:ext cx="7848600" cy="1927225"/>
          </a:xfrm>
          <a:prstGeom prst="rect">
            <a:avLst/>
          </a:prstGeom>
        </p:spPr>
        <p:txBody>
          <a:bodyPr lIns="91435" tIns="45718" rIns="91435" bIns="45718"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a:prstGeom prst="rect">
            <a:avLst/>
          </a:prstGeom>
        </p:spPr>
        <p:txBody>
          <a:bodyPr lIns="91435" tIns="45718" rIns="91435" bIns="45718"/>
          <a:lstStyle>
            <a:lvl1pPr marL="0" indent="0" algn="l">
              <a:buNone/>
              <a:defRPr>
                <a:solidFill>
                  <a:schemeClr val="tx1">
                    <a:lumMod val="75000"/>
                    <a:lumOff val="2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a:xfrm>
            <a:off x="457200" y="19051"/>
            <a:ext cx="2895600" cy="328613"/>
          </a:xfrm>
          <a:prstGeom prst="rect">
            <a:avLst/>
          </a:prstGeom>
        </p:spPr>
        <p:txBody>
          <a:bodyPr lIns="91435" tIns="45718" rIns="91435" bIns="45718"/>
          <a:lstStyle>
            <a:lvl1pPr>
              <a:defRPr/>
            </a:lvl1pPr>
          </a:lstStyle>
          <a:p>
            <a:pPr defTabSz="410751" fontAlgn="base" hangingPunct="0">
              <a:spcBef>
                <a:spcPct val="0"/>
              </a:spcBef>
              <a:spcAft>
                <a:spcPct val="0"/>
              </a:spcAft>
            </a:pPr>
            <a:r>
              <a:rPr lang="en-US" dirty="0" smtClean="0">
                <a:solidFill>
                  <a:srgbClr val="5C6670"/>
                </a:solidFill>
                <a:sym typeface="Trebuchet MS" pitchFamily="-100" charset="0"/>
              </a:rPr>
              <a:t>1/9/2013</a:t>
            </a:r>
            <a:endParaRPr lang="en-US" dirty="0">
              <a:solidFill>
                <a:srgbClr val="5C6670"/>
              </a:solidFill>
              <a:sym typeface="Trebuchet MS" pitchFamily="-100" charset="0"/>
            </a:endParaRPr>
          </a:p>
        </p:txBody>
      </p:sp>
      <p:sp>
        <p:nvSpPr>
          <p:cNvPr id="6" name="Footer Placeholder 4"/>
          <p:cNvSpPr>
            <a:spLocks noGrp="1"/>
          </p:cNvSpPr>
          <p:nvPr>
            <p:ph type="ftr" sz="quarter" idx="11"/>
          </p:nvPr>
        </p:nvSpPr>
        <p:spPr>
          <a:xfrm>
            <a:off x="3429000" y="19051"/>
            <a:ext cx="4114800" cy="328613"/>
          </a:xfrm>
          <a:prstGeom prst="rect">
            <a:avLst/>
          </a:prstGeom>
        </p:spPr>
        <p:txBody>
          <a:bodyPr lIns="91435" tIns="45718" rIns="91435" bIns="45718"/>
          <a:lstStyle>
            <a:lvl1pPr>
              <a:defRPr/>
            </a:lvl1pPr>
          </a:lstStyle>
          <a:p>
            <a:pPr defTabSz="410751" fontAlgn="base" hangingPunct="0">
              <a:spcBef>
                <a:spcPct val="0"/>
              </a:spcBef>
              <a:spcAft>
                <a:spcPct val="0"/>
              </a:spcAft>
            </a:pPr>
            <a:endParaRPr lang="en-US" dirty="0">
              <a:solidFill>
                <a:srgbClr val="5C6670"/>
              </a:solidFill>
              <a:sym typeface="Trebuchet MS" pitchFamily="-100" charset="0"/>
            </a:endParaRPr>
          </a:p>
        </p:txBody>
      </p:sp>
      <p:sp>
        <p:nvSpPr>
          <p:cNvPr id="7" name="Slide Number Placeholder 5"/>
          <p:cNvSpPr>
            <a:spLocks noGrp="1"/>
          </p:cNvSpPr>
          <p:nvPr>
            <p:ph type="sldNum" sz="quarter" idx="12"/>
          </p:nvPr>
        </p:nvSpPr>
        <p:spPr>
          <a:xfrm>
            <a:off x="7620000" y="19051"/>
            <a:ext cx="1066800" cy="328613"/>
          </a:xfrm>
          <a:prstGeom prst="rect">
            <a:avLst/>
          </a:prstGeom>
        </p:spPr>
        <p:txBody>
          <a:bodyPr lIns="91435" tIns="45718" rIns="91435" bIns="45718"/>
          <a:lstStyle>
            <a:lvl1pPr>
              <a:defRPr/>
            </a:lvl1pPr>
          </a:lstStyle>
          <a:p>
            <a:pPr defTabSz="410751" fontAlgn="base" hangingPunct="0">
              <a:spcBef>
                <a:spcPct val="0"/>
              </a:spcBef>
              <a:spcAft>
                <a:spcPct val="0"/>
              </a:spcAft>
            </a:pPr>
            <a:fld id="{50F7E477-889A-4442-9D95-EDC50EE76913}" type="slidenum">
              <a:rPr lang="en-US" smtClean="0">
                <a:solidFill>
                  <a:srgbClr val="5C6670"/>
                </a:solidFill>
                <a:sym typeface="Trebuchet MS" pitchFamily="-100" charset="0"/>
              </a:rPr>
              <a:pPr defTabSz="410751" fontAlgn="base" hangingPunct="0">
                <a:spcBef>
                  <a:spcPct val="0"/>
                </a:spcBef>
                <a:spcAft>
                  <a:spcPct val="0"/>
                </a:spcAft>
              </a:pPr>
              <a:t>‹#›</a:t>
            </a:fld>
            <a:endParaRPr lang="en-US" dirty="0">
              <a:solidFill>
                <a:srgbClr val="5C6670"/>
              </a:solidFill>
              <a:sym typeface="Trebuchet MS" pitchFamily="-100" charset="0"/>
            </a:endParaRPr>
          </a:p>
        </p:txBody>
      </p:sp>
    </p:spTree>
    <p:extLst>
      <p:ext uri="{BB962C8B-B14F-4D97-AF65-F5344CB8AC3E}">
        <p14:creationId xmlns:p14="http://schemas.microsoft.com/office/powerpoint/2010/main" val="1723928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19051"/>
            <a:ext cx="2895600" cy="328613"/>
          </a:xfrm>
          <a:prstGeom prst="rect">
            <a:avLst/>
          </a:prstGeom>
        </p:spPr>
        <p:txBody>
          <a:bodyPr lIns="91435" tIns="45718" rIns="91435" bIns="45718"/>
          <a:lstStyle>
            <a:lvl1pPr>
              <a:defRPr/>
            </a:lvl1pPr>
          </a:lstStyle>
          <a:p>
            <a:pPr defTabSz="410751" fontAlgn="base" hangingPunct="0">
              <a:spcBef>
                <a:spcPct val="0"/>
              </a:spcBef>
              <a:spcAft>
                <a:spcPct val="0"/>
              </a:spcAft>
            </a:pPr>
            <a:r>
              <a:rPr lang="en-US" dirty="0" smtClean="0">
                <a:solidFill>
                  <a:srgbClr val="5C6670"/>
                </a:solidFill>
                <a:sym typeface="Trebuchet MS" pitchFamily="-100" charset="0"/>
              </a:rPr>
              <a:t>1/9/2013</a:t>
            </a:r>
            <a:endParaRPr lang="en-US" dirty="0">
              <a:solidFill>
                <a:srgbClr val="5C6670"/>
              </a:solidFill>
              <a:sym typeface="Trebuchet MS" pitchFamily="-100" charset="0"/>
            </a:endParaRPr>
          </a:p>
        </p:txBody>
      </p:sp>
      <p:sp>
        <p:nvSpPr>
          <p:cNvPr id="3" name="Footer Placeholder 4"/>
          <p:cNvSpPr>
            <a:spLocks noGrp="1"/>
          </p:cNvSpPr>
          <p:nvPr>
            <p:ph type="ftr" sz="quarter" idx="11"/>
          </p:nvPr>
        </p:nvSpPr>
        <p:spPr>
          <a:xfrm>
            <a:off x="3429000" y="19051"/>
            <a:ext cx="4114800" cy="328613"/>
          </a:xfrm>
          <a:prstGeom prst="rect">
            <a:avLst/>
          </a:prstGeom>
        </p:spPr>
        <p:txBody>
          <a:bodyPr lIns="91435" tIns="45718" rIns="91435" bIns="45718"/>
          <a:lstStyle>
            <a:lvl1pPr>
              <a:defRPr/>
            </a:lvl1pPr>
          </a:lstStyle>
          <a:p>
            <a:pPr defTabSz="410751" fontAlgn="base" hangingPunct="0">
              <a:spcBef>
                <a:spcPct val="0"/>
              </a:spcBef>
              <a:spcAft>
                <a:spcPct val="0"/>
              </a:spcAft>
            </a:pPr>
            <a:endParaRPr lang="en-US" dirty="0">
              <a:solidFill>
                <a:srgbClr val="5C6670"/>
              </a:solidFill>
              <a:sym typeface="Trebuchet MS" pitchFamily="-100" charset="0"/>
            </a:endParaRPr>
          </a:p>
        </p:txBody>
      </p:sp>
      <p:sp>
        <p:nvSpPr>
          <p:cNvPr id="4" name="Slide Number Placeholder 5"/>
          <p:cNvSpPr>
            <a:spLocks noGrp="1"/>
          </p:cNvSpPr>
          <p:nvPr>
            <p:ph type="sldNum" sz="quarter" idx="12"/>
          </p:nvPr>
        </p:nvSpPr>
        <p:spPr>
          <a:xfrm>
            <a:off x="7620000" y="19051"/>
            <a:ext cx="1066800" cy="328613"/>
          </a:xfrm>
          <a:prstGeom prst="rect">
            <a:avLst/>
          </a:prstGeom>
        </p:spPr>
        <p:txBody>
          <a:bodyPr lIns="91435" tIns="45718" rIns="91435" bIns="45718"/>
          <a:lstStyle>
            <a:lvl1pPr>
              <a:defRPr/>
            </a:lvl1pPr>
          </a:lstStyle>
          <a:p>
            <a:pPr defTabSz="410751" fontAlgn="base" hangingPunct="0">
              <a:spcBef>
                <a:spcPct val="0"/>
              </a:spcBef>
              <a:spcAft>
                <a:spcPct val="0"/>
              </a:spcAft>
            </a:pPr>
            <a:fld id="{50F7E477-889A-4442-9D95-EDC50EE76913}" type="slidenum">
              <a:rPr lang="en-US" smtClean="0">
                <a:solidFill>
                  <a:srgbClr val="5C6670"/>
                </a:solidFill>
                <a:sym typeface="Trebuchet MS" pitchFamily="-100" charset="0"/>
              </a:rPr>
              <a:pPr defTabSz="410751" fontAlgn="base" hangingPunct="0">
                <a:spcBef>
                  <a:spcPct val="0"/>
                </a:spcBef>
                <a:spcAft>
                  <a:spcPct val="0"/>
                </a:spcAft>
              </a:pPr>
              <a:t>‹#›</a:t>
            </a:fld>
            <a:endParaRPr lang="en-US" dirty="0">
              <a:solidFill>
                <a:srgbClr val="5C6670"/>
              </a:solidFill>
              <a:sym typeface="Trebuchet MS" pitchFamily="-100" charset="0"/>
            </a:endParaRPr>
          </a:p>
        </p:txBody>
      </p:sp>
    </p:spTree>
    <p:extLst>
      <p:ext uri="{BB962C8B-B14F-4D97-AF65-F5344CB8AC3E}">
        <p14:creationId xmlns:p14="http://schemas.microsoft.com/office/powerpoint/2010/main" val="28535486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068388"/>
            <a:ext cx="4061534" cy="4646612"/>
          </a:xfrm>
          <a:prstGeom prst="rect">
            <a:avLst/>
          </a:prstGeom>
        </p:spPr>
        <p:txBody>
          <a:bodyPr/>
          <a:lstStyle>
            <a:lvl1pPr marL="0" indent="0">
              <a:defRPr sz="2400">
                <a:latin typeface="+mn-lt"/>
              </a:defRPr>
            </a:lvl1pPr>
            <a:lvl2pPr>
              <a:tabLst>
                <a:tab pos="457200" algn="l"/>
              </a:tabLst>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2"/>
          <p:cNvSpPr>
            <a:spLocks noGrp="1"/>
          </p:cNvSpPr>
          <p:nvPr>
            <p:ph idx="10"/>
          </p:nvPr>
        </p:nvSpPr>
        <p:spPr>
          <a:xfrm>
            <a:off x="4595673" y="1060984"/>
            <a:ext cx="4061534" cy="4646612"/>
          </a:xfrm>
          <a:prstGeom prst="rect">
            <a:avLst/>
          </a:prstGeom>
        </p:spPr>
        <p:txBody>
          <a:bodyPr/>
          <a:lstStyle>
            <a:lvl1pPr marL="0" indent="0">
              <a:defRPr sz="2400">
                <a:latin typeface="+mn-lt"/>
              </a:defRPr>
            </a:lvl1pPr>
            <a:lvl2pPr>
              <a:tabLst>
                <a:tab pos="457200" algn="l"/>
              </a:tabLst>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20592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Rectangle 12"/>
          <p:cNvSpPr>
            <a:spLocks noChangeArrowheads="1"/>
          </p:cNvSpPr>
          <p:nvPr userDrawn="1"/>
        </p:nvSpPr>
        <p:spPr bwMode="gray">
          <a:xfrm>
            <a:off x="6248400" y="596900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ahoma" pitchFamily="34" charset="0"/>
                <a:cs typeface="Arial" charset="0"/>
              </a:defRPr>
            </a:lvl1pPr>
            <a:lvl2pPr marL="742950" indent="-285750" eaLnBrk="0" hangingPunct="0">
              <a:defRPr sz="2600">
                <a:solidFill>
                  <a:schemeClr val="tx1"/>
                </a:solidFill>
                <a:latin typeface="Tahoma" pitchFamily="34" charset="0"/>
                <a:cs typeface="Arial" charset="0"/>
              </a:defRPr>
            </a:lvl2pPr>
            <a:lvl3pPr marL="1143000" indent="-228600" eaLnBrk="0" hangingPunct="0">
              <a:defRPr sz="2600">
                <a:solidFill>
                  <a:schemeClr val="tx1"/>
                </a:solidFill>
                <a:latin typeface="Tahoma" pitchFamily="34" charset="0"/>
                <a:cs typeface="Arial" charset="0"/>
              </a:defRPr>
            </a:lvl3pPr>
            <a:lvl4pPr marL="1600200" indent="-228600" eaLnBrk="0" hangingPunct="0">
              <a:defRPr sz="2600">
                <a:solidFill>
                  <a:schemeClr val="tx1"/>
                </a:solidFill>
                <a:latin typeface="Tahoma" pitchFamily="34" charset="0"/>
                <a:cs typeface="Arial" charset="0"/>
              </a:defRPr>
            </a:lvl4pPr>
            <a:lvl5pPr marL="2057400" indent="-228600" eaLnBrk="0" hangingPunct="0">
              <a:defRPr sz="2600">
                <a:solidFill>
                  <a:schemeClr val="tx1"/>
                </a:solidFill>
                <a:latin typeface="Tahoma" pitchFamily="34" charset="0"/>
                <a:cs typeface="Arial" charset="0"/>
              </a:defRPr>
            </a:lvl5pPr>
            <a:lvl6pPr marL="2514600" indent="-228600" eaLnBrk="0" fontAlgn="base" hangingPunct="0">
              <a:spcBef>
                <a:spcPct val="0"/>
              </a:spcBef>
              <a:spcAft>
                <a:spcPct val="0"/>
              </a:spcAft>
              <a:defRPr sz="2600">
                <a:solidFill>
                  <a:schemeClr val="tx1"/>
                </a:solidFill>
                <a:latin typeface="Tahoma" pitchFamily="34" charset="0"/>
                <a:cs typeface="Arial" charset="0"/>
              </a:defRPr>
            </a:lvl6pPr>
            <a:lvl7pPr marL="2971800" indent="-228600" eaLnBrk="0" fontAlgn="base" hangingPunct="0">
              <a:spcBef>
                <a:spcPct val="0"/>
              </a:spcBef>
              <a:spcAft>
                <a:spcPct val="0"/>
              </a:spcAft>
              <a:defRPr sz="2600">
                <a:solidFill>
                  <a:schemeClr val="tx1"/>
                </a:solidFill>
                <a:latin typeface="Tahoma" pitchFamily="34" charset="0"/>
                <a:cs typeface="Arial" charset="0"/>
              </a:defRPr>
            </a:lvl7pPr>
            <a:lvl8pPr marL="3429000" indent="-228600" eaLnBrk="0" fontAlgn="base" hangingPunct="0">
              <a:spcBef>
                <a:spcPct val="0"/>
              </a:spcBef>
              <a:spcAft>
                <a:spcPct val="0"/>
              </a:spcAft>
              <a:defRPr sz="2600">
                <a:solidFill>
                  <a:schemeClr val="tx1"/>
                </a:solidFill>
                <a:latin typeface="Tahoma" pitchFamily="34" charset="0"/>
                <a:cs typeface="Arial" charset="0"/>
              </a:defRPr>
            </a:lvl8pPr>
            <a:lvl9pPr marL="3886200" indent="-228600" eaLnBrk="0" fontAlgn="base" hangingPunct="0">
              <a:spcBef>
                <a:spcPct val="0"/>
              </a:spcBef>
              <a:spcAft>
                <a:spcPct val="0"/>
              </a:spcAft>
              <a:defRPr sz="2600">
                <a:solidFill>
                  <a:schemeClr val="tx1"/>
                </a:solidFill>
                <a:latin typeface="Tahoma" pitchFamily="34" charset="0"/>
                <a:cs typeface="Arial" charset="0"/>
              </a:defRPr>
            </a:lvl9pPr>
          </a:lstStyle>
          <a:p>
            <a:pPr algn="r" eaLnBrk="1" fontAlgn="base" hangingPunct="1">
              <a:spcBef>
                <a:spcPct val="0"/>
              </a:spcBef>
              <a:spcAft>
                <a:spcPct val="0"/>
              </a:spcAft>
              <a:defRPr/>
            </a:pPr>
            <a:r>
              <a:rPr lang="en-US" altLang="en-US" sz="1400" b="1" smtClean="0">
                <a:solidFill>
                  <a:srgbClr val="FFFFFF"/>
                </a:solidFill>
                <a:latin typeface="Arial" charset="0"/>
              </a:rPr>
              <a:t> Visual 2.</a:t>
            </a:r>
            <a:fld id="{BA1607CA-78EA-43D5-A485-67AA51771B82}" type="slidenum">
              <a:rPr lang="en-US" altLang="en-US" sz="1400" b="1" smtClean="0">
                <a:solidFill>
                  <a:srgbClr val="FFFFFF"/>
                </a:solidFill>
                <a:latin typeface="Arial" charset="0"/>
              </a:rPr>
              <a:pPr algn="r" eaLnBrk="1" fontAlgn="base" hangingPunct="1">
                <a:spcBef>
                  <a:spcPct val="0"/>
                </a:spcBef>
                <a:spcAft>
                  <a:spcPct val="0"/>
                </a:spcAft>
                <a:defRPr/>
              </a:pPr>
              <a:t>‹#›</a:t>
            </a:fld>
            <a:endParaRPr lang="en-US" altLang="en-US" sz="1400" b="1" smtClean="0">
              <a:solidFill>
                <a:srgbClr val="FFFFFF"/>
              </a:solidFill>
              <a:latin typeface="Arial" charset="0"/>
            </a:endParaRPr>
          </a:p>
        </p:txBody>
      </p:sp>
      <p:sp>
        <p:nvSpPr>
          <p:cNvPr id="6" name="Text Box 13"/>
          <p:cNvSpPr txBox="1">
            <a:spLocks noChangeArrowheads="1"/>
          </p:cNvSpPr>
          <p:nvPr userDrawn="1"/>
        </p:nvSpPr>
        <p:spPr bwMode="gray">
          <a:xfrm>
            <a:off x="4267200" y="6181725"/>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Tahoma" pitchFamily="34" charset="0"/>
                <a:cs typeface="Arial" charset="0"/>
              </a:defRPr>
            </a:lvl1pPr>
            <a:lvl2pPr marL="742950" indent="-285750" eaLnBrk="0" hangingPunct="0">
              <a:defRPr sz="2600">
                <a:solidFill>
                  <a:schemeClr val="tx1"/>
                </a:solidFill>
                <a:latin typeface="Tahoma" pitchFamily="34" charset="0"/>
                <a:cs typeface="Arial" charset="0"/>
              </a:defRPr>
            </a:lvl2pPr>
            <a:lvl3pPr marL="1143000" indent="-228600" eaLnBrk="0" hangingPunct="0">
              <a:defRPr sz="2600">
                <a:solidFill>
                  <a:schemeClr val="tx1"/>
                </a:solidFill>
                <a:latin typeface="Tahoma" pitchFamily="34" charset="0"/>
                <a:cs typeface="Arial" charset="0"/>
              </a:defRPr>
            </a:lvl3pPr>
            <a:lvl4pPr marL="1600200" indent="-228600" eaLnBrk="0" hangingPunct="0">
              <a:defRPr sz="2600">
                <a:solidFill>
                  <a:schemeClr val="tx1"/>
                </a:solidFill>
                <a:latin typeface="Tahoma" pitchFamily="34" charset="0"/>
                <a:cs typeface="Arial" charset="0"/>
              </a:defRPr>
            </a:lvl4pPr>
            <a:lvl5pPr marL="2057400" indent="-228600" eaLnBrk="0" hangingPunct="0">
              <a:defRPr sz="2600">
                <a:solidFill>
                  <a:schemeClr val="tx1"/>
                </a:solidFill>
                <a:latin typeface="Tahoma" pitchFamily="34" charset="0"/>
                <a:cs typeface="Arial" charset="0"/>
              </a:defRPr>
            </a:lvl5pPr>
            <a:lvl6pPr marL="2514600" indent="-228600" eaLnBrk="0" fontAlgn="base" hangingPunct="0">
              <a:spcBef>
                <a:spcPct val="0"/>
              </a:spcBef>
              <a:spcAft>
                <a:spcPct val="0"/>
              </a:spcAft>
              <a:defRPr sz="2600">
                <a:solidFill>
                  <a:schemeClr val="tx1"/>
                </a:solidFill>
                <a:latin typeface="Tahoma" pitchFamily="34" charset="0"/>
                <a:cs typeface="Arial" charset="0"/>
              </a:defRPr>
            </a:lvl6pPr>
            <a:lvl7pPr marL="2971800" indent="-228600" eaLnBrk="0" fontAlgn="base" hangingPunct="0">
              <a:spcBef>
                <a:spcPct val="0"/>
              </a:spcBef>
              <a:spcAft>
                <a:spcPct val="0"/>
              </a:spcAft>
              <a:defRPr sz="2600">
                <a:solidFill>
                  <a:schemeClr val="tx1"/>
                </a:solidFill>
                <a:latin typeface="Tahoma" pitchFamily="34" charset="0"/>
                <a:cs typeface="Arial" charset="0"/>
              </a:defRPr>
            </a:lvl7pPr>
            <a:lvl8pPr marL="3429000" indent="-228600" eaLnBrk="0" fontAlgn="base" hangingPunct="0">
              <a:spcBef>
                <a:spcPct val="0"/>
              </a:spcBef>
              <a:spcAft>
                <a:spcPct val="0"/>
              </a:spcAft>
              <a:defRPr sz="2600">
                <a:solidFill>
                  <a:schemeClr val="tx1"/>
                </a:solidFill>
                <a:latin typeface="Tahoma" pitchFamily="34" charset="0"/>
                <a:cs typeface="Arial" charset="0"/>
              </a:defRPr>
            </a:lvl8pPr>
            <a:lvl9pPr marL="3886200" indent="-228600" eaLnBrk="0" fontAlgn="base" hangingPunct="0">
              <a:spcBef>
                <a:spcPct val="0"/>
              </a:spcBef>
              <a:spcAft>
                <a:spcPct val="0"/>
              </a:spcAft>
              <a:defRPr sz="2600">
                <a:solidFill>
                  <a:schemeClr val="tx1"/>
                </a:solidFill>
                <a:latin typeface="Tahoma" pitchFamily="34" charset="0"/>
                <a:cs typeface="Arial" charset="0"/>
              </a:defRPr>
            </a:lvl9pPr>
          </a:lstStyle>
          <a:p>
            <a:pPr algn="r" eaLnBrk="1" fontAlgn="base" hangingPunct="1">
              <a:spcBef>
                <a:spcPct val="50000"/>
              </a:spcBef>
              <a:spcAft>
                <a:spcPct val="0"/>
              </a:spcAft>
              <a:defRPr/>
            </a:pPr>
            <a:r>
              <a:rPr lang="en-US" altLang="en-US" sz="1400" b="1" smtClean="0">
                <a:solidFill>
                  <a:srgbClr val="FFFFFF"/>
                </a:solidFill>
                <a:latin typeface="Arial" charset="0"/>
              </a:rPr>
              <a:t>Multihazard Emergency Planning for Schools (G364)</a:t>
            </a:r>
          </a:p>
        </p:txBody>
      </p:sp>
      <p:sp>
        <p:nvSpPr>
          <p:cNvPr id="10"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11"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6375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534613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7" descr="PPbkgFEMA_v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p:cNvSpPr>
            <a:spLocks noChangeArrowheads="1"/>
          </p:cNvSpPr>
          <p:nvPr userDrawn="1"/>
        </p:nvSpPr>
        <p:spPr bwMode="gray">
          <a:xfrm>
            <a:off x="6248400" y="596900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ahoma" pitchFamily="34" charset="0"/>
                <a:cs typeface="Arial" charset="0"/>
              </a:defRPr>
            </a:lvl1pPr>
            <a:lvl2pPr marL="742950" indent="-285750" eaLnBrk="0" hangingPunct="0">
              <a:defRPr sz="2600">
                <a:solidFill>
                  <a:schemeClr val="tx1"/>
                </a:solidFill>
                <a:latin typeface="Tahoma" pitchFamily="34" charset="0"/>
                <a:cs typeface="Arial" charset="0"/>
              </a:defRPr>
            </a:lvl2pPr>
            <a:lvl3pPr marL="1143000" indent="-228600" eaLnBrk="0" hangingPunct="0">
              <a:defRPr sz="2600">
                <a:solidFill>
                  <a:schemeClr val="tx1"/>
                </a:solidFill>
                <a:latin typeface="Tahoma" pitchFamily="34" charset="0"/>
                <a:cs typeface="Arial" charset="0"/>
              </a:defRPr>
            </a:lvl3pPr>
            <a:lvl4pPr marL="1600200" indent="-228600" eaLnBrk="0" hangingPunct="0">
              <a:defRPr sz="2600">
                <a:solidFill>
                  <a:schemeClr val="tx1"/>
                </a:solidFill>
                <a:latin typeface="Tahoma" pitchFamily="34" charset="0"/>
                <a:cs typeface="Arial" charset="0"/>
              </a:defRPr>
            </a:lvl4pPr>
            <a:lvl5pPr marL="2057400" indent="-228600" eaLnBrk="0" hangingPunct="0">
              <a:defRPr sz="2600">
                <a:solidFill>
                  <a:schemeClr val="tx1"/>
                </a:solidFill>
                <a:latin typeface="Tahoma" pitchFamily="34" charset="0"/>
                <a:cs typeface="Arial" charset="0"/>
              </a:defRPr>
            </a:lvl5pPr>
            <a:lvl6pPr marL="2514600" indent="-228600" eaLnBrk="0" fontAlgn="base" hangingPunct="0">
              <a:spcBef>
                <a:spcPct val="0"/>
              </a:spcBef>
              <a:spcAft>
                <a:spcPct val="0"/>
              </a:spcAft>
              <a:defRPr sz="2600">
                <a:solidFill>
                  <a:schemeClr val="tx1"/>
                </a:solidFill>
                <a:latin typeface="Tahoma" pitchFamily="34" charset="0"/>
                <a:cs typeface="Arial" charset="0"/>
              </a:defRPr>
            </a:lvl6pPr>
            <a:lvl7pPr marL="2971800" indent="-228600" eaLnBrk="0" fontAlgn="base" hangingPunct="0">
              <a:spcBef>
                <a:spcPct val="0"/>
              </a:spcBef>
              <a:spcAft>
                <a:spcPct val="0"/>
              </a:spcAft>
              <a:defRPr sz="2600">
                <a:solidFill>
                  <a:schemeClr val="tx1"/>
                </a:solidFill>
                <a:latin typeface="Tahoma" pitchFamily="34" charset="0"/>
                <a:cs typeface="Arial" charset="0"/>
              </a:defRPr>
            </a:lvl7pPr>
            <a:lvl8pPr marL="3429000" indent="-228600" eaLnBrk="0" fontAlgn="base" hangingPunct="0">
              <a:spcBef>
                <a:spcPct val="0"/>
              </a:spcBef>
              <a:spcAft>
                <a:spcPct val="0"/>
              </a:spcAft>
              <a:defRPr sz="2600">
                <a:solidFill>
                  <a:schemeClr val="tx1"/>
                </a:solidFill>
                <a:latin typeface="Tahoma" pitchFamily="34" charset="0"/>
                <a:cs typeface="Arial" charset="0"/>
              </a:defRPr>
            </a:lvl8pPr>
            <a:lvl9pPr marL="3886200" indent="-228600" eaLnBrk="0" fontAlgn="base" hangingPunct="0">
              <a:spcBef>
                <a:spcPct val="0"/>
              </a:spcBef>
              <a:spcAft>
                <a:spcPct val="0"/>
              </a:spcAft>
              <a:defRPr sz="2600">
                <a:solidFill>
                  <a:schemeClr val="tx1"/>
                </a:solidFill>
                <a:latin typeface="Tahoma" pitchFamily="34" charset="0"/>
                <a:cs typeface="Arial" charset="0"/>
              </a:defRPr>
            </a:lvl9pPr>
          </a:lstStyle>
          <a:p>
            <a:pPr algn="r" eaLnBrk="1" fontAlgn="base" hangingPunct="1">
              <a:spcBef>
                <a:spcPct val="0"/>
              </a:spcBef>
              <a:spcAft>
                <a:spcPct val="0"/>
              </a:spcAft>
              <a:defRPr/>
            </a:pPr>
            <a:r>
              <a:rPr lang="en-US" altLang="en-US" sz="1400" b="1" smtClean="0">
                <a:solidFill>
                  <a:srgbClr val="FFFFFF"/>
                </a:solidFill>
                <a:latin typeface="Arial" charset="0"/>
              </a:rPr>
              <a:t> Visual 2.</a:t>
            </a:r>
            <a:fld id="{BA1607CA-78EA-43D5-A485-67AA51771B82}" type="slidenum">
              <a:rPr lang="en-US" altLang="en-US" sz="1400" b="1" smtClean="0">
                <a:solidFill>
                  <a:srgbClr val="FFFFFF"/>
                </a:solidFill>
                <a:latin typeface="Arial" charset="0"/>
              </a:rPr>
              <a:pPr algn="r" eaLnBrk="1" fontAlgn="base" hangingPunct="1">
                <a:spcBef>
                  <a:spcPct val="0"/>
                </a:spcBef>
                <a:spcAft>
                  <a:spcPct val="0"/>
                </a:spcAft>
                <a:defRPr/>
              </a:pPr>
              <a:t>‹#›</a:t>
            </a:fld>
            <a:endParaRPr lang="en-US" altLang="en-US" sz="1400" b="1" smtClean="0">
              <a:solidFill>
                <a:srgbClr val="FFFFFF"/>
              </a:solidFill>
              <a:latin typeface="Arial" charset="0"/>
            </a:endParaRPr>
          </a:p>
        </p:txBody>
      </p:sp>
      <p:sp>
        <p:nvSpPr>
          <p:cNvPr id="6" name="Text Box 13"/>
          <p:cNvSpPr txBox="1">
            <a:spLocks noChangeArrowheads="1"/>
          </p:cNvSpPr>
          <p:nvPr userDrawn="1"/>
        </p:nvSpPr>
        <p:spPr bwMode="gray">
          <a:xfrm>
            <a:off x="4267200" y="6181725"/>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Tahoma" pitchFamily="34" charset="0"/>
                <a:cs typeface="Arial" charset="0"/>
              </a:defRPr>
            </a:lvl1pPr>
            <a:lvl2pPr marL="742950" indent="-285750" eaLnBrk="0" hangingPunct="0">
              <a:defRPr sz="2600">
                <a:solidFill>
                  <a:schemeClr val="tx1"/>
                </a:solidFill>
                <a:latin typeface="Tahoma" pitchFamily="34" charset="0"/>
                <a:cs typeface="Arial" charset="0"/>
              </a:defRPr>
            </a:lvl2pPr>
            <a:lvl3pPr marL="1143000" indent="-228600" eaLnBrk="0" hangingPunct="0">
              <a:defRPr sz="2600">
                <a:solidFill>
                  <a:schemeClr val="tx1"/>
                </a:solidFill>
                <a:latin typeface="Tahoma" pitchFamily="34" charset="0"/>
                <a:cs typeface="Arial" charset="0"/>
              </a:defRPr>
            </a:lvl3pPr>
            <a:lvl4pPr marL="1600200" indent="-228600" eaLnBrk="0" hangingPunct="0">
              <a:defRPr sz="2600">
                <a:solidFill>
                  <a:schemeClr val="tx1"/>
                </a:solidFill>
                <a:latin typeface="Tahoma" pitchFamily="34" charset="0"/>
                <a:cs typeface="Arial" charset="0"/>
              </a:defRPr>
            </a:lvl4pPr>
            <a:lvl5pPr marL="2057400" indent="-228600" eaLnBrk="0" hangingPunct="0">
              <a:defRPr sz="2600">
                <a:solidFill>
                  <a:schemeClr val="tx1"/>
                </a:solidFill>
                <a:latin typeface="Tahoma" pitchFamily="34" charset="0"/>
                <a:cs typeface="Arial" charset="0"/>
              </a:defRPr>
            </a:lvl5pPr>
            <a:lvl6pPr marL="2514600" indent="-228600" eaLnBrk="0" fontAlgn="base" hangingPunct="0">
              <a:spcBef>
                <a:spcPct val="0"/>
              </a:spcBef>
              <a:spcAft>
                <a:spcPct val="0"/>
              </a:spcAft>
              <a:defRPr sz="2600">
                <a:solidFill>
                  <a:schemeClr val="tx1"/>
                </a:solidFill>
                <a:latin typeface="Tahoma" pitchFamily="34" charset="0"/>
                <a:cs typeface="Arial" charset="0"/>
              </a:defRPr>
            </a:lvl6pPr>
            <a:lvl7pPr marL="2971800" indent="-228600" eaLnBrk="0" fontAlgn="base" hangingPunct="0">
              <a:spcBef>
                <a:spcPct val="0"/>
              </a:spcBef>
              <a:spcAft>
                <a:spcPct val="0"/>
              </a:spcAft>
              <a:defRPr sz="2600">
                <a:solidFill>
                  <a:schemeClr val="tx1"/>
                </a:solidFill>
                <a:latin typeface="Tahoma" pitchFamily="34" charset="0"/>
                <a:cs typeface="Arial" charset="0"/>
              </a:defRPr>
            </a:lvl7pPr>
            <a:lvl8pPr marL="3429000" indent="-228600" eaLnBrk="0" fontAlgn="base" hangingPunct="0">
              <a:spcBef>
                <a:spcPct val="0"/>
              </a:spcBef>
              <a:spcAft>
                <a:spcPct val="0"/>
              </a:spcAft>
              <a:defRPr sz="2600">
                <a:solidFill>
                  <a:schemeClr val="tx1"/>
                </a:solidFill>
                <a:latin typeface="Tahoma" pitchFamily="34" charset="0"/>
                <a:cs typeface="Arial" charset="0"/>
              </a:defRPr>
            </a:lvl8pPr>
            <a:lvl9pPr marL="3886200" indent="-228600" eaLnBrk="0" fontAlgn="base" hangingPunct="0">
              <a:spcBef>
                <a:spcPct val="0"/>
              </a:spcBef>
              <a:spcAft>
                <a:spcPct val="0"/>
              </a:spcAft>
              <a:defRPr sz="2600">
                <a:solidFill>
                  <a:schemeClr val="tx1"/>
                </a:solidFill>
                <a:latin typeface="Tahoma" pitchFamily="34" charset="0"/>
                <a:cs typeface="Arial" charset="0"/>
              </a:defRPr>
            </a:lvl9pPr>
          </a:lstStyle>
          <a:p>
            <a:pPr algn="r" eaLnBrk="1" fontAlgn="base" hangingPunct="1">
              <a:spcBef>
                <a:spcPct val="50000"/>
              </a:spcBef>
              <a:spcAft>
                <a:spcPct val="0"/>
              </a:spcAft>
              <a:defRPr/>
            </a:pPr>
            <a:r>
              <a:rPr lang="en-US" altLang="en-US" sz="1400" b="1" smtClean="0">
                <a:solidFill>
                  <a:srgbClr val="FFFFFF"/>
                </a:solidFill>
                <a:latin typeface="Arial" charset="0"/>
              </a:rPr>
              <a:t>Multihazard Emergency Planning for Schools (G364)</a:t>
            </a:r>
          </a:p>
        </p:txBody>
      </p:sp>
      <p:sp>
        <p:nvSpPr>
          <p:cNvPr id="10"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11"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9267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pn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3075" name="AutoShape 3"/>
          <p:cNvSpPr>
            <a:spLocks/>
          </p:cNvSpPr>
          <p:nvPr/>
        </p:nvSpPr>
        <p:spPr bwMode="auto">
          <a:xfrm>
            <a:off x="0" y="6268641"/>
            <a:ext cx="9161859" cy="60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1">
              <a:lumMod val="75000"/>
            </a:schemeClr>
          </a:solidFill>
          <a:ln w="12700" cap="flat" cmpd="sng">
            <a:noFill/>
            <a:prstDash val="solid"/>
            <a:miter lim="0"/>
            <a:headEnd/>
            <a:tailEnd/>
          </a:ln>
          <a:effectLst/>
        </p:spPr>
        <p:txBody>
          <a:bodyPr lIns="35717" tIns="35717" rIns="35717" bIns="35717" anchor="ctr">
            <a:prstTxWarp prst="textNoShape">
              <a:avLst/>
            </a:prstTxWarp>
          </a:bodyPr>
          <a:lstStyle/>
          <a:p>
            <a:pPr defTabSz="410751" fontAlgn="base" hangingPunct="0">
              <a:spcBef>
                <a:spcPct val="0"/>
              </a:spcBef>
              <a:spcAft>
                <a:spcPct val="0"/>
              </a:spcAft>
              <a:defRPr/>
            </a:pPr>
            <a:endParaRPr lang="en-US" sz="1500">
              <a:solidFill>
                <a:srgbClr val="53C1DD"/>
              </a:solidFill>
              <a:sym typeface="Trebuchet MS" pitchFamily="-100" charset="0"/>
            </a:endParaRPr>
          </a:p>
        </p:txBody>
      </p:sp>
      <p:pic>
        <p:nvPicPr>
          <p:cNvPr id="13317" name="Picture 5" descr="CO_logo_horizontal_white.png"/>
          <p:cNvPicPr>
            <a:picLocks noChangeAspect="1"/>
          </p:cNvPicPr>
          <p:nvPr/>
        </p:nvPicPr>
        <p:blipFill>
          <a:blip r:embed="rId15"/>
          <a:srcRect/>
          <a:stretch>
            <a:fillRect/>
          </a:stretch>
        </p:blipFill>
        <p:spPr bwMode="auto">
          <a:xfrm>
            <a:off x="377608" y="6318311"/>
            <a:ext cx="2035969" cy="510109"/>
          </a:xfrm>
          <a:prstGeom prst="rect">
            <a:avLst/>
          </a:prstGeom>
          <a:noFill/>
          <a:ln w="9525">
            <a:noFill/>
            <a:miter lim="800000"/>
            <a:headEnd/>
            <a:tailEnd/>
          </a:ln>
        </p:spPr>
      </p:pic>
    </p:spTree>
    <p:extLst>
      <p:ext uri="{BB962C8B-B14F-4D97-AF65-F5344CB8AC3E}">
        <p14:creationId xmlns:p14="http://schemas.microsoft.com/office/powerpoint/2010/main" val="775277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410751" rtl="0" eaLnBrk="0" fontAlgn="base" hangingPunct="0">
        <a:spcBef>
          <a:spcPct val="0"/>
        </a:spcBef>
        <a:spcAft>
          <a:spcPct val="0"/>
        </a:spcAft>
        <a:defRPr sz="4600" b="1" i="1">
          <a:solidFill>
            <a:schemeClr val="bg2"/>
          </a:solidFill>
          <a:latin typeface="+mj-lt"/>
          <a:ea typeface="+mj-ea"/>
          <a:cs typeface="+mj-cs"/>
          <a:sym typeface="Trebuchet MS" pitchFamily="-100" charset="0"/>
        </a:defRPr>
      </a:lvl1pPr>
      <a:lvl2pPr algn="ctr" defTabSz="410751" rtl="0" eaLnBrk="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241093" indent="-241093"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6268641"/>
            <a:ext cx="9161859" cy="60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1">
              <a:lumMod val="75000"/>
            </a:schemeClr>
          </a:solidFill>
          <a:ln w="12700" cap="flat" cmpd="sng">
            <a:noFill/>
            <a:prstDash val="solid"/>
            <a:miter lim="0"/>
            <a:headEnd/>
            <a:tailEnd/>
          </a:ln>
          <a:effectLst/>
        </p:spPr>
        <p:txBody>
          <a:bodyPr lIns="35717" tIns="35717" rIns="35717" bIns="35717" anchor="ctr">
            <a:prstTxWarp prst="textNoShape">
              <a:avLst/>
            </a:prstTxWarp>
          </a:bodyPr>
          <a:lstStyle/>
          <a:p>
            <a:pPr defTabSz="410751" fontAlgn="base" hangingPunct="0">
              <a:spcBef>
                <a:spcPct val="0"/>
              </a:spcBef>
              <a:spcAft>
                <a:spcPct val="0"/>
              </a:spcAft>
              <a:defRPr/>
            </a:pPr>
            <a:endParaRPr lang="en-US" sz="1500">
              <a:solidFill>
                <a:srgbClr val="53C1DD"/>
              </a:solidFill>
              <a:sym typeface="Trebuchet MS" pitchFamily="-100" charset="0"/>
            </a:endParaRPr>
          </a:p>
        </p:txBody>
      </p:sp>
      <p:pic>
        <p:nvPicPr>
          <p:cNvPr id="13317" name="Picture 5" descr="CO_logo_horizontal_white.png"/>
          <p:cNvPicPr>
            <a:picLocks noChangeAspect="1"/>
          </p:cNvPicPr>
          <p:nvPr/>
        </p:nvPicPr>
        <p:blipFill>
          <a:blip r:embed="rId11"/>
          <a:srcRect/>
          <a:stretch>
            <a:fillRect/>
          </a:stretch>
        </p:blipFill>
        <p:spPr bwMode="auto">
          <a:xfrm>
            <a:off x="377608" y="6318311"/>
            <a:ext cx="2035969" cy="510109"/>
          </a:xfrm>
          <a:prstGeom prst="rect">
            <a:avLst/>
          </a:prstGeom>
          <a:noFill/>
          <a:ln w="9525">
            <a:noFill/>
            <a:miter lim="800000"/>
            <a:headEnd/>
            <a:tailEnd/>
          </a:ln>
        </p:spPr>
      </p:pic>
    </p:spTree>
    <p:extLst>
      <p:ext uri="{BB962C8B-B14F-4D97-AF65-F5344CB8AC3E}">
        <p14:creationId xmlns:p14="http://schemas.microsoft.com/office/powerpoint/2010/main" val="39049995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xStyles>
    <p:titleStyle>
      <a:lvl1pPr algn="l" defTabSz="410751" rtl="0" eaLnBrk="0" fontAlgn="base" hangingPunct="0">
        <a:spcBef>
          <a:spcPct val="0"/>
        </a:spcBef>
        <a:spcAft>
          <a:spcPct val="0"/>
        </a:spcAft>
        <a:defRPr sz="4600" b="1" i="1">
          <a:solidFill>
            <a:schemeClr val="bg2"/>
          </a:solidFill>
          <a:latin typeface="+mj-lt"/>
          <a:ea typeface="+mj-ea"/>
          <a:cs typeface="+mj-cs"/>
          <a:sym typeface="Trebuchet MS" pitchFamily="-100" charset="0"/>
        </a:defRPr>
      </a:lvl1pPr>
      <a:lvl2pPr algn="ctr" defTabSz="410751" rtl="0" eaLnBrk="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241093" indent="-241093"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0.xml"/><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1.xml"/><Relationship Id="rId1" Type="http://schemas.openxmlformats.org/officeDocument/2006/relationships/slideLayout" Target="../slideLayouts/slideLayout16.xml"/><Relationship Id="rId4" Type="http://schemas.openxmlformats.org/officeDocument/2006/relationships/image" Target="../media/image66.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3.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5.xml"/><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7.xml"/><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8.xml"/><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0.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1.xm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2.xml"/><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4.xml"/><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5.xml"/><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6.xml"/><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7.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8.xml"/><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0.xml"/><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3.xml"/><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4.xml"/><Relationship Id="rId1" Type="http://schemas.openxmlformats.org/officeDocument/2006/relationships/slideLayout" Target="../slideLayouts/slideLayout16.xml"/><Relationship Id="rId5" Type="http://schemas.openxmlformats.org/officeDocument/2006/relationships/image" Target="../media/image86.png"/><Relationship Id="rId4" Type="http://schemas.openxmlformats.org/officeDocument/2006/relationships/image" Target="../media/image85.png"/></Relationships>
</file>

<file path=ppt/slides/_rels/slide1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5.xml"/><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6.xml"/><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7.xml"/><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s>
</file>

<file path=ppt/slides/_rels/slide1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8.xml"/><Relationship Id="rId1" Type="http://schemas.openxmlformats.org/officeDocument/2006/relationships/slideLayout" Target="../slideLayouts/slideLayout16.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jpeg"/></Relationships>
</file>

<file path=ppt/slides/_rels/slide1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1.xml"/><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2.xml"/><Relationship Id="rId1" Type="http://schemas.openxmlformats.org/officeDocument/2006/relationships/slideLayout" Target="../slideLayouts/slideLayout16.xml"/><Relationship Id="rId5" Type="http://schemas.openxmlformats.org/officeDocument/2006/relationships/image" Target="../media/image101.png"/><Relationship Id="rId4" Type="http://schemas.openxmlformats.org/officeDocument/2006/relationships/image" Target="../media/image100.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4.xml"/><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6.xml"/><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7.xml"/><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8.xml"/><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3" Type="http://schemas.openxmlformats.org/officeDocument/2006/relationships/hyperlink" Target="mailto:brad.stiles@state.co.us" TargetMode="External"/><Relationship Id="rId2" Type="http://schemas.openxmlformats.org/officeDocument/2006/relationships/notesSlide" Target="../notesSlides/notesSlide139.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hyperlink" Target="http://www.colorado.gov/CSSR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1.xml"/><Relationship Id="rId1" Type="http://schemas.openxmlformats.org/officeDocument/2006/relationships/slideLayout" Target="../slideLayouts/slideLayout16.xml"/><Relationship Id="rId4" Type="http://schemas.openxmlformats.org/officeDocument/2006/relationships/image" Target="../media/image36.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7.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8.xml"/><Relationship Id="rId1" Type="http://schemas.openxmlformats.org/officeDocument/2006/relationships/slideLayout" Target="../slideLayouts/slideLayout16.xml"/><Relationship Id="rId4" Type="http://schemas.openxmlformats.org/officeDocument/2006/relationships/image" Target="../media/image42.jpeg"/></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2.xml"/><Relationship Id="rId1" Type="http://schemas.openxmlformats.org/officeDocument/2006/relationships/slideLayout" Target="../slideLayouts/slideLayout16.xml"/><Relationship Id="rId4" Type="http://schemas.openxmlformats.org/officeDocument/2006/relationships/image" Target="../media/image47.jpeg"/></Relationships>
</file>

<file path=ppt/slides/_rels/slide8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6.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8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8.xml"/><Relationship Id="rId1" Type="http://schemas.openxmlformats.org/officeDocument/2006/relationships/slideLayout" Target="../slideLayouts/slideLayout16.xml"/><Relationship Id="rId5" Type="http://schemas.openxmlformats.org/officeDocument/2006/relationships/image" Target="../media/image56.jpeg"/><Relationship Id="rId4" Type="http://schemas.openxmlformats.org/officeDocument/2006/relationships/image" Target="../media/image55.jpeg"/></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4.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9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5.xml"/><Relationship Id="rId1" Type="http://schemas.openxmlformats.org/officeDocument/2006/relationships/slideLayout" Target="../slideLayouts/slideLayout16.xml"/><Relationship Id="rId4" Type="http://schemas.openxmlformats.org/officeDocument/2006/relationships/image" Target="../media/image62.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1371601"/>
            <a:ext cx="8610600" cy="1927225"/>
          </a:xfrm>
        </p:spPr>
        <p:txBody>
          <a:bodyPr>
            <a:noAutofit/>
          </a:bodyPr>
          <a:lstStyle/>
          <a:p>
            <a:pPr algn="ctr"/>
            <a:r>
              <a:rPr lang="en-US" sz="2800" dirty="0" smtClean="0"/>
              <a:t>School Emergency Management </a:t>
            </a:r>
            <a:br>
              <a:rPr lang="en-US" sz="2800" dirty="0" smtClean="0"/>
            </a:br>
            <a:r>
              <a:rPr lang="en-US" sz="2800" dirty="0" smtClean="0"/>
              <a:t>Workshop 1</a:t>
            </a:r>
            <a:br>
              <a:rPr lang="en-US" sz="2800" dirty="0" smtClean="0"/>
            </a:br>
            <a:endParaRPr lang="en-US" sz="2800" dirty="0"/>
          </a:p>
        </p:txBody>
      </p:sp>
      <p:sp>
        <p:nvSpPr>
          <p:cNvPr id="6" name="Subtitle 5"/>
          <p:cNvSpPr>
            <a:spLocks noGrp="1"/>
          </p:cNvSpPr>
          <p:nvPr>
            <p:ph type="subTitle" idx="1"/>
          </p:nvPr>
        </p:nvSpPr>
        <p:spPr>
          <a:xfrm>
            <a:off x="685802" y="3581402"/>
            <a:ext cx="7672387" cy="2319337"/>
          </a:xfrm>
        </p:spPr>
        <p:txBody>
          <a:bodyPr/>
          <a:lstStyle/>
          <a:p>
            <a:pPr algn="ctr">
              <a:spcBef>
                <a:spcPts val="600"/>
              </a:spcBef>
            </a:pPr>
            <a:endParaRPr lang="en-US" sz="2000" dirty="0">
              <a:solidFill>
                <a:schemeClr val="bg2"/>
              </a:solidFill>
            </a:endParaRPr>
          </a:p>
          <a:p>
            <a:pPr algn="ctr">
              <a:spcBef>
                <a:spcPts val="600"/>
              </a:spcBef>
            </a:pPr>
            <a:endParaRPr lang="en-US" sz="2000" dirty="0" smtClean="0">
              <a:solidFill>
                <a:schemeClr val="bg2"/>
              </a:solidFill>
            </a:endParaRPr>
          </a:p>
          <a:p>
            <a:pPr algn="ctr">
              <a:spcBef>
                <a:spcPts val="600"/>
              </a:spcBef>
            </a:pPr>
            <a:r>
              <a:rPr lang="en-US" sz="2000" dirty="0" smtClean="0">
                <a:solidFill>
                  <a:schemeClr val="bg2"/>
                </a:solidFill>
              </a:rPr>
              <a:t>Brad </a:t>
            </a:r>
            <a:r>
              <a:rPr lang="en-US" sz="2000" dirty="0">
                <a:solidFill>
                  <a:schemeClr val="bg2"/>
                </a:solidFill>
              </a:rPr>
              <a:t>Stiles, MA, Emergency Response Outreach </a:t>
            </a:r>
            <a:r>
              <a:rPr lang="en-US" sz="2000" dirty="0" smtClean="0">
                <a:solidFill>
                  <a:schemeClr val="bg2"/>
                </a:solidFill>
              </a:rPr>
              <a:t>Consultant</a:t>
            </a:r>
          </a:p>
          <a:p>
            <a:pPr algn="ctr">
              <a:spcBef>
                <a:spcPts val="600"/>
              </a:spcBef>
            </a:pPr>
            <a:endParaRPr lang="en-US" sz="2000" dirty="0">
              <a:solidFill>
                <a:schemeClr val="bg2"/>
              </a:solidFill>
            </a:endParaRPr>
          </a:p>
          <a:p>
            <a:pPr algn="ctr">
              <a:spcBef>
                <a:spcPts val="600"/>
              </a:spcBef>
            </a:pPr>
            <a:r>
              <a:rPr lang="en-US" sz="1600" dirty="0">
                <a:solidFill>
                  <a:schemeClr val="bg2"/>
                </a:solidFill>
              </a:rPr>
              <a:t>Colorado School Safety Resource </a:t>
            </a:r>
            <a:r>
              <a:rPr lang="en-US" sz="1600" dirty="0" smtClean="0">
                <a:solidFill>
                  <a:schemeClr val="bg2"/>
                </a:solidFill>
              </a:rPr>
              <a:t>Center</a:t>
            </a:r>
          </a:p>
          <a:p>
            <a:pPr algn="ctr">
              <a:spcBef>
                <a:spcPts val="600"/>
              </a:spcBef>
            </a:pPr>
            <a:r>
              <a:rPr lang="en-US" sz="1600" dirty="0" smtClean="0">
                <a:solidFill>
                  <a:schemeClr val="bg2"/>
                </a:solidFill>
              </a:rPr>
              <a:t>Colorado Department of Public Safety</a:t>
            </a:r>
          </a:p>
          <a:p>
            <a:pPr algn="ctr">
              <a:spcBef>
                <a:spcPts val="600"/>
              </a:spcBef>
            </a:pPr>
            <a:endParaRPr lang="en-US" sz="2000" dirty="0">
              <a:solidFill>
                <a:schemeClr val="bg2"/>
              </a:solidFill>
            </a:endParaRPr>
          </a:p>
          <a:p>
            <a:endParaRPr lang="en-US" sz="2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275590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416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smtClean="0"/>
              <a:t>Natural Threats/Hazards</a:t>
            </a:r>
          </a:p>
        </p:txBody>
      </p:sp>
      <p:sp>
        <p:nvSpPr>
          <p:cNvPr id="7171" name="Rectangle 3"/>
          <p:cNvSpPr>
            <a:spLocks noGrp="1" noChangeArrowheads="1"/>
          </p:cNvSpPr>
          <p:nvPr>
            <p:ph idx="1"/>
          </p:nvPr>
        </p:nvSpPr>
        <p:spPr>
          <a:xfrm>
            <a:off x="457200" y="1068388"/>
            <a:ext cx="5130800" cy="4646612"/>
          </a:xfrm>
        </p:spPr>
        <p:txBody>
          <a:bodyPr/>
          <a:lstStyle/>
          <a:p>
            <a:pPr marL="503629" lvl="1" indent="-342900">
              <a:buFont typeface="Arial" panose="020B0604020202020204" pitchFamily="34" charset="0"/>
              <a:buChar char="•"/>
            </a:pPr>
            <a:r>
              <a:rPr lang="en-US" altLang="en-US" sz="2500" dirty="0" smtClean="0"/>
              <a:t>Include severe weather, floods, earthquakes, landslides, fire, and other events of nature.</a:t>
            </a:r>
          </a:p>
          <a:p>
            <a:pPr marL="503629" lvl="1" indent="-342900">
              <a:buFont typeface="Arial" panose="020B0604020202020204" pitchFamily="34" charset="0"/>
              <a:buChar char="•"/>
            </a:pPr>
            <a:r>
              <a:rPr lang="en-US" altLang="en-US" sz="2500" dirty="0" smtClean="0"/>
              <a:t>Include biological threats such as animal disease outbreaks, pandemics, and epidemics.</a:t>
            </a:r>
          </a:p>
          <a:p>
            <a:pPr marL="503629" lvl="1" indent="-342900">
              <a:buFont typeface="Arial" panose="020B0604020202020204" pitchFamily="34" charset="0"/>
              <a:buChar char="•"/>
            </a:pPr>
            <a:r>
              <a:rPr lang="en-US" altLang="en-US" sz="2500" dirty="0" smtClean="0"/>
              <a:t>May occur repeatedly.</a:t>
            </a:r>
          </a:p>
          <a:p>
            <a:pPr marL="503629" lvl="1" indent="-342900">
              <a:buFont typeface="Arial" panose="020B0604020202020204" pitchFamily="34" charset="0"/>
              <a:buChar char="•"/>
            </a:pPr>
            <a:r>
              <a:rPr lang="en-US" altLang="en-US" sz="2500" dirty="0" smtClean="0"/>
              <a:t>Often can be predicted.</a:t>
            </a:r>
          </a:p>
          <a:p>
            <a:pPr lvl="2">
              <a:buFont typeface="Wingdings" pitchFamily="2" charset="2"/>
              <a:buNone/>
            </a:pPr>
            <a:endParaRPr lang="en-US" altLang="en-US" sz="2500" dirty="0" smtClean="0"/>
          </a:p>
          <a:p>
            <a:pPr lvl="2"/>
            <a:endParaRPr lang="en-US" altLang="en-US" sz="2500" dirty="0" smtClean="0"/>
          </a:p>
          <a:p>
            <a:pPr lvl="1">
              <a:buFont typeface="Wingdings" pitchFamily="2" charset="2"/>
              <a:buNone/>
            </a:pPr>
            <a:endParaRPr lang="en-US" altLang="en-US" sz="2500" dirty="0" smtClean="0"/>
          </a:p>
        </p:txBody>
      </p:sp>
      <p:pic>
        <p:nvPicPr>
          <p:cNvPr id="9" name="Picture 8" descr="Destroyed classroom after an earthquake"/>
          <p:cNvPicPr>
            <a:picLocks noChangeAspect="1"/>
          </p:cNvPicPr>
          <p:nvPr/>
        </p:nvPicPr>
        <p:blipFill rotWithShape="1">
          <a:blip r:embed="rId3" cstate="print">
            <a:lum bright="10000"/>
          </a:blip>
          <a:srcRect r="1262"/>
          <a:stretch/>
        </p:blipFill>
        <p:spPr>
          <a:xfrm>
            <a:off x="5742899" y="3510189"/>
            <a:ext cx="3033482" cy="2077004"/>
          </a:xfrm>
          <a:prstGeom prst="roundRect">
            <a:avLst>
              <a:gd name="adj" fmla="val 11775"/>
            </a:avLst>
          </a:prstGeom>
          <a:noFill/>
          <a:ln>
            <a:solidFill>
              <a:srgbClr val="002060"/>
            </a:solidFill>
          </a:ln>
          <a:effectLst>
            <a:outerShdw blurRad="50800" dist="38100" dir="2700000" algn="tl" rotWithShape="0">
              <a:prstClr val="black">
                <a:alpha val="40000"/>
              </a:prstClr>
            </a:outerShdw>
          </a:effectLst>
        </p:spPr>
      </p:pic>
      <p:pic>
        <p:nvPicPr>
          <p:cNvPr id="7173" name="Picture 2" descr="Word Box: What is your school's most significant natural haz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788" y="1368425"/>
            <a:ext cx="3121025"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65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a:xfrm>
            <a:off x="457200" y="312738"/>
            <a:ext cx="8305800" cy="631825"/>
          </a:xfrm>
        </p:spPr>
        <p:txBody>
          <a:bodyPr/>
          <a:lstStyle/>
          <a:p>
            <a:pPr eaLnBrk="1" hangingPunct="1"/>
            <a:r>
              <a:rPr lang="en-US" altLang="en-US" sz="3100" smtClean="0">
                <a:solidFill>
                  <a:srgbClr val="002060"/>
                </a:solidFill>
              </a:rPr>
              <a:t>Step 6:  Plan Implementation and Maintenance</a:t>
            </a:r>
          </a:p>
        </p:txBody>
      </p:sp>
      <p:sp>
        <p:nvSpPr>
          <p:cNvPr id="9220" name="Content Placeholder 2"/>
          <p:cNvSpPr>
            <a:spLocks noGrp="1"/>
          </p:cNvSpPr>
          <p:nvPr>
            <p:ph idx="1"/>
          </p:nvPr>
        </p:nvSpPr>
        <p:spPr>
          <a:xfrm>
            <a:off x="457200" y="2441575"/>
            <a:ext cx="8229600" cy="3549650"/>
          </a:xfrm>
        </p:spPr>
        <p:txBody>
          <a:bodyPr/>
          <a:lstStyle/>
          <a:p>
            <a:pPr marL="347663" lvl="1" indent="-347663" eaLnBrk="1" hangingPunct="1">
              <a:tabLst>
                <a:tab pos="282575" algn="l"/>
                <a:tab pos="457200" algn="l"/>
              </a:tabLst>
            </a:pPr>
            <a:r>
              <a:rPr lang="en-US" altLang="en-US" sz="2600" smtClean="0"/>
              <a:t>Train stakeholders on the school EOP and their role.</a:t>
            </a:r>
          </a:p>
          <a:p>
            <a:pPr marL="347663" lvl="1" indent="-347663" eaLnBrk="1" hangingPunct="1">
              <a:tabLst>
                <a:tab pos="282575" algn="l"/>
                <a:tab pos="457200" algn="l"/>
              </a:tabLst>
            </a:pPr>
            <a:r>
              <a:rPr lang="en-US" altLang="en-US" sz="2600" smtClean="0"/>
              <a:t>Exercise the plan. </a:t>
            </a:r>
          </a:p>
          <a:p>
            <a:pPr marL="347663" lvl="1" indent="-347663" eaLnBrk="1" hangingPunct="1">
              <a:tabLst>
                <a:tab pos="282575" algn="l"/>
                <a:tab pos="457200" algn="l"/>
              </a:tabLst>
            </a:pPr>
            <a:r>
              <a:rPr lang="en-US" altLang="en-US" sz="2600" smtClean="0"/>
              <a:t>Review, revise, and maintain the school EOP.</a:t>
            </a:r>
          </a:p>
          <a:p>
            <a:pPr>
              <a:tabLst>
                <a:tab pos="282575" algn="l"/>
                <a:tab pos="457200" algn="l"/>
              </a:tabLst>
            </a:pPr>
            <a:endParaRPr lang="en-US" altLang="en-US" smtClean="0"/>
          </a:p>
        </p:txBody>
      </p:sp>
      <p:pic>
        <p:nvPicPr>
          <p:cNvPr id="9219" name="Picture 7" descr="Step 6: Plan Implementation and Mainten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447800"/>
            <a:ext cx="81137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3039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6"/>
          <p:cNvSpPr>
            <a:spLocks noGrp="1"/>
          </p:cNvSpPr>
          <p:nvPr>
            <p:ph type="title"/>
          </p:nvPr>
        </p:nvSpPr>
        <p:spPr/>
        <p:txBody>
          <a:bodyPr/>
          <a:lstStyle/>
          <a:p>
            <a:r>
              <a:rPr lang="en-US" altLang="en-US" smtClean="0"/>
              <a:t>Training and Exercises</a:t>
            </a:r>
          </a:p>
        </p:txBody>
      </p:sp>
      <p:sp>
        <p:nvSpPr>
          <p:cNvPr id="10243" name="Content Placeholder 8"/>
          <p:cNvSpPr>
            <a:spLocks noGrp="1"/>
          </p:cNvSpPr>
          <p:nvPr>
            <p:ph idx="1"/>
          </p:nvPr>
        </p:nvSpPr>
        <p:spPr>
          <a:xfrm>
            <a:off x="457200" y="1209675"/>
            <a:ext cx="5011738" cy="4646612"/>
          </a:xfrm>
        </p:spPr>
        <p:txBody>
          <a:bodyPr/>
          <a:lstStyle/>
          <a:p>
            <a:r>
              <a:rPr lang="en-US" altLang="en-US" sz="2600" dirty="0" smtClean="0"/>
              <a:t>Training and exercises should:</a:t>
            </a:r>
          </a:p>
          <a:p>
            <a:pPr marL="347663" lvl="1" indent="-347663">
              <a:buFont typeface="Arial" panose="020B0604020202020204" pitchFamily="34" charset="0"/>
              <a:buChar char="•"/>
            </a:pPr>
            <a:r>
              <a:rPr lang="en-US" altLang="en-US" sz="2600" dirty="0" smtClean="0"/>
              <a:t>Address different audiences.</a:t>
            </a:r>
          </a:p>
          <a:p>
            <a:pPr marL="347663" lvl="1" indent="-347663">
              <a:buFont typeface="Arial" panose="020B0604020202020204" pitchFamily="34" charset="0"/>
              <a:buChar char="•"/>
            </a:pPr>
            <a:r>
              <a:rPr lang="en-US" altLang="en-US" sz="2600" dirty="0" smtClean="0"/>
              <a:t>Be age-appropriate.</a:t>
            </a:r>
          </a:p>
          <a:p>
            <a:pPr marL="347663" lvl="1" indent="-347663">
              <a:buFont typeface="Arial" panose="020B0604020202020204" pitchFamily="34" charset="0"/>
              <a:buChar char="•"/>
            </a:pPr>
            <a:r>
              <a:rPr lang="en-US" altLang="en-US" sz="2600" dirty="0" smtClean="0"/>
              <a:t>Vary.</a:t>
            </a:r>
          </a:p>
          <a:p>
            <a:pPr marL="347663" lvl="1" indent="-347663">
              <a:buFont typeface="Arial" panose="020B0604020202020204" pitchFamily="34" charset="0"/>
              <a:buChar char="•"/>
            </a:pPr>
            <a:r>
              <a:rPr lang="en-US" altLang="en-US" sz="2600" dirty="0" smtClean="0"/>
              <a:t>Recur.</a:t>
            </a:r>
          </a:p>
        </p:txBody>
      </p:sp>
      <p:pic>
        <p:nvPicPr>
          <p:cNvPr id="9220" name="Picture 6" descr="Students in a classroom "/>
          <p:cNvPicPr>
            <a:picLocks noChangeAspect="1" noChangeArrowheads="1"/>
          </p:cNvPicPr>
          <p:nvPr/>
        </p:nvPicPr>
        <p:blipFill>
          <a:blip r:embed="rId3"/>
          <a:srcRect/>
          <a:stretch>
            <a:fillRect/>
          </a:stretch>
        </p:blipFill>
        <p:spPr bwMode="auto">
          <a:xfrm>
            <a:off x="5372100" y="3505200"/>
            <a:ext cx="3067050" cy="2041525"/>
          </a:xfrm>
          <a:prstGeom prst="rect">
            <a:avLst/>
          </a:prstGeom>
          <a:noFill/>
          <a:ln w="9525">
            <a:solidFill>
              <a:srgbClr val="002060"/>
            </a:solidFill>
            <a:miter lim="800000"/>
            <a:headEnd/>
            <a:tailEnd/>
          </a:ln>
          <a:effectLst>
            <a:outerShdw blurRad="50800" dist="38100" dir="2700000" algn="tl" rotWithShape="0">
              <a:prstClr val="black">
                <a:alpha val="40000"/>
              </a:prstClr>
            </a:outerShdw>
          </a:effectLst>
          <a:extLst/>
        </p:spPr>
      </p:pic>
      <p:pic>
        <p:nvPicPr>
          <p:cNvPr id="9221" name="Picture 8" descr="Children in a classroom working in a workbook"/>
          <p:cNvPicPr>
            <a:picLocks noChangeAspect="1" noChangeArrowheads="1"/>
          </p:cNvPicPr>
          <p:nvPr/>
        </p:nvPicPr>
        <p:blipFill>
          <a:blip r:embed="rId4"/>
          <a:srcRect/>
          <a:stretch>
            <a:fillRect/>
          </a:stretch>
        </p:blipFill>
        <p:spPr bwMode="auto">
          <a:xfrm>
            <a:off x="5372100" y="1209675"/>
            <a:ext cx="3067050" cy="2041525"/>
          </a:xfrm>
          <a:prstGeom prst="rect">
            <a:avLst/>
          </a:prstGeom>
          <a:noFill/>
          <a:ln w="9525">
            <a:solidFill>
              <a:srgbClr val="002060"/>
            </a:solidFill>
            <a:miter lim="800000"/>
            <a:headEnd/>
            <a:tailEnd/>
          </a:ln>
          <a:effectLst>
            <a:outerShdw blurRad="50800" dist="38100" dir="2700000" algn="tl" rotWithShape="0">
              <a:prstClr val="black">
                <a:alpha val="40000"/>
              </a:prstClr>
            </a:outerShdw>
          </a:effectLst>
          <a:extLst/>
        </p:spPr>
      </p:pic>
    </p:spTree>
    <p:extLst>
      <p:ext uri="{BB962C8B-B14F-4D97-AF65-F5344CB8AC3E}">
        <p14:creationId xmlns:p14="http://schemas.microsoft.com/office/powerpoint/2010/main" val="2827177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3600" dirty="0" smtClean="0"/>
              <a:t>Benefits of Exercising a School EOP</a:t>
            </a:r>
          </a:p>
        </p:txBody>
      </p:sp>
      <p:sp>
        <p:nvSpPr>
          <p:cNvPr id="16387" name="Rectangle 3"/>
          <p:cNvSpPr>
            <a:spLocks noGrp="1" noChangeArrowheads="1"/>
          </p:cNvSpPr>
          <p:nvPr>
            <p:ph idx="1"/>
          </p:nvPr>
        </p:nvSpPr>
        <p:spPr/>
        <p:txBody>
          <a:bodyPr/>
          <a:lstStyle/>
          <a:p>
            <a:pPr marL="503629" lvl="1" indent="-342900" eaLnBrk="1" hangingPunct="1">
              <a:buFont typeface="Arial" panose="020B0604020202020204" pitchFamily="34" charset="0"/>
              <a:buChar char="•"/>
            </a:pPr>
            <a:r>
              <a:rPr lang="en-US" altLang="en-US" sz="2000" dirty="0" smtClean="0"/>
              <a:t>Raise awareness of potential crisis situations. </a:t>
            </a:r>
          </a:p>
          <a:p>
            <a:pPr marL="503629" lvl="1" indent="-342900" eaLnBrk="1" hangingPunct="1">
              <a:buFont typeface="Arial" panose="020B0604020202020204" pitchFamily="34" charset="0"/>
              <a:buChar char="•"/>
            </a:pPr>
            <a:r>
              <a:rPr lang="en-US" altLang="en-US" sz="2000" dirty="0" smtClean="0"/>
              <a:t>Assess and validate policies, plans, procedures, training, equipment, assumptions, and partnerships.</a:t>
            </a:r>
          </a:p>
          <a:p>
            <a:pPr marL="503629" lvl="1" indent="-342900" eaLnBrk="1" hangingPunct="1">
              <a:buFont typeface="Arial" panose="020B0604020202020204" pitchFamily="34" charset="0"/>
              <a:buChar char="•"/>
            </a:pPr>
            <a:r>
              <a:rPr lang="en-US" altLang="en-US" sz="2000" dirty="0" smtClean="0"/>
              <a:t>Clarify roles and responsibilities.</a:t>
            </a:r>
          </a:p>
          <a:p>
            <a:pPr marL="503629" lvl="1" indent="-342900" eaLnBrk="1" hangingPunct="1">
              <a:buFont typeface="Arial" panose="020B0604020202020204" pitchFamily="34" charset="0"/>
              <a:buChar char="•"/>
            </a:pPr>
            <a:r>
              <a:rPr lang="en-US" altLang="en-US" sz="2000" dirty="0" smtClean="0"/>
              <a:t>Improve partnership, coordination, and communication.</a:t>
            </a:r>
          </a:p>
          <a:p>
            <a:pPr marL="503629" lvl="1" indent="-342900" eaLnBrk="1" hangingPunct="1">
              <a:buFont typeface="Arial" panose="020B0604020202020204" pitchFamily="34" charset="0"/>
              <a:buChar char="•"/>
            </a:pPr>
            <a:r>
              <a:rPr lang="en-US" altLang="en-US" sz="2000" dirty="0" smtClean="0"/>
              <a:t>Identify gaps in resources. </a:t>
            </a:r>
          </a:p>
          <a:p>
            <a:pPr marL="503629" lvl="1" indent="-342900" eaLnBrk="1" hangingPunct="1">
              <a:buFont typeface="Arial" panose="020B0604020202020204" pitchFamily="34" charset="0"/>
              <a:buChar char="•"/>
            </a:pPr>
            <a:r>
              <a:rPr lang="en-US" altLang="en-US" sz="2000" dirty="0" smtClean="0"/>
              <a:t>Measure performance.</a:t>
            </a:r>
          </a:p>
          <a:p>
            <a:pPr marL="503629" lvl="1" indent="-342900" eaLnBrk="1" hangingPunct="1">
              <a:buFont typeface="Arial" panose="020B0604020202020204" pitchFamily="34" charset="0"/>
              <a:buChar char="•"/>
            </a:pPr>
            <a:r>
              <a:rPr lang="en-US" altLang="en-US" sz="2000" dirty="0" smtClean="0"/>
              <a:t>Identify opportunities for improvement.</a:t>
            </a:r>
          </a:p>
          <a:p>
            <a:pPr marL="342900" indent="-342900" eaLnBrk="1" hangingPunct="1"/>
            <a:endParaRPr lang="en-US" altLang="en-US" dirty="0" smtClean="0"/>
          </a:p>
        </p:txBody>
      </p:sp>
    </p:spTree>
    <p:extLst>
      <p:ext uri="{BB962C8B-B14F-4D97-AF65-F5344CB8AC3E}">
        <p14:creationId xmlns:p14="http://schemas.microsoft.com/office/powerpoint/2010/main" val="170193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t>Types of Exercises</a:t>
            </a:r>
          </a:p>
        </p:txBody>
      </p:sp>
      <p:pic>
        <p:nvPicPr>
          <p:cNvPr id="17411" name="Picture 2" descr="Discussion-Based -&#10;Image: People sitting at a table looking at paperwork.&#10;&#10;Operations-Based -&#10;Image: Emergency workers helping peopl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3" y="1258888"/>
            <a:ext cx="8169275"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555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Discussion-Based:  Seminars </a:t>
            </a:r>
          </a:p>
        </p:txBody>
      </p:sp>
      <p:sp>
        <p:nvSpPr>
          <p:cNvPr id="3" name="Content Placeholder 2"/>
          <p:cNvSpPr>
            <a:spLocks noGrp="1"/>
          </p:cNvSpPr>
          <p:nvPr>
            <p:ph idx="1"/>
          </p:nvPr>
        </p:nvSpPr>
        <p:spPr/>
        <p:txBody>
          <a:bodyPr/>
          <a:lstStyle/>
          <a:p>
            <a:pPr marL="457200" lvl="1" indent="-457200">
              <a:buFont typeface="Arial" panose="020B0604020202020204" pitchFamily="34" charset="0"/>
              <a:buChar char="•"/>
              <a:defRPr/>
            </a:pPr>
            <a:r>
              <a:rPr lang="en-US" sz="2800" dirty="0" smtClean="0"/>
              <a:t>Provide </a:t>
            </a:r>
            <a:r>
              <a:rPr lang="en-US" sz="2800" dirty="0"/>
              <a:t>an overview </a:t>
            </a:r>
            <a:r>
              <a:rPr lang="en-US" sz="2800" dirty="0" smtClean="0"/>
              <a:t>of plans, policies, or procedures.</a:t>
            </a:r>
          </a:p>
          <a:p>
            <a:pPr marL="457200" lvl="1" indent="-457200">
              <a:buFont typeface="Arial" panose="020B0604020202020204" pitchFamily="34" charset="0"/>
              <a:buChar char="•"/>
              <a:defRPr/>
            </a:pPr>
            <a:r>
              <a:rPr lang="en-US" sz="2800" dirty="0" smtClean="0"/>
              <a:t>Are </a:t>
            </a:r>
            <a:r>
              <a:rPr lang="en-US" sz="2800" dirty="0"/>
              <a:t>v</a:t>
            </a:r>
            <a:r>
              <a:rPr lang="en-US" sz="2800" dirty="0" smtClean="0"/>
              <a:t>aluable when                                  making changes to                                 plans or procedures.</a:t>
            </a:r>
          </a:p>
          <a:p>
            <a:pPr marL="114300" lvl="1" indent="0">
              <a:buFont typeface="Wingdings" pitchFamily="2" charset="2"/>
              <a:buNone/>
              <a:defRPr/>
            </a:pPr>
            <a:endParaRPr lang="en-US" dirty="0" smtClean="0"/>
          </a:p>
          <a:p>
            <a:pPr marL="114300" lvl="1" indent="0">
              <a:buFont typeface="Wingdings" pitchFamily="2" charset="2"/>
              <a:buNone/>
              <a:defRPr/>
            </a:pPr>
            <a:endParaRPr lang="en-US" dirty="0" smtClean="0"/>
          </a:p>
          <a:p>
            <a:pPr lvl="1">
              <a:defRPr/>
            </a:pPr>
            <a:endParaRPr lang="en-US" dirty="0"/>
          </a:p>
        </p:txBody>
      </p:sp>
      <p:pic>
        <p:nvPicPr>
          <p:cNvPr id="4" name="Picture 3" descr="A classroom full of people."/>
          <p:cNvPicPr>
            <a:picLocks noChangeAspect="1"/>
          </p:cNvPicPr>
          <p:nvPr/>
        </p:nvPicPr>
        <p:blipFill>
          <a:blip r:embed="rId3"/>
          <a:stretch>
            <a:fillRect/>
          </a:stretch>
        </p:blipFill>
        <p:spPr>
          <a:xfrm>
            <a:off x="4445726" y="2209800"/>
            <a:ext cx="4368800" cy="2914650"/>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8582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Discussion-Based:  Workshops</a:t>
            </a:r>
          </a:p>
        </p:txBody>
      </p:sp>
      <p:sp>
        <p:nvSpPr>
          <p:cNvPr id="15363" name="Content Placeholder 2"/>
          <p:cNvSpPr>
            <a:spLocks noGrp="1"/>
          </p:cNvSpPr>
          <p:nvPr>
            <p:ph idx="1"/>
          </p:nvPr>
        </p:nvSpPr>
        <p:spPr/>
        <p:txBody>
          <a:bodyPr/>
          <a:lstStyle/>
          <a:p>
            <a:pPr marL="347663" lvl="1" indent="-347663">
              <a:buFont typeface="Arial" panose="020B0604020202020204" pitchFamily="34" charset="0"/>
              <a:buChar char="•"/>
              <a:defRPr/>
            </a:pPr>
            <a:r>
              <a:rPr lang="en-US" sz="2800" dirty="0" smtClean="0"/>
              <a:t>Produce or build a product.</a:t>
            </a:r>
          </a:p>
          <a:p>
            <a:pPr marL="347663" lvl="1" indent="-347663">
              <a:buFont typeface="Arial" panose="020B0604020202020204" pitchFamily="34" charset="0"/>
              <a:buChar char="•"/>
              <a:defRPr/>
            </a:pPr>
            <a:r>
              <a:rPr lang="en-US" sz="2800" dirty="0" smtClean="0"/>
              <a:t>Should involve the broadest attendance by relevant stakeholders.</a:t>
            </a:r>
          </a:p>
          <a:p>
            <a:pPr marL="347663" lvl="1" indent="-347663">
              <a:buFont typeface="Arial" panose="020B0604020202020204" pitchFamily="34" charset="0"/>
              <a:buChar char="•"/>
              <a:defRPr/>
            </a:pPr>
            <a:r>
              <a:rPr lang="en-US" sz="2800" dirty="0" smtClean="0"/>
              <a:t>Must have clearly defined </a:t>
            </a:r>
            <a:br>
              <a:rPr lang="en-US" sz="2800" dirty="0" smtClean="0"/>
            </a:br>
            <a:r>
              <a:rPr lang="en-US" sz="2800" dirty="0" smtClean="0"/>
              <a:t>objectives or goals.</a:t>
            </a:r>
          </a:p>
          <a:p>
            <a:pPr lvl="1">
              <a:defRPr/>
            </a:pPr>
            <a:endParaRPr lang="en-US" dirty="0" smtClean="0"/>
          </a:p>
        </p:txBody>
      </p:sp>
      <p:pic>
        <p:nvPicPr>
          <p:cNvPr id="6" name="Picture 5" descr="People writing on a white board."/>
          <p:cNvPicPr>
            <a:picLocks noChangeAspect="1"/>
          </p:cNvPicPr>
          <p:nvPr/>
        </p:nvPicPr>
        <p:blipFill rotWithShape="1">
          <a:blip r:embed="rId3"/>
          <a:srcRect/>
          <a:stretch/>
        </p:blipFill>
        <p:spPr>
          <a:xfrm>
            <a:off x="5105400" y="3505200"/>
            <a:ext cx="3863975" cy="2520950"/>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1837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mtClean="0"/>
              <a:t>Discussion-Based:  Tabletops</a:t>
            </a:r>
          </a:p>
        </p:txBody>
      </p:sp>
      <p:sp>
        <p:nvSpPr>
          <p:cNvPr id="20483" name="Rectangle 3"/>
          <p:cNvSpPr>
            <a:spLocks noGrp="1" noChangeArrowheads="1"/>
          </p:cNvSpPr>
          <p:nvPr>
            <p:ph idx="1"/>
          </p:nvPr>
        </p:nvSpPr>
        <p:spPr>
          <a:xfrm>
            <a:off x="488950" y="1295400"/>
            <a:ext cx="8166100" cy="4646612"/>
          </a:xfrm>
        </p:spPr>
        <p:txBody>
          <a:bodyPr/>
          <a:lstStyle/>
          <a:p>
            <a:pPr marL="347663" lvl="1" indent="-347663" eaLnBrk="1" hangingPunct="1">
              <a:buFont typeface="Arial" panose="020B0604020202020204" pitchFamily="34" charset="0"/>
              <a:buChar char="•"/>
            </a:pPr>
            <a:r>
              <a:rPr lang="en-US" altLang="en-US" sz="2400" dirty="0" smtClean="0"/>
              <a:t>Enhance general awareness.</a:t>
            </a:r>
          </a:p>
          <a:p>
            <a:pPr marL="347663" lvl="1" indent="-347663" eaLnBrk="1" hangingPunct="1">
              <a:buFont typeface="Arial" panose="020B0604020202020204" pitchFamily="34" charset="0"/>
              <a:buChar char="•"/>
            </a:pPr>
            <a:r>
              <a:rPr lang="en-US" altLang="en-US" sz="2400" dirty="0" smtClean="0"/>
              <a:t>Validate the school EOP.</a:t>
            </a:r>
          </a:p>
          <a:p>
            <a:pPr marL="347663" lvl="1" indent="-347663" eaLnBrk="1" hangingPunct="1">
              <a:buFont typeface="Arial" panose="020B0604020202020204" pitchFamily="34" charset="0"/>
              <a:buChar char="•"/>
            </a:pPr>
            <a:r>
              <a:rPr lang="en-US" altLang="en-US" sz="2400" dirty="0" smtClean="0"/>
              <a:t>Assess systems needs.</a:t>
            </a:r>
          </a:p>
          <a:p>
            <a:pPr marL="347663" lvl="1" indent="-347663" eaLnBrk="1" hangingPunct="1">
              <a:buFont typeface="Arial" panose="020B0604020202020204" pitchFamily="34" charset="0"/>
              <a:buChar char="•"/>
            </a:pPr>
            <a:r>
              <a:rPr lang="en-US" altLang="en-US" sz="2400" dirty="0" smtClean="0"/>
              <a:t>Introduce community partners                                                     to new plans and procedures.</a:t>
            </a:r>
          </a:p>
          <a:p>
            <a:pPr marL="347663" lvl="1" indent="-347663" eaLnBrk="1" hangingPunct="1">
              <a:buFont typeface="Arial" panose="020B0604020202020204" pitchFamily="34" charset="0"/>
              <a:buChar char="•"/>
            </a:pPr>
            <a:r>
              <a:rPr lang="en-US" altLang="en-US" sz="2400" dirty="0" smtClean="0"/>
              <a:t>Identify potential challenges and                                             identify solutions.</a:t>
            </a:r>
          </a:p>
          <a:p>
            <a:pPr marL="347663" lvl="1" indent="-347663" eaLnBrk="1" hangingPunct="1">
              <a:buFont typeface="Arial" panose="020B0604020202020204" pitchFamily="34" charset="0"/>
              <a:buChar char="•"/>
            </a:pPr>
            <a:r>
              <a:rPr lang="en-US" altLang="en-US" sz="2400" dirty="0" smtClean="0"/>
              <a:t>Range from simple to complex.</a:t>
            </a:r>
          </a:p>
        </p:txBody>
      </p:sp>
      <p:pic>
        <p:nvPicPr>
          <p:cNvPr id="2" name="Picture 1" descr="Business men and women sitting around a table during a meeting."/>
          <p:cNvPicPr>
            <a:picLocks noChangeAspect="1"/>
          </p:cNvPicPr>
          <p:nvPr/>
        </p:nvPicPr>
        <p:blipFill rotWithShape="1">
          <a:blip r:embed="rId3"/>
          <a:srcRect/>
          <a:stretch/>
        </p:blipFill>
        <p:spPr>
          <a:xfrm>
            <a:off x="5486400" y="2667000"/>
            <a:ext cx="3203290" cy="1828800"/>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6790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5613" y="317500"/>
            <a:ext cx="8610600" cy="639763"/>
          </a:xfrm>
        </p:spPr>
        <p:txBody>
          <a:bodyPr/>
          <a:lstStyle/>
          <a:p>
            <a:pPr eaLnBrk="1" hangingPunct="1"/>
            <a:r>
              <a:rPr lang="en-US" altLang="en-US" smtClean="0"/>
              <a:t>Operations-Based:  Drills</a:t>
            </a:r>
          </a:p>
        </p:txBody>
      </p:sp>
      <p:sp>
        <p:nvSpPr>
          <p:cNvPr id="19459" name="Rectangle 3"/>
          <p:cNvSpPr>
            <a:spLocks noGrp="1" noChangeArrowheads="1"/>
          </p:cNvSpPr>
          <p:nvPr>
            <p:ph idx="1"/>
          </p:nvPr>
        </p:nvSpPr>
        <p:spPr>
          <a:xfrm>
            <a:off x="457200" y="1068388"/>
            <a:ext cx="8118475" cy="4646612"/>
          </a:xfrm>
        </p:spPr>
        <p:txBody>
          <a:bodyPr/>
          <a:lstStyle/>
          <a:p>
            <a:pPr marL="457200" lvl="1" indent="-457200" eaLnBrk="1" hangingPunct="1">
              <a:buFont typeface="Arial" panose="020B0604020202020204" pitchFamily="34" charset="0"/>
              <a:buChar char="•"/>
              <a:tabLst>
                <a:tab pos="511175" algn="l"/>
              </a:tabLst>
              <a:defRPr/>
            </a:pPr>
            <a:r>
              <a:rPr lang="en-US" sz="2600" dirty="0" smtClean="0"/>
              <a:t>Validate a specific function or capability.</a:t>
            </a:r>
          </a:p>
          <a:p>
            <a:pPr marL="457200" lvl="1" indent="-457200" eaLnBrk="1" hangingPunct="1">
              <a:buFont typeface="Arial" panose="020B0604020202020204" pitchFamily="34" charset="0"/>
              <a:buChar char="•"/>
              <a:tabLst>
                <a:tab pos="511175" algn="l"/>
              </a:tabLst>
              <a:defRPr/>
            </a:pPr>
            <a:r>
              <a:rPr lang="en-US" sz="2600" dirty="0" smtClean="0"/>
              <a:t>Practice or maintain current skills.</a:t>
            </a:r>
          </a:p>
          <a:p>
            <a:pPr marL="457200" lvl="1" indent="-457200" eaLnBrk="1" hangingPunct="1">
              <a:buFont typeface="Arial" panose="020B0604020202020204" pitchFamily="34" charset="0"/>
              <a:buChar char="•"/>
              <a:tabLst>
                <a:tab pos="511175" algn="l"/>
              </a:tabLst>
              <a:defRPr/>
            </a:pPr>
            <a:r>
              <a:rPr lang="en-US" sz="2600" dirty="0" smtClean="0"/>
              <a:t>Must be based on clearly defined plans and procedures.</a:t>
            </a:r>
          </a:p>
          <a:p>
            <a:pPr lvl="1" eaLnBrk="1" hangingPunct="1">
              <a:defRPr/>
            </a:pPr>
            <a:endParaRPr lang="en-US" sz="2600" dirty="0" smtClean="0"/>
          </a:p>
          <a:p>
            <a:pPr lvl="1" eaLnBrk="1" hangingPunct="1">
              <a:buFont typeface="Wingdings" pitchFamily="2" charset="2"/>
              <a:buNone/>
              <a:defRPr/>
            </a:pPr>
            <a:endParaRPr lang="en-US" dirty="0" smtClean="0"/>
          </a:p>
        </p:txBody>
      </p:sp>
      <p:pic>
        <p:nvPicPr>
          <p:cNvPr id="22532" name="Picture 2" descr="Word Balloon: What drills will you use to exercise your 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657600"/>
            <a:ext cx="4413250" cy="2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537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Communications Drills</a:t>
            </a:r>
          </a:p>
        </p:txBody>
      </p:sp>
      <p:sp>
        <p:nvSpPr>
          <p:cNvPr id="3" name="Content Placeholder 2"/>
          <p:cNvSpPr>
            <a:spLocks noGrp="1"/>
          </p:cNvSpPr>
          <p:nvPr>
            <p:ph idx="1"/>
          </p:nvPr>
        </p:nvSpPr>
        <p:spPr>
          <a:xfrm>
            <a:off x="415925" y="1371600"/>
            <a:ext cx="8229600" cy="4646612"/>
          </a:xfrm>
        </p:spPr>
        <p:txBody>
          <a:bodyPr/>
          <a:lstStyle/>
          <a:p>
            <a:pPr marL="457200" lvl="1" indent="-457200">
              <a:buFont typeface="Arial" panose="020B0604020202020204" pitchFamily="34" charset="0"/>
              <a:buChar char="•"/>
              <a:defRPr/>
            </a:pPr>
            <a:r>
              <a:rPr lang="en-US" sz="2600" dirty="0" smtClean="0"/>
              <a:t>Used to review and test communications protocols:</a:t>
            </a:r>
          </a:p>
          <a:p>
            <a:pPr marL="457200" lvl="1" indent="-457200">
              <a:buFont typeface="Arial" panose="020B0604020202020204" pitchFamily="34" charset="0"/>
              <a:buChar char="•"/>
              <a:defRPr/>
            </a:pPr>
            <a:r>
              <a:rPr lang="en-US" sz="2600" dirty="0" smtClean="0"/>
              <a:t>External communications</a:t>
            </a:r>
          </a:p>
          <a:p>
            <a:pPr marL="457200" lvl="1" indent="-457200">
              <a:buFont typeface="Arial" panose="020B0604020202020204" pitchFamily="34" charset="0"/>
              <a:buChar char="•"/>
              <a:defRPr/>
            </a:pPr>
            <a:r>
              <a:rPr lang="en-US" sz="2600" dirty="0" smtClean="0"/>
              <a:t>Internal communications</a:t>
            </a:r>
          </a:p>
          <a:p>
            <a:pPr marL="457200" lvl="1" indent="-457200">
              <a:buFont typeface="Arial" panose="020B0604020202020204" pitchFamily="34" charset="0"/>
              <a:buChar char="•"/>
              <a:defRPr/>
            </a:pPr>
            <a:r>
              <a:rPr lang="en-US" sz="2600" dirty="0" smtClean="0"/>
              <a:t>Vertical communications</a:t>
            </a:r>
            <a:endParaRPr lang="en-US" sz="2600" dirty="0"/>
          </a:p>
        </p:txBody>
      </p:sp>
      <p:pic>
        <p:nvPicPr>
          <p:cNvPr id="2" name="Picture 1" descr="A man talking on a handheld radio."/>
          <p:cNvPicPr>
            <a:picLocks noChangeAspect="1"/>
          </p:cNvPicPr>
          <p:nvPr/>
        </p:nvPicPr>
        <p:blipFill rotWithShape="1">
          <a:blip r:embed="rId3"/>
          <a:srcRect/>
          <a:stretch/>
        </p:blipFill>
        <p:spPr>
          <a:xfrm>
            <a:off x="5540375" y="2157413"/>
            <a:ext cx="3105150" cy="3463925"/>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782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Response Drills</a:t>
            </a:r>
          </a:p>
        </p:txBody>
      </p:sp>
      <p:sp>
        <p:nvSpPr>
          <p:cNvPr id="24579" name="Content Placeholder 2"/>
          <p:cNvSpPr>
            <a:spLocks noGrp="1"/>
          </p:cNvSpPr>
          <p:nvPr>
            <p:ph idx="1"/>
          </p:nvPr>
        </p:nvSpPr>
        <p:spPr>
          <a:xfrm>
            <a:off x="152400" y="1066800"/>
            <a:ext cx="7715250" cy="4607719"/>
          </a:xfrm>
        </p:spPr>
        <p:txBody>
          <a:bodyPr/>
          <a:lstStyle/>
          <a:p>
            <a:pPr marL="347663" lvl="1" indent="-347663">
              <a:buFont typeface="Arial" panose="020B0604020202020204" pitchFamily="34" charset="0"/>
              <a:buChar char="•"/>
              <a:tabLst/>
            </a:pPr>
            <a:r>
              <a:rPr lang="en-US" altLang="en-US" sz="2400" dirty="0" smtClean="0"/>
              <a:t>Provide practice in specific emergency action. </a:t>
            </a:r>
          </a:p>
          <a:p>
            <a:pPr marL="347663" lvl="1" indent="-347663">
              <a:buFont typeface="Arial" panose="020B0604020202020204" pitchFamily="34" charset="0"/>
              <a:buChar char="•"/>
              <a:tabLst/>
            </a:pPr>
            <a:r>
              <a:rPr lang="en-US" altLang="en-US" sz="2400" dirty="0" smtClean="0"/>
              <a:t>Can be: </a:t>
            </a:r>
          </a:p>
          <a:p>
            <a:pPr marL="690563" lvl="2" indent="-344488">
              <a:buFont typeface="Courier New" panose="02070309020205020404" pitchFamily="49" charset="0"/>
              <a:buChar char="o"/>
              <a:tabLst/>
            </a:pPr>
            <a:r>
              <a:rPr lang="en-US" altLang="en-US" sz="2400" dirty="0" smtClean="0"/>
              <a:t>Facility-wide.</a:t>
            </a:r>
          </a:p>
          <a:p>
            <a:pPr marL="690563" lvl="2" indent="-344488">
              <a:buFont typeface="Courier New" panose="02070309020205020404" pitchFamily="49" charset="0"/>
              <a:buChar char="o"/>
              <a:tabLst/>
            </a:pPr>
            <a:r>
              <a:rPr lang="en-US" altLang="en-US" sz="2400" dirty="0" smtClean="0"/>
              <a:t>Initiated by staff with a subset of the population.</a:t>
            </a:r>
          </a:p>
          <a:p>
            <a:pPr marL="690563" lvl="2" indent="-344488">
              <a:buFont typeface="Courier New" panose="02070309020205020404" pitchFamily="49" charset="0"/>
              <a:buChar char="o"/>
              <a:tabLst/>
            </a:pPr>
            <a:r>
              <a:rPr lang="en-US" altLang="en-US" sz="2400" dirty="0" smtClean="0"/>
              <a:t>A combination of drills.</a:t>
            </a:r>
          </a:p>
          <a:p>
            <a:pPr>
              <a:tabLst/>
            </a:pPr>
            <a:endParaRPr lang="en-US" altLang="en-US" sz="2400" dirty="0" smtClean="0"/>
          </a:p>
        </p:txBody>
      </p:sp>
      <p:pic>
        <p:nvPicPr>
          <p:cNvPr id="5" name="Picture 4" descr="Kids holding hands walking down a sidewalk."/>
          <p:cNvPicPr>
            <a:picLocks noChangeAspect="1"/>
          </p:cNvPicPr>
          <p:nvPr/>
        </p:nvPicPr>
        <p:blipFill rotWithShape="1">
          <a:blip r:embed="rId3"/>
          <a:srcRect/>
          <a:stretch/>
        </p:blipFill>
        <p:spPr>
          <a:xfrm>
            <a:off x="4191000" y="4343400"/>
            <a:ext cx="4872751" cy="1752600"/>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9414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Threats/Hazards</a:t>
            </a:r>
            <a:endParaRPr lang="en-US" dirty="0"/>
          </a:p>
        </p:txBody>
      </p:sp>
      <p:pic>
        <p:nvPicPr>
          <p:cNvPr id="5" name="The Weather Channel - Weather Caught On Camera - Tornado Slams into School.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9736" y="1066800"/>
            <a:ext cx="8804528" cy="4953000"/>
          </a:xfrm>
        </p:spPr>
      </p:pic>
    </p:spTree>
    <p:extLst>
      <p:ext uri="{BB962C8B-B14F-4D97-AF65-F5344CB8AC3E}">
        <p14:creationId xmlns:p14="http://schemas.microsoft.com/office/powerpoint/2010/main" val="2568651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Tips for Conducting Drills</a:t>
            </a:r>
          </a:p>
        </p:txBody>
      </p:sp>
      <p:sp>
        <p:nvSpPr>
          <p:cNvPr id="3" name="Content Placeholder 2"/>
          <p:cNvSpPr>
            <a:spLocks noGrp="1"/>
          </p:cNvSpPr>
          <p:nvPr>
            <p:ph idx="1"/>
          </p:nvPr>
        </p:nvSpPr>
        <p:spPr>
          <a:xfrm>
            <a:off x="457200" y="1143000"/>
            <a:ext cx="8231188" cy="4646612"/>
          </a:xfrm>
        </p:spPr>
        <p:txBody>
          <a:bodyPr/>
          <a:lstStyle/>
          <a:p>
            <a:pPr marL="457200" lvl="1" indent="-457200">
              <a:buFont typeface="Arial" panose="020B0604020202020204" pitchFamily="34" charset="0"/>
              <a:buChar char="•"/>
              <a:defRPr/>
            </a:pPr>
            <a:r>
              <a:rPr lang="en-US" sz="2400" dirty="0" smtClean="0"/>
              <a:t>Keep drills realistic and unpredictable.  </a:t>
            </a:r>
          </a:p>
          <a:p>
            <a:pPr marL="457200" lvl="1" indent="-457200">
              <a:buFont typeface="Arial" panose="020B0604020202020204" pitchFamily="34" charset="0"/>
              <a:buChar char="•"/>
              <a:defRPr/>
            </a:pPr>
            <a:r>
              <a:rPr lang="en-US" sz="2400" dirty="0" smtClean="0"/>
              <a:t>Conduct drills during: </a:t>
            </a:r>
          </a:p>
          <a:p>
            <a:pPr marL="803275" lvl="2" indent="-457200">
              <a:buFont typeface="Courier New" panose="02070309020205020404" pitchFamily="49" charset="0"/>
              <a:buChar char="o"/>
              <a:tabLst/>
              <a:defRPr/>
            </a:pPr>
            <a:r>
              <a:rPr lang="en-US" sz="2400" dirty="0" smtClean="0"/>
              <a:t>Class change.</a:t>
            </a:r>
          </a:p>
          <a:p>
            <a:pPr marL="803275" lvl="2" indent="-457200">
              <a:buFont typeface="Courier New" panose="02070309020205020404" pitchFamily="49" charset="0"/>
              <a:buChar char="o"/>
              <a:tabLst/>
              <a:defRPr/>
            </a:pPr>
            <a:r>
              <a:rPr lang="en-US" sz="2400" dirty="0" smtClean="0"/>
              <a:t>Recess</a:t>
            </a:r>
            <a:r>
              <a:rPr lang="en-US" sz="2400" dirty="0"/>
              <a:t> </a:t>
            </a:r>
            <a:r>
              <a:rPr lang="en-US" sz="2400" dirty="0" smtClean="0"/>
              <a:t>and </a:t>
            </a:r>
            <a:br>
              <a:rPr lang="en-US" sz="2400" dirty="0" smtClean="0"/>
            </a:br>
            <a:r>
              <a:rPr lang="en-US" sz="2400" dirty="0" smtClean="0"/>
              <a:t>lunch times.</a:t>
            </a:r>
          </a:p>
          <a:p>
            <a:pPr marL="803275" lvl="2" indent="-457200">
              <a:buFont typeface="Courier New" panose="02070309020205020404" pitchFamily="49" charset="0"/>
              <a:buChar char="o"/>
              <a:tabLst/>
              <a:defRPr/>
            </a:pPr>
            <a:r>
              <a:rPr lang="en-US" sz="2400" dirty="0" smtClean="0"/>
              <a:t>Arrival and dismissal. </a:t>
            </a:r>
          </a:p>
          <a:p>
            <a:pPr marL="803275" lvl="2" indent="-457200">
              <a:buFont typeface="Courier New" panose="02070309020205020404" pitchFamily="49" charset="0"/>
              <a:buChar char="o"/>
              <a:tabLst/>
              <a:defRPr/>
            </a:pPr>
            <a:r>
              <a:rPr lang="en-US" sz="2400" dirty="0" smtClean="0"/>
              <a:t>Field trips.</a:t>
            </a:r>
          </a:p>
          <a:p>
            <a:pPr marL="114300" lvl="1" indent="0">
              <a:buFont typeface="Wingdings" pitchFamily="2" charset="2"/>
              <a:buNone/>
              <a:defRPr/>
            </a:pPr>
            <a:endParaRPr lang="en-US" sz="2600" dirty="0" smtClean="0"/>
          </a:p>
          <a:p>
            <a:pPr lvl="1">
              <a:defRPr/>
            </a:pPr>
            <a:endParaRPr lang="en-US" sz="2600" dirty="0"/>
          </a:p>
        </p:txBody>
      </p:sp>
      <p:sp>
        <p:nvSpPr>
          <p:cNvPr id="4" name="Rectangle 3" descr="A woman part of the school safe team standing in front of a group of children."/>
          <p:cNvSpPr/>
          <p:nvPr/>
        </p:nvSpPr>
        <p:spPr>
          <a:xfrm>
            <a:off x="5141913" y="2535238"/>
            <a:ext cx="3429000" cy="2805112"/>
          </a:xfrm>
          <a:prstGeom prst="rect">
            <a:avLst/>
          </a:prstGeom>
          <a:blipFill rotWithShape="1">
            <a:blip r:embed="rId3" cstate="screen">
              <a:extLst/>
            </a:blip>
            <a:srcRect/>
            <a:stretch>
              <a:fillRect/>
            </a:stretch>
          </a:blipFill>
          <a:ln>
            <a:solidFill>
              <a:srgbClr val="002060"/>
            </a:solidFill>
          </a:ln>
          <a:effectLst>
            <a:outerShdw blurRad="50800" dist="38100" dir="2700000" algn="tl" rotWithShape="0">
              <a:prstClr val="black">
                <a:alpha val="40000"/>
              </a:prstClr>
            </a:outerShdw>
          </a:effectLst>
        </p:spPr>
        <p:style>
          <a:lnRef idx="0">
            <a:scrgbClr r="0" g="0" b="0"/>
          </a:lnRef>
          <a:fillRef idx="1">
            <a:scrgbClr r="0" g="0" b="0"/>
          </a:fillRef>
          <a:effectRef idx="0">
            <a:schemeClr val="accent2">
              <a:tint val="55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178061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304800"/>
            <a:ext cx="8318500" cy="639763"/>
          </a:xfrm>
        </p:spPr>
        <p:txBody>
          <a:bodyPr/>
          <a:lstStyle/>
          <a:p>
            <a:r>
              <a:rPr lang="en-US" altLang="en-US" sz="3600" smtClean="0"/>
              <a:t>Operations-Based:  Functional Exercises</a:t>
            </a:r>
          </a:p>
        </p:txBody>
      </p:sp>
      <p:sp>
        <p:nvSpPr>
          <p:cNvPr id="26627" name="Content Placeholder 2"/>
          <p:cNvSpPr>
            <a:spLocks noGrp="1"/>
          </p:cNvSpPr>
          <p:nvPr>
            <p:ph idx="1"/>
          </p:nvPr>
        </p:nvSpPr>
        <p:spPr>
          <a:xfrm>
            <a:off x="457200" y="1447800"/>
            <a:ext cx="7715250" cy="4607719"/>
          </a:xfrm>
        </p:spPr>
        <p:txBody>
          <a:bodyPr/>
          <a:lstStyle/>
          <a:p>
            <a:pPr marL="347663" lvl="1" indent="-347663">
              <a:buFont typeface="Arial" panose="020B0604020202020204" pitchFamily="34" charset="0"/>
              <a:buChar char="•"/>
              <a:tabLst>
                <a:tab pos="347663" algn="l"/>
              </a:tabLst>
            </a:pPr>
            <a:r>
              <a:rPr lang="en-US" altLang="en-US" sz="2000" dirty="0" smtClean="0"/>
              <a:t>Evaluate and validate capabilities or multiple functions.</a:t>
            </a:r>
          </a:p>
          <a:p>
            <a:pPr marL="347663" lvl="1" indent="-347663">
              <a:buFont typeface="Arial" panose="020B0604020202020204" pitchFamily="34" charset="0"/>
              <a:buChar char="•"/>
              <a:tabLst>
                <a:tab pos="347663" algn="l"/>
              </a:tabLst>
            </a:pPr>
            <a:r>
              <a:rPr lang="en-US" altLang="en-US" sz="2000" dirty="0" smtClean="0"/>
              <a:t>Focus on exercising the school EOP, policies, and procedures.</a:t>
            </a:r>
          </a:p>
          <a:p>
            <a:pPr marL="347663" lvl="1" indent="-347663">
              <a:buFont typeface="Arial" panose="020B0604020202020204" pitchFamily="34" charset="0"/>
              <a:buChar char="•"/>
              <a:tabLst>
                <a:tab pos="347663" algn="l"/>
              </a:tabLst>
            </a:pPr>
            <a:r>
              <a:rPr lang="en-US" altLang="en-US" sz="2000" dirty="0" smtClean="0"/>
              <a:t>Involve a scenario with </a:t>
            </a:r>
            <a:br>
              <a:rPr lang="en-US" altLang="en-US" sz="2000" dirty="0" smtClean="0"/>
            </a:br>
            <a:r>
              <a:rPr lang="en-US" altLang="en-US" sz="2000" dirty="0" smtClean="0"/>
              <a:t>event updates.</a:t>
            </a:r>
          </a:p>
          <a:p>
            <a:pPr marL="347663" lvl="1" indent="-347663">
              <a:buFont typeface="Arial" panose="020B0604020202020204" pitchFamily="34" charset="0"/>
              <a:buChar char="•"/>
              <a:tabLst>
                <a:tab pos="347663" algn="l"/>
              </a:tabLst>
            </a:pPr>
            <a:r>
              <a:rPr lang="en-US" altLang="en-US" sz="2000" dirty="0" smtClean="0"/>
              <a:t>Are realistic, real-time. </a:t>
            </a:r>
          </a:p>
          <a:p>
            <a:pPr marL="347663" lvl="1" indent="-347663">
              <a:buFont typeface="Arial" panose="020B0604020202020204" pitchFamily="34" charset="0"/>
              <a:buChar char="•"/>
              <a:tabLst>
                <a:tab pos="347663" algn="l"/>
              </a:tabLst>
            </a:pPr>
            <a:r>
              <a:rPr lang="en-US" altLang="en-US" sz="2000" dirty="0" smtClean="0"/>
              <a:t>Simulate use of personnel and </a:t>
            </a:r>
            <a:br>
              <a:rPr lang="en-US" altLang="en-US" sz="2000" dirty="0" smtClean="0"/>
            </a:br>
            <a:r>
              <a:rPr lang="en-US" altLang="en-US" sz="2000" dirty="0" smtClean="0"/>
              <a:t>equipment.</a:t>
            </a:r>
          </a:p>
        </p:txBody>
      </p:sp>
      <p:sp>
        <p:nvSpPr>
          <p:cNvPr id="4" name="Rectangle 3" descr="People sitting at a cafeteria table planning."/>
          <p:cNvSpPr/>
          <p:nvPr/>
        </p:nvSpPr>
        <p:spPr>
          <a:xfrm>
            <a:off x="4686300" y="2654300"/>
            <a:ext cx="3870325" cy="2851150"/>
          </a:xfrm>
          <a:prstGeom prst="rect">
            <a:avLst/>
          </a:prstGeom>
          <a:blipFill rotWithShape="1">
            <a:blip r:embed="rId3" cstate="screen">
              <a:extLst/>
            </a:blip>
            <a:stretch>
              <a:fillRect/>
            </a:stretch>
          </a:blipFill>
          <a:ln>
            <a:solidFill>
              <a:srgbClr val="002060"/>
            </a:solidFill>
          </a:ln>
          <a:effectLst>
            <a:outerShdw blurRad="50800" dist="38100" dir="2700000" algn="tl" rotWithShape="0">
              <a:prstClr val="black">
                <a:alpha val="40000"/>
              </a:prstClr>
            </a:outerShdw>
          </a:effectLst>
        </p:spPr>
        <p:style>
          <a:lnRef idx="0">
            <a:scrgbClr r="0" g="0" b="0"/>
          </a:lnRef>
          <a:fillRef idx="1">
            <a:scrgbClr r="0" g="0" b="0"/>
          </a:fillRef>
          <a:effectRef idx="0">
            <a:schemeClr val="accent2">
              <a:tint val="55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07844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34975" y="301625"/>
            <a:ext cx="8229600" cy="639763"/>
          </a:xfrm>
        </p:spPr>
        <p:txBody>
          <a:bodyPr/>
          <a:lstStyle/>
          <a:p>
            <a:r>
              <a:rPr lang="en-US" altLang="en-US" sz="3600" smtClean="0"/>
              <a:t>Operations-Based:  Full-Scale</a:t>
            </a:r>
          </a:p>
        </p:txBody>
      </p:sp>
      <p:sp>
        <p:nvSpPr>
          <p:cNvPr id="27651" name="Content Placeholder 2"/>
          <p:cNvSpPr>
            <a:spLocks noGrp="1"/>
          </p:cNvSpPr>
          <p:nvPr>
            <p:ph idx="1"/>
          </p:nvPr>
        </p:nvSpPr>
        <p:spPr>
          <a:xfrm>
            <a:off x="314325" y="1068388"/>
            <a:ext cx="8229600" cy="4646612"/>
          </a:xfrm>
        </p:spPr>
        <p:txBody>
          <a:bodyPr/>
          <a:lstStyle/>
          <a:p>
            <a:pPr marL="503629" lvl="1" indent="-342900">
              <a:buFont typeface="Arial" panose="020B0604020202020204" pitchFamily="34" charset="0"/>
              <a:buChar char="•"/>
            </a:pPr>
            <a:r>
              <a:rPr lang="en-US" altLang="en-US" sz="2400" dirty="0" smtClean="0"/>
              <a:t>Are the most complex and resource-intensive exercise type.</a:t>
            </a:r>
          </a:p>
          <a:p>
            <a:pPr marL="503629" lvl="1" indent="-342900">
              <a:buFont typeface="Arial" panose="020B0604020202020204" pitchFamily="34" charset="0"/>
              <a:buChar char="•"/>
            </a:pPr>
            <a:r>
              <a:rPr lang="en-US" altLang="en-US" sz="2400" dirty="0" smtClean="0"/>
              <a:t>Involve multiple agencies and organizations.</a:t>
            </a:r>
          </a:p>
          <a:p>
            <a:pPr marL="503629" lvl="1" indent="-342900">
              <a:buFont typeface="Arial" panose="020B0604020202020204" pitchFamily="34" charset="0"/>
              <a:buChar char="•"/>
            </a:pPr>
            <a:r>
              <a:rPr lang="en-US" altLang="en-US" sz="2400" dirty="0" smtClean="0"/>
              <a:t>Involve an exercise </a:t>
            </a:r>
            <a:br>
              <a:rPr lang="en-US" altLang="en-US" sz="2400" dirty="0" smtClean="0"/>
            </a:br>
            <a:r>
              <a:rPr lang="en-US" altLang="en-US" sz="2400" dirty="0" smtClean="0"/>
              <a:t>scenario conducted </a:t>
            </a:r>
            <a:br>
              <a:rPr lang="en-US" altLang="en-US" sz="2400" dirty="0" smtClean="0"/>
            </a:br>
            <a:r>
              <a:rPr lang="en-US" altLang="en-US" sz="2400" dirty="0" smtClean="0"/>
              <a:t>in real time.</a:t>
            </a:r>
          </a:p>
          <a:p>
            <a:pPr marL="503629" lvl="1" indent="-342900">
              <a:buFont typeface="Arial" panose="020B0604020202020204" pitchFamily="34" charset="0"/>
              <a:buChar char="•"/>
            </a:pPr>
            <a:r>
              <a:rPr lang="en-US" altLang="en-US" sz="2400" dirty="0" smtClean="0"/>
              <a:t>May mobilize </a:t>
            </a:r>
            <a:br>
              <a:rPr lang="en-US" altLang="en-US" sz="2400" dirty="0" smtClean="0"/>
            </a:br>
            <a:r>
              <a:rPr lang="en-US" altLang="en-US" sz="2400" dirty="0" smtClean="0"/>
              <a:t>personnel and </a:t>
            </a:r>
            <a:br>
              <a:rPr lang="en-US" altLang="en-US" sz="2400" dirty="0" smtClean="0"/>
            </a:br>
            <a:r>
              <a:rPr lang="en-US" altLang="en-US" sz="2400" dirty="0" smtClean="0"/>
              <a:t>resources.</a:t>
            </a:r>
          </a:p>
        </p:txBody>
      </p:sp>
      <p:sp>
        <p:nvSpPr>
          <p:cNvPr id="4" name="Rectangle 3" descr="Emergency workers tend to a person on a stretcher while another emergency worker looks in the back of a school bus."/>
          <p:cNvSpPr/>
          <p:nvPr/>
        </p:nvSpPr>
        <p:spPr>
          <a:xfrm>
            <a:off x="4300538" y="2705100"/>
            <a:ext cx="4144962" cy="2884488"/>
          </a:xfrm>
          <a:prstGeom prst="rect">
            <a:avLst/>
          </a:prstGeom>
          <a:blipFill rotWithShape="1">
            <a:blip r:embed="rId3" cstate="screen">
              <a:extLst/>
            </a:blip>
            <a:stretch>
              <a:fillRect/>
            </a:stretch>
          </a:blipFill>
          <a:ln>
            <a:solidFill>
              <a:srgbClr val="002060"/>
            </a:solidFill>
          </a:ln>
          <a:effectLst>
            <a:outerShdw blurRad="50800" dist="38100" dir="2700000" algn="tl" rotWithShape="0">
              <a:prstClr val="black">
                <a:alpha val="40000"/>
              </a:prstClr>
            </a:outerShdw>
          </a:effectLst>
        </p:spPr>
        <p:style>
          <a:lnRef idx="0">
            <a:scrgbClr r="0" g="0" b="0"/>
          </a:lnRef>
          <a:fillRef idx="1">
            <a:scrgbClr r="0" g="0" b="0"/>
          </a:fillRef>
          <a:effectRef idx="0">
            <a:schemeClr val="accent2">
              <a:tint val="55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717197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smtClean="0"/>
              <a:t>Activity:  Training Ideas</a:t>
            </a:r>
          </a:p>
        </p:txBody>
      </p:sp>
      <p:sp>
        <p:nvSpPr>
          <p:cNvPr id="14339" name="Content Placeholder 8"/>
          <p:cNvSpPr>
            <a:spLocks noGrp="1"/>
          </p:cNvSpPr>
          <p:nvPr>
            <p:ph idx="1"/>
          </p:nvPr>
        </p:nvSpPr>
        <p:spPr>
          <a:xfrm>
            <a:off x="457200" y="1219200"/>
            <a:ext cx="7715250" cy="4607719"/>
          </a:xfrm>
        </p:spPr>
        <p:txBody>
          <a:bodyPr/>
          <a:lstStyle/>
          <a:p>
            <a:pPr marL="0">
              <a:spcBef>
                <a:spcPts val="1200"/>
              </a:spcBef>
              <a:defRPr/>
            </a:pPr>
            <a:r>
              <a:rPr lang="en-US" sz="2500" u="sng" dirty="0" smtClean="0"/>
              <a:t>Instructions</a:t>
            </a:r>
            <a:r>
              <a:rPr lang="en-US" sz="2500" dirty="0" smtClean="0"/>
              <a:t>:</a:t>
            </a:r>
          </a:p>
          <a:p>
            <a:pPr marL="0" lvl="1" indent="-514350">
              <a:spcBef>
                <a:spcPts val="1200"/>
              </a:spcBef>
              <a:buFont typeface="Times New Roman" pitchFamily="18" charset="0"/>
              <a:buAutoNum type="arabicPeriod"/>
              <a:defRPr/>
            </a:pPr>
            <a:r>
              <a:rPr lang="en-US" sz="2000" dirty="0" smtClean="0"/>
              <a:t>Identify one incident that you would like to train with:  </a:t>
            </a:r>
          </a:p>
          <a:p>
            <a:pPr marL="182880" lvl="4" indent="-455613">
              <a:spcBef>
                <a:spcPts val="1200"/>
              </a:spcBef>
              <a:buFont typeface="Arial" panose="020B0604020202020204" pitchFamily="34" charset="0"/>
              <a:buChar char="•"/>
              <a:defRPr/>
            </a:pPr>
            <a:r>
              <a:rPr lang="en-US" sz="2000" dirty="0" smtClean="0"/>
              <a:t>Parents/guardians</a:t>
            </a:r>
            <a:endParaRPr lang="en-US" sz="2000" dirty="0"/>
          </a:p>
          <a:p>
            <a:pPr marL="182880" lvl="2" indent="-455613">
              <a:spcBef>
                <a:spcPts val="1200"/>
              </a:spcBef>
              <a:buFont typeface="Arial" panose="020B0604020202020204" pitchFamily="34" charset="0"/>
              <a:buChar char="•"/>
              <a:defRPr/>
            </a:pPr>
            <a:r>
              <a:rPr lang="en-US" sz="2000" dirty="0" smtClean="0"/>
              <a:t>Substitutes</a:t>
            </a:r>
          </a:p>
          <a:p>
            <a:pPr marL="182880" lvl="2" indent="-455613">
              <a:spcBef>
                <a:spcPts val="1200"/>
              </a:spcBef>
              <a:buFont typeface="Arial" panose="020B0604020202020204" pitchFamily="34" charset="0"/>
              <a:buChar char="•"/>
              <a:defRPr/>
            </a:pPr>
            <a:r>
              <a:rPr lang="en-US" sz="2000" dirty="0" smtClean="0"/>
              <a:t>Volunteers</a:t>
            </a:r>
          </a:p>
          <a:p>
            <a:pPr marL="0" lvl="2" indent="-455613">
              <a:spcBef>
                <a:spcPts val="1200"/>
              </a:spcBef>
              <a:buFont typeface="Arial" panose="020B0604020202020204" pitchFamily="34" charset="0"/>
              <a:buChar char="•"/>
              <a:defRPr/>
            </a:pPr>
            <a:r>
              <a:rPr lang="en-US" sz="2000" dirty="0" smtClean="0"/>
              <a:t>After-school groups</a:t>
            </a:r>
          </a:p>
          <a:p>
            <a:pPr marL="0" lvl="1" indent="-514350">
              <a:spcBef>
                <a:spcPts val="1200"/>
              </a:spcBef>
              <a:buFont typeface="+mj-lt"/>
              <a:buAutoNum type="arabicPeriod"/>
              <a:defRPr/>
            </a:pPr>
            <a:r>
              <a:rPr lang="en-US" sz="2000" dirty="0" smtClean="0"/>
              <a:t>Create a training plan for the school year, identifying which response function(s) and what type(s) of training or exercises you will use.</a:t>
            </a:r>
          </a:p>
        </p:txBody>
      </p:sp>
    </p:spTree>
    <p:extLst>
      <p:ext uri="{BB962C8B-B14F-4D97-AF65-F5344CB8AC3E}">
        <p14:creationId xmlns:p14="http://schemas.microsoft.com/office/powerpoint/2010/main" val="91371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altLang="en-US" dirty="0" smtClean="0"/>
              <a:t>Exercise Design and Development</a:t>
            </a:r>
          </a:p>
        </p:txBody>
      </p:sp>
      <p:pic>
        <p:nvPicPr>
          <p:cNvPr id="5" name="Picture 2" descr="Text box: Set the exercise foundation&#10;Down arrow to:&#10;Text box: Identify an exercise planning team&#10;Down arrow to:&#10;Text Box: Design the exercise&#10;Down arrow to:&#10;Text Box: Develop the exercise&#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752600"/>
            <a:ext cx="7715250" cy="433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47459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Conduct -&#10;Prepare for the exercise&#10;Conduct the exercise&#10;Wrap up the exercise&#10;&#10;Evaluate -&#10;Plan for the exercise evaluation&#10;Observe the exercise&#10;Document the exercise result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7715250" cy="394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p:txBody>
          <a:bodyPr/>
          <a:lstStyle/>
          <a:p>
            <a:r>
              <a:rPr lang="en-US" altLang="en-US" dirty="0" smtClean="0"/>
              <a:t>Exercise Conduct and Evaluation</a:t>
            </a:r>
          </a:p>
        </p:txBody>
      </p:sp>
    </p:spTree>
    <p:extLst>
      <p:ext uri="{BB962C8B-B14F-4D97-AF65-F5344CB8AC3E}">
        <p14:creationId xmlns:p14="http://schemas.microsoft.com/office/powerpoint/2010/main" val="33433400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mtClean="0"/>
              <a:t>Topic Overview</a:t>
            </a:r>
          </a:p>
        </p:txBody>
      </p:sp>
      <p:pic>
        <p:nvPicPr>
          <p:cNvPr id="6147" name="Picture 4" descr="Picture of presentation with text Conduct Tabletop&#10;Picture of people at a meeting with text Design Tabletop&#10;&#10;Conduct Tabletop is highlighted.&#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25" y="1644650"/>
            <a:ext cx="7499350"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472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sz="3600" smtClean="0"/>
              <a:t>Tabletop Exercise Participants</a:t>
            </a:r>
          </a:p>
        </p:txBody>
      </p:sp>
      <p:pic>
        <p:nvPicPr>
          <p:cNvPr id="14339" name="Picture 13" descr="Facilitators -&#10;Set up the exercise.&#10;Facilitate the exercise.&#10;&#10;Players -&#10;Determine who will play each role.&#10;Take active role following EOP procedures.&#10;&#10;Evaluators -&#10;Review exercise objectives and evaluation criteria.&#10;Observe and document actions during the exercise.&#10;&#10;Support Staff -&#10;Help with logistics.&#10;Assist with room set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1082675"/>
            <a:ext cx="8193088" cy="507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004585"/>
      </p:ext>
    </p:extLst>
  </p:cSld>
  <p:clrMapOvr>
    <a:masterClrMapping/>
  </p:clrMapOvr>
  <p:transition>
    <p:wipe dir="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smtClean="0"/>
              <a:t>Conducting the Tabletop </a:t>
            </a:r>
          </a:p>
        </p:txBody>
      </p:sp>
      <p:sp>
        <p:nvSpPr>
          <p:cNvPr id="16387" name="Rectangle 3"/>
          <p:cNvSpPr>
            <a:spLocks noGrp="1" noChangeArrowheads="1"/>
          </p:cNvSpPr>
          <p:nvPr>
            <p:ph idx="1"/>
          </p:nvPr>
        </p:nvSpPr>
        <p:spPr>
          <a:xfrm>
            <a:off x="2406649" y="1219200"/>
            <a:ext cx="6492875" cy="4646612"/>
          </a:xfrm>
        </p:spPr>
        <p:txBody>
          <a:bodyPr/>
          <a:lstStyle/>
          <a:p>
            <a:pPr marL="503629" lvl="1" indent="-342900">
              <a:buFont typeface="Arial" panose="020B0604020202020204" pitchFamily="34" charset="0"/>
              <a:buChar char="•"/>
            </a:pPr>
            <a:r>
              <a:rPr lang="en-US" altLang="en-US" sz="1800" dirty="0" smtClean="0"/>
              <a:t>Welcome players &amp; introduce facilitator/evaluators. </a:t>
            </a:r>
          </a:p>
          <a:p>
            <a:pPr marL="503629" lvl="1" indent="-342900">
              <a:buFont typeface="Arial" panose="020B0604020202020204" pitchFamily="34" charset="0"/>
              <a:buChar char="•"/>
            </a:pPr>
            <a:r>
              <a:rPr lang="en-US" altLang="en-US" sz="1800" dirty="0" smtClean="0"/>
              <a:t>Present exercise purpose.</a:t>
            </a:r>
          </a:p>
          <a:p>
            <a:pPr marL="503629" lvl="1" indent="-342900">
              <a:buFont typeface="Arial" panose="020B0604020202020204" pitchFamily="34" charset="0"/>
              <a:buChar char="•"/>
            </a:pPr>
            <a:r>
              <a:rPr lang="en-US" altLang="en-US" sz="1800" dirty="0" smtClean="0"/>
              <a:t>Explain exercise conduct.</a:t>
            </a:r>
          </a:p>
          <a:p>
            <a:pPr marL="503629" lvl="1" indent="-342900">
              <a:buFont typeface="Arial" panose="020B0604020202020204" pitchFamily="34" charset="0"/>
              <a:buChar char="•"/>
            </a:pPr>
            <a:r>
              <a:rPr lang="en-US" altLang="en-US" sz="1800" dirty="0" smtClean="0"/>
              <a:t>Introduce narrative and significant events.</a:t>
            </a:r>
          </a:p>
          <a:p>
            <a:pPr marL="503629" lvl="1" indent="-342900">
              <a:buFont typeface="Arial" panose="020B0604020202020204" pitchFamily="34" charset="0"/>
              <a:buChar char="•"/>
            </a:pPr>
            <a:r>
              <a:rPr lang="en-US" altLang="en-US" sz="1800" dirty="0" smtClean="0"/>
              <a:t>Ensure all players are involved.</a:t>
            </a:r>
          </a:p>
          <a:p>
            <a:pPr marL="503629" lvl="1" indent="-342900">
              <a:buFont typeface="Arial" panose="020B0604020202020204" pitchFamily="34" charset="0"/>
              <a:buChar char="•"/>
            </a:pPr>
            <a:r>
              <a:rPr lang="en-US" altLang="en-US" sz="1800" dirty="0" smtClean="0"/>
              <a:t>Encourage and facilitate problem solving.</a:t>
            </a:r>
          </a:p>
          <a:p>
            <a:pPr marL="503629" lvl="1" indent="-342900">
              <a:buFont typeface="Arial" panose="020B0604020202020204" pitchFamily="34" charset="0"/>
              <a:buChar char="•"/>
            </a:pPr>
            <a:r>
              <a:rPr lang="en-US" altLang="en-US" sz="1800" dirty="0" smtClean="0"/>
              <a:t>Control pace and flow of exercise.</a:t>
            </a:r>
          </a:p>
          <a:p>
            <a:pPr marL="503629" lvl="1" indent="-342900">
              <a:buFont typeface="Arial" panose="020B0604020202020204" pitchFamily="34" charset="0"/>
              <a:buChar char="•"/>
            </a:pPr>
            <a:r>
              <a:rPr lang="en-US" altLang="en-US" sz="1800" dirty="0" smtClean="0"/>
              <a:t>Evaluate exercise progress.</a:t>
            </a:r>
          </a:p>
          <a:p>
            <a:pPr lvl="1"/>
            <a:endParaRPr lang="en-US" altLang="en-US" sz="2300" dirty="0" smtClean="0"/>
          </a:p>
          <a:p>
            <a:pPr lvl="1"/>
            <a:endParaRPr lang="en-US" altLang="en-US" sz="2300" dirty="0" smtClean="0"/>
          </a:p>
          <a:p>
            <a:endParaRPr lang="en-US" altLang="en-US" sz="2300" dirty="0" smtClean="0"/>
          </a:p>
        </p:txBody>
      </p:sp>
      <p:pic>
        <p:nvPicPr>
          <p:cNvPr id="17413" name="Picture 5" descr="People sitting around a conference table during a meeting."/>
          <p:cNvPicPr>
            <a:picLocks noChangeAspect="1" noChangeArrowheads="1"/>
          </p:cNvPicPr>
          <p:nvPr/>
        </p:nvPicPr>
        <p:blipFill rotWithShape="1">
          <a:blip r:embed="rId3"/>
          <a:srcRect l="20033" r="36449"/>
          <a:stretch/>
        </p:blipFill>
        <p:spPr bwMode="auto">
          <a:xfrm>
            <a:off x="494664" y="1295400"/>
            <a:ext cx="1927225" cy="2970212"/>
          </a:xfrm>
          <a:prstGeom prst="rect">
            <a:avLst/>
          </a:prstGeom>
          <a:noFill/>
          <a:ln>
            <a:solidFill>
              <a:srgbClr val="00206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215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smtClean="0"/>
              <a:t>Activity:  Conduct the Tabletop</a:t>
            </a:r>
          </a:p>
        </p:txBody>
      </p:sp>
      <p:sp>
        <p:nvSpPr>
          <p:cNvPr id="36867" name="Rectangle 3"/>
          <p:cNvSpPr>
            <a:spLocks noGrp="1" noChangeArrowheads="1"/>
          </p:cNvSpPr>
          <p:nvPr>
            <p:ph idx="1"/>
          </p:nvPr>
        </p:nvSpPr>
        <p:spPr>
          <a:xfrm>
            <a:off x="457200" y="1981200"/>
            <a:ext cx="7977188" cy="4646612"/>
          </a:xfrm>
        </p:spPr>
        <p:txBody>
          <a:bodyPr/>
          <a:lstStyle/>
          <a:p>
            <a:pPr eaLnBrk="1" hangingPunct="1">
              <a:buFont typeface="Wingdings" pitchFamily="2" charset="2"/>
              <a:buNone/>
              <a:defRPr/>
            </a:pPr>
            <a:r>
              <a:rPr lang="en-US" u="sng" dirty="0" smtClean="0"/>
              <a:t>Instructions</a:t>
            </a:r>
            <a:r>
              <a:rPr lang="en-US" dirty="0" smtClean="0"/>
              <a:t>:</a:t>
            </a:r>
          </a:p>
          <a:p>
            <a:pPr marL="519113" lvl="1" indent="-519113" eaLnBrk="1" hangingPunct="1">
              <a:buFont typeface="Times New Roman" pitchFamily="18" charset="0"/>
              <a:buAutoNum type="arabicPeriod"/>
              <a:defRPr/>
            </a:pPr>
            <a:r>
              <a:rPr lang="en-US" dirty="0" smtClean="0"/>
              <a:t>Read</a:t>
            </a:r>
            <a:r>
              <a:rPr lang="en-US" spc="300" dirty="0" smtClean="0"/>
              <a:t> </a:t>
            </a:r>
            <a:r>
              <a:rPr lang="en-US" dirty="0" smtClean="0"/>
              <a:t>the</a:t>
            </a:r>
            <a:r>
              <a:rPr lang="en-US" spc="300" dirty="0" smtClean="0"/>
              <a:t> </a:t>
            </a:r>
            <a:r>
              <a:rPr lang="en-US" dirty="0" smtClean="0"/>
              <a:t>scenario</a:t>
            </a:r>
            <a:r>
              <a:rPr lang="en-US" spc="300" dirty="0" smtClean="0"/>
              <a:t> </a:t>
            </a:r>
            <a:r>
              <a:rPr lang="en-US" dirty="0" smtClean="0"/>
              <a:t>assigned</a:t>
            </a:r>
            <a:r>
              <a:rPr lang="en-US" spc="300" dirty="0" smtClean="0"/>
              <a:t> </a:t>
            </a:r>
            <a:r>
              <a:rPr lang="en-US" dirty="0" smtClean="0"/>
              <a:t>by</a:t>
            </a:r>
            <a:r>
              <a:rPr lang="en-US" spc="300" dirty="0" smtClean="0"/>
              <a:t> </a:t>
            </a:r>
            <a:r>
              <a:rPr lang="en-US" dirty="0" smtClean="0"/>
              <a:t>the instructor. </a:t>
            </a:r>
          </a:p>
          <a:p>
            <a:pPr marL="519113" lvl="1" indent="-519113" eaLnBrk="1" hangingPunct="1">
              <a:buFont typeface="Times New Roman" pitchFamily="18" charset="0"/>
              <a:buAutoNum type="arabicPeriod"/>
              <a:defRPr/>
            </a:pPr>
            <a:r>
              <a:rPr lang="en-US" dirty="0" smtClean="0"/>
              <a:t>Working</a:t>
            </a:r>
            <a:r>
              <a:rPr lang="en-US" spc="300" dirty="0" smtClean="0"/>
              <a:t> </a:t>
            </a:r>
            <a:r>
              <a:rPr lang="en-US" dirty="0" smtClean="0"/>
              <a:t>in</a:t>
            </a:r>
            <a:r>
              <a:rPr lang="en-US" spc="300" dirty="0" smtClean="0"/>
              <a:t> </a:t>
            </a:r>
            <a:r>
              <a:rPr lang="en-US" dirty="0" smtClean="0"/>
              <a:t>your</a:t>
            </a:r>
            <a:r>
              <a:rPr lang="en-US" spc="300" dirty="0" smtClean="0"/>
              <a:t> </a:t>
            </a:r>
            <a:r>
              <a:rPr lang="en-US" dirty="0" smtClean="0"/>
              <a:t>school</a:t>
            </a:r>
            <a:r>
              <a:rPr lang="en-US" spc="300" dirty="0" smtClean="0"/>
              <a:t> </a:t>
            </a:r>
            <a:r>
              <a:rPr lang="en-US" dirty="0" smtClean="0"/>
              <a:t>team, use</a:t>
            </a:r>
            <a:r>
              <a:rPr lang="en-US" spc="300" dirty="0" smtClean="0"/>
              <a:t> </a:t>
            </a:r>
            <a:r>
              <a:rPr lang="en-US" dirty="0" smtClean="0"/>
              <a:t>the school</a:t>
            </a:r>
            <a:r>
              <a:rPr lang="en-US" spc="300" dirty="0" smtClean="0"/>
              <a:t> </a:t>
            </a:r>
            <a:r>
              <a:rPr lang="en-US" dirty="0" smtClean="0"/>
              <a:t>EOP</a:t>
            </a:r>
            <a:r>
              <a:rPr lang="en-US" spc="300" dirty="0" smtClean="0"/>
              <a:t> </a:t>
            </a:r>
            <a:r>
              <a:rPr lang="en-US" dirty="0" smtClean="0"/>
              <a:t>to</a:t>
            </a:r>
            <a:r>
              <a:rPr lang="en-US" spc="300" dirty="0" smtClean="0"/>
              <a:t> </a:t>
            </a:r>
            <a:r>
              <a:rPr lang="en-US" dirty="0" smtClean="0"/>
              <a:t>guide</a:t>
            </a:r>
            <a:r>
              <a:rPr lang="en-US" spc="300" dirty="0" smtClean="0"/>
              <a:t> </a:t>
            </a:r>
            <a:r>
              <a:rPr lang="en-US" dirty="0" smtClean="0"/>
              <a:t>your</a:t>
            </a:r>
            <a:r>
              <a:rPr lang="en-US" spc="300" dirty="0" smtClean="0"/>
              <a:t> </a:t>
            </a:r>
            <a:r>
              <a:rPr lang="en-US" dirty="0" smtClean="0"/>
              <a:t>answers. </a:t>
            </a:r>
          </a:p>
          <a:p>
            <a:pPr marL="519113" lvl="1" indent="-519113" eaLnBrk="1" hangingPunct="1">
              <a:buFont typeface="Times New Roman" pitchFamily="18" charset="0"/>
              <a:buAutoNum type="arabicPeriod"/>
              <a:defRPr/>
            </a:pPr>
            <a:r>
              <a:rPr lang="en-US" dirty="0" smtClean="0"/>
              <a:t>Respond</a:t>
            </a:r>
            <a:r>
              <a:rPr lang="en-US" spc="300" dirty="0" smtClean="0"/>
              <a:t> </a:t>
            </a:r>
            <a:r>
              <a:rPr lang="en-US" dirty="0" smtClean="0"/>
              <a:t>to</a:t>
            </a:r>
            <a:r>
              <a:rPr lang="en-US" spc="300" dirty="0" smtClean="0"/>
              <a:t> </a:t>
            </a:r>
            <a:r>
              <a:rPr lang="en-US" dirty="0" smtClean="0"/>
              <a:t>updates</a:t>
            </a:r>
            <a:r>
              <a:rPr lang="en-US" spc="300" dirty="0" smtClean="0"/>
              <a:t> </a:t>
            </a:r>
            <a:r>
              <a:rPr lang="en-US" dirty="0" smtClean="0"/>
              <a:t>and</a:t>
            </a:r>
            <a:r>
              <a:rPr lang="en-US" spc="300" dirty="0" smtClean="0"/>
              <a:t> </a:t>
            </a:r>
            <a:r>
              <a:rPr lang="en-US" dirty="0" smtClean="0"/>
              <a:t>new</a:t>
            </a:r>
            <a:r>
              <a:rPr lang="en-US" spc="300" dirty="0" smtClean="0"/>
              <a:t> </a:t>
            </a:r>
            <a:r>
              <a:rPr lang="en-US" dirty="0" smtClean="0"/>
              <a:t>questions using</a:t>
            </a:r>
            <a:r>
              <a:rPr lang="en-US" spc="300" dirty="0" smtClean="0"/>
              <a:t> </a:t>
            </a:r>
            <a:r>
              <a:rPr lang="en-US" dirty="0" smtClean="0"/>
              <a:t>the</a:t>
            </a:r>
            <a:r>
              <a:rPr lang="en-US" spc="300" dirty="0" smtClean="0"/>
              <a:t> </a:t>
            </a:r>
            <a:r>
              <a:rPr lang="en-US" dirty="0" smtClean="0"/>
              <a:t>EOP. </a:t>
            </a:r>
          </a:p>
          <a:p>
            <a:pPr>
              <a:defRPr/>
            </a:pPr>
            <a:endParaRPr lang="en-US" dirty="0" smtClean="0"/>
          </a:p>
          <a:p>
            <a:pPr marL="971550" lvl="1" indent="-514350">
              <a:buFont typeface="Times New Roman" pitchFamily="18" charset="0"/>
              <a:buAutoNum type="arabicPeriod"/>
              <a:defRPr/>
            </a:pPr>
            <a:endParaRPr lang="en-US" sz="2400" dirty="0" smtClean="0"/>
          </a:p>
          <a:p>
            <a:pPr>
              <a:defRPr/>
            </a:pPr>
            <a:endParaRPr lang="en-US" dirty="0" smtClean="0"/>
          </a:p>
          <a:p>
            <a:pPr>
              <a:defRPr/>
            </a:pPr>
            <a:r>
              <a:rPr lang="en-US" dirty="0" smtClean="0"/>
              <a:t> </a:t>
            </a:r>
          </a:p>
          <a:p>
            <a:pPr marL="971550" lvl="1" indent="-514350">
              <a:buFont typeface="Times New Roman" pitchFamily="18" charset="0"/>
              <a:buAutoNum type="arabicPeriod"/>
              <a:defRPr/>
            </a:pPr>
            <a:endParaRPr lang="en-US" sz="2400" dirty="0" smtClean="0"/>
          </a:p>
          <a:p>
            <a:pPr>
              <a:defRPr/>
            </a:pPr>
            <a:r>
              <a:rPr lang="en-US" dirty="0" smtClean="0"/>
              <a:t> </a:t>
            </a:r>
          </a:p>
          <a:p>
            <a:pPr marL="1085850" lvl="2" indent="-514350">
              <a:buFont typeface="Times New Roman" pitchFamily="18" charset="0"/>
              <a:buAutoNum type="arabicPeriod"/>
              <a:defRPr/>
            </a:pPr>
            <a:endParaRPr lang="en-US" sz="2600" dirty="0" smtClean="0"/>
          </a:p>
        </p:txBody>
      </p:sp>
    </p:spTree>
    <p:extLst>
      <p:ext uri="{BB962C8B-B14F-4D97-AF65-F5344CB8AC3E}">
        <p14:creationId xmlns:p14="http://schemas.microsoft.com/office/powerpoint/2010/main" val="1968695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mtClean="0"/>
              <a:t>Technological Threats/Hazards</a:t>
            </a:r>
          </a:p>
        </p:txBody>
      </p:sp>
      <p:sp>
        <p:nvSpPr>
          <p:cNvPr id="8195" name="Rectangle 3"/>
          <p:cNvSpPr>
            <a:spLocks noGrp="1" noChangeArrowheads="1"/>
          </p:cNvSpPr>
          <p:nvPr>
            <p:ph idx="1"/>
          </p:nvPr>
        </p:nvSpPr>
        <p:spPr>
          <a:xfrm>
            <a:off x="457881" y="1295400"/>
            <a:ext cx="4805363" cy="4646612"/>
          </a:xfrm>
        </p:spPr>
        <p:txBody>
          <a:bodyPr/>
          <a:lstStyle/>
          <a:p>
            <a:pPr marL="617929" lvl="1" indent="-457200">
              <a:buFont typeface="Arial" panose="020B0604020202020204" pitchFamily="34" charset="0"/>
              <a:buChar char="•"/>
            </a:pPr>
            <a:r>
              <a:rPr lang="en-US" altLang="en-US" sz="2600" dirty="0" smtClean="0"/>
              <a:t>May be accidental or associated with another event.</a:t>
            </a:r>
          </a:p>
          <a:p>
            <a:pPr marL="617929" lvl="1" indent="-457200">
              <a:buFont typeface="Arial" panose="020B0604020202020204" pitchFamily="34" charset="0"/>
              <a:buChar char="•"/>
            </a:pPr>
            <a:r>
              <a:rPr lang="en-US" altLang="en-US" sz="2600" dirty="0" smtClean="0"/>
              <a:t>Occur with little to no warning. </a:t>
            </a:r>
          </a:p>
          <a:p>
            <a:pPr marL="617929" lvl="1" indent="-457200">
              <a:buFont typeface="Arial" panose="020B0604020202020204" pitchFamily="34" charset="0"/>
              <a:buChar char="•"/>
            </a:pPr>
            <a:r>
              <a:rPr lang="en-US" altLang="en-US" sz="2600" dirty="0" smtClean="0"/>
              <a:t>Include bus accidents,      power failures,  explosions, computer  failures, and hazardous materials releases.   </a:t>
            </a:r>
          </a:p>
          <a:p>
            <a:pPr lvl="1">
              <a:buFont typeface="Wingdings" pitchFamily="2" charset="2"/>
              <a:buNone/>
            </a:pPr>
            <a:endParaRPr lang="en-US" altLang="en-US" sz="2400" dirty="0" smtClean="0"/>
          </a:p>
          <a:p>
            <a:endParaRPr lang="en-US" altLang="en-US" sz="2400" dirty="0" smtClean="0"/>
          </a:p>
        </p:txBody>
      </p:sp>
      <p:pic>
        <p:nvPicPr>
          <p:cNvPr id="6" name="Picture 5" descr="HAZMAT team"/>
          <p:cNvPicPr>
            <a:picLocks/>
          </p:cNvPicPr>
          <p:nvPr/>
        </p:nvPicPr>
        <p:blipFill>
          <a:blip r:embed="rId3" cstate="print">
            <a:lum bright="10000"/>
          </a:blip>
          <a:srcRect l="11319" b="25764"/>
          <a:stretch>
            <a:fillRect/>
          </a:stretch>
        </p:blipFill>
        <p:spPr>
          <a:xfrm>
            <a:off x="5265377" y="1397069"/>
            <a:ext cx="3350532" cy="2195966"/>
          </a:xfrm>
          <a:prstGeom prst="roundRect">
            <a:avLst>
              <a:gd name="adj" fmla="val 10718"/>
            </a:avLst>
          </a:prstGeom>
          <a:noFill/>
          <a:ln>
            <a:solidFill>
              <a:srgbClr val="002060"/>
            </a:solidFill>
          </a:ln>
          <a:effectLst>
            <a:outerShdw blurRad="50800" dist="38100" dir="2700000" algn="tl" rotWithShape="0">
              <a:prstClr val="black">
                <a:alpha val="40000"/>
              </a:prstClr>
            </a:outerShdw>
          </a:effectLst>
        </p:spPr>
      </p:pic>
      <p:pic>
        <p:nvPicPr>
          <p:cNvPr id="8197" name="Picture 2" descr="Word Box: What is your school's most significant technological haz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2" y="3657600"/>
            <a:ext cx="3590925" cy="219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9270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Evaluation</a:t>
            </a:r>
          </a:p>
        </p:txBody>
      </p:sp>
      <p:sp>
        <p:nvSpPr>
          <p:cNvPr id="35843" name="Content Placeholder 2"/>
          <p:cNvSpPr>
            <a:spLocks noGrp="1"/>
          </p:cNvSpPr>
          <p:nvPr>
            <p:ph idx="1"/>
          </p:nvPr>
        </p:nvSpPr>
        <p:spPr>
          <a:xfrm>
            <a:off x="485775" y="1408906"/>
            <a:ext cx="7715250" cy="4607719"/>
          </a:xfrm>
        </p:spPr>
        <p:txBody>
          <a:bodyPr/>
          <a:lstStyle/>
          <a:p>
            <a:pPr lvl="1" indent="-457200">
              <a:buFont typeface="Wingdings" pitchFamily="2" charset="2"/>
              <a:buNone/>
              <a:defRPr/>
            </a:pPr>
            <a:r>
              <a:rPr lang="en-US" sz="2400" dirty="0" smtClean="0"/>
              <a:t>At the end of the tabletop: </a:t>
            </a:r>
          </a:p>
          <a:p>
            <a:pPr marL="503629" lvl="1" indent="-342900">
              <a:buFont typeface="Arial" panose="020B0604020202020204" pitchFamily="34" charset="0"/>
              <a:buChar char="•"/>
              <a:defRPr/>
            </a:pPr>
            <a:r>
              <a:rPr lang="en-US" sz="2400" dirty="0" smtClean="0"/>
              <a:t>Assess how well the exercise objectives were achieved.</a:t>
            </a:r>
          </a:p>
          <a:p>
            <a:pPr marL="503629" lvl="1" indent="-342900">
              <a:buFont typeface="Arial" panose="020B0604020202020204" pitchFamily="34" charset="0"/>
              <a:buChar char="•"/>
              <a:defRPr/>
            </a:pPr>
            <a:r>
              <a:rPr lang="en-US" sz="2400" dirty="0" smtClean="0"/>
              <a:t>Identify opportunities for improvement for: </a:t>
            </a:r>
          </a:p>
          <a:p>
            <a:pPr marL="664357" lvl="2" indent="-342900">
              <a:buFont typeface="Courier New" panose="02070309020205020404" pitchFamily="49" charset="0"/>
              <a:buChar char="o"/>
              <a:defRPr/>
            </a:pPr>
            <a:r>
              <a:rPr lang="en-US" sz="2400" dirty="0" smtClean="0"/>
              <a:t>Improved response                                        capabilities.</a:t>
            </a:r>
          </a:p>
          <a:p>
            <a:pPr marL="664357" lvl="2" indent="-342900">
              <a:buFont typeface="Courier New" panose="02070309020205020404" pitchFamily="49" charset="0"/>
              <a:buChar char="o"/>
              <a:defRPr/>
            </a:pPr>
            <a:r>
              <a:rPr lang="en-US" sz="2400" dirty="0" smtClean="0"/>
              <a:t>Revising plans,                                             policies, and procedures.</a:t>
            </a:r>
          </a:p>
          <a:p>
            <a:pPr lvl="2">
              <a:defRPr/>
            </a:pPr>
            <a:endParaRPr lang="en-US" dirty="0" smtClean="0"/>
          </a:p>
          <a:p>
            <a:pPr>
              <a:defRPr/>
            </a:pPr>
            <a:endParaRPr lang="en-US" dirty="0" smtClean="0"/>
          </a:p>
        </p:txBody>
      </p:sp>
      <p:pic>
        <p:nvPicPr>
          <p:cNvPr id="4" name="Picture 3" descr="People filling out forms"/>
          <p:cNvPicPr>
            <a:picLocks noChangeAspect="1"/>
          </p:cNvPicPr>
          <p:nvPr/>
        </p:nvPicPr>
        <p:blipFill>
          <a:blip r:embed="rId3">
            <a:lum bright="10000"/>
          </a:blip>
          <a:stretch>
            <a:fillRect/>
          </a:stretch>
        </p:blipFill>
        <p:spPr>
          <a:xfrm>
            <a:off x="5105400" y="3962400"/>
            <a:ext cx="3200400" cy="2130425"/>
          </a:xfrm>
          <a:prstGeom prst="rect">
            <a:avLst/>
          </a:prstGeom>
          <a:ln w="9525" cap="flat">
            <a:solidFill>
              <a:srgbClr val="25387D"/>
            </a:solidFill>
            <a:prstDash val="solid"/>
            <a:rou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5587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mtClean="0"/>
              <a:t>Activity:  Debrief the Tabletop</a:t>
            </a:r>
          </a:p>
        </p:txBody>
      </p:sp>
      <p:sp>
        <p:nvSpPr>
          <p:cNvPr id="36867" name="Rectangle 3"/>
          <p:cNvSpPr>
            <a:spLocks noGrp="1" noChangeArrowheads="1"/>
          </p:cNvSpPr>
          <p:nvPr>
            <p:ph idx="1"/>
          </p:nvPr>
        </p:nvSpPr>
        <p:spPr>
          <a:xfrm>
            <a:off x="457200" y="1068388"/>
            <a:ext cx="7977188" cy="4646612"/>
          </a:xfrm>
        </p:spPr>
        <p:txBody>
          <a:bodyPr/>
          <a:lstStyle/>
          <a:p>
            <a:pPr eaLnBrk="1" hangingPunct="1">
              <a:buFont typeface="Wingdings" pitchFamily="2" charset="2"/>
              <a:buNone/>
              <a:defRPr/>
            </a:pPr>
            <a:r>
              <a:rPr lang="en-US" u="sng" dirty="0" smtClean="0"/>
              <a:t>Instructions</a:t>
            </a:r>
            <a:r>
              <a:rPr lang="en-US" dirty="0" smtClean="0"/>
              <a:t>:</a:t>
            </a:r>
          </a:p>
          <a:p>
            <a:pPr marL="519113" lvl="1" indent="-519113" eaLnBrk="1" hangingPunct="1">
              <a:buFont typeface="Times New Roman" pitchFamily="18" charset="0"/>
              <a:buAutoNum type="arabicPeriod"/>
              <a:defRPr/>
            </a:pPr>
            <a:r>
              <a:rPr lang="en-US" dirty="0" smtClean="0"/>
              <a:t>Present your school’s responses to the scenario questions and identify: </a:t>
            </a:r>
          </a:p>
          <a:p>
            <a:pPr marL="976313" lvl="2" indent="-519113" eaLnBrk="1" hangingPunct="1">
              <a:defRPr/>
            </a:pPr>
            <a:r>
              <a:rPr lang="en-US" dirty="0" smtClean="0"/>
              <a:t>Strengths</a:t>
            </a:r>
          </a:p>
          <a:p>
            <a:pPr marL="976313" lvl="2" indent="-519113" eaLnBrk="1" hangingPunct="1">
              <a:defRPr/>
            </a:pPr>
            <a:r>
              <a:rPr lang="en-US" dirty="0" smtClean="0"/>
              <a:t>Areas of improvement</a:t>
            </a:r>
          </a:p>
          <a:p>
            <a:pPr marL="519113" lvl="1" indent="-519113" eaLnBrk="1" hangingPunct="1">
              <a:buFont typeface="Times New Roman" pitchFamily="18" charset="0"/>
              <a:buAutoNum type="arabicPeriod"/>
              <a:defRPr/>
            </a:pPr>
            <a:r>
              <a:rPr lang="en-US" dirty="0" smtClean="0"/>
              <a:t>Discuss the following questions: </a:t>
            </a:r>
          </a:p>
          <a:p>
            <a:pPr marL="976313" lvl="2" indent="-519113" eaLnBrk="1" hangingPunct="1">
              <a:defRPr/>
            </a:pPr>
            <a:r>
              <a:rPr lang="en-US" dirty="0" smtClean="0"/>
              <a:t>What worked well in this tabletop exercise?</a:t>
            </a:r>
          </a:p>
          <a:p>
            <a:pPr marL="976313" lvl="2" indent="-519113" eaLnBrk="1" hangingPunct="1">
              <a:defRPr/>
            </a:pPr>
            <a:r>
              <a:rPr lang="en-US" dirty="0" smtClean="0"/>
              <a:t>What changes would you suggest? </a:t>
            </a:r>
          </a:p>
          <a:p>
            <a:pPr marL="971550" lvl="1" indent="-514350">
              <a:buFont typeface="Wingdings" pitchFamily="2" charset="2"/>
              <a:buNone/>
              <a:defRPr/>
            </a:pPr>
            <a:endParaRPr lang="en-US" dirty="0" smtClean="0"/>
          </a:p>
          <a:p>
            <a:pPr>
              <a:defRPr/>
            </a:pPr>
            <a:endParaRPr lang="en-US" dirty="0" smtClean="0"/>
          </a:p>
          <a:p>
            <a:pPr>
              <a:defRPr/>
            </a:pPr>
            <a:r>
              <a:rPr lang="en-US" dirty="0" smtClean="0"/>
              <a:t> </a:t>
            </a:r>
          </a:p>
          <a:p>
            <a:pPr marL="971550" lvl="1" indent="-514350">
              <a:buFont typeface="Times New Roman" pitchFamily="18" charset="0"/>
              <a:buAutoNum type="arabicPeriod"/>
              <a:defRPr/>
            </a:pPr>
            <a:endParaRPr lang="en-US" sz="2400" dirty="0" smtClean="0"/>
          </a:p>
          <a:p>
            <a:pPr>
              <a:defRPr/>
            </a:pPr>
            <a:r>
              <a:rPr lang="en-US" dirty="0" smtClean="0"/>
              <a:t> </a:t>
            </a:r>
          </a:p>
          <a:p>
            <a:pPr marL="1085850" lvl="2" indent="-514350">
              <a:buFont typeface="Times New Roman" pitchFamily="18" charset="0"/>
              <a:buAutoNum type="arabicPeriod"/>
              <a:defRPr/>
            </a:pPr>
            <a:endParaRPr lang="en-US" sz="2600" dirty="0" smtClean="0"/>
          </a:p>
        </p:txBody>
      </p:sp>
    </p:spTree>
    <p:extLst>
      <p:ext uri="{BB962C8B-B14F-4D97-AF65-F5344CB8AC3E}">
        <p14:creationId xmlns:p14="http://schemas.microsoft.com/office/powerpoint/2010/main" val="726611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After-Action Report</a:t>
            </a:r>
          </a:p>
        </p:txBody>
      </p:sp>
      <p:sp>
        <p:nvSpPr>
          <p:cNvPr id="9219" name="Content Placeholder 2"/>
          <p:cNvSpPr>
            <a:spLocks noGrp="1"/>
          </p:cNvSpPr>
          <p:nvPr>
            <p:ph idx="1"/>
          </p:nvPr>
        </p:nvSpPr>
        <p:spPr/>
        <p:txBody>
          <a:bodyPr/>
          <a:lstStyle/>
          <a:p>
            <a:pPr eaLnBrk="1" hangingPunct="1">
              <a:buFont typeface="Wingdings" pitchFamily="2" charset="2"/>
              <a:buNone/>
            </a:pPr>
            <a:r>
              <a:rPr lang="en-US" altLang="en-US" dirty="0" smtClean="0"/>
              <a:t>The after-action report includes exercise findings from both player and evaluator feedback and includes: </a:t>
            </a:r>
          </a:p>
          <a:p>
            <a:pPr marL="503629" lvl="1" indent="-342900">
              <a:buFont typeface="Arial" panose="020B0604020202020204" pitchFamily="34" charset="0"/>
              <a:buChar char="•"/>
            </a:pPr>
            <a:r>
              <a:rPr lang="en-US" altLang="en-US" dirty="0" smtClean="0"/>
              <a:t>Executive summary or introduction. </a:t>
            </a:r>
          </a:p>
          <a:p>
            <a:pPr marL="503629" lvl="1" indent="-342900">
              <a:buFont typeface="Arial" panose="020B0604020202020204" pitchFamily="34" charset="0"/>
              <a:buChar char="•"/>
            </a:pPr>
            <a:r>
              <a:rPr lang="en-US" altLang="en-US" dirty="0" smtClean="0"/>
              <a:t>Why the exercise was conducted. </a:t>
            </a:r>
          </a:p>
          <a:p>
            <a:pPr marL="503629" lvl="1" indent="-342900">
              <a:buFont typeface="Arial" panose="020B0604020202020204" pitchFamily="34" charset="0"/>
              <a:buChar char="•"/>
            </a:pPr>
            <a:r>
              <a:rPr lang="en-US" altLang="en-US" dirty="0" smtClean="0"/>
              <a:t>Exercise summary. </a:t>
            </a:r>
          </a:p>
          <a:p>
            <a:pPr marL="503629" lvl="1" indent="-342900">
              <a:buFont typeface="Arial" panose="020B0604020202020204" pitchFamily="34" charset="0"/>
              <a:buChar char="•"/>
            </a:pPr>
            <a:r>
              <a:rPr lang="en-US" altLang="en-US" dirty="0" smtClean="0"/>
              <a:t>Strengths and areas for improvement. </a:t>
            </a:r>
          </a:p>
          <a:p>
            <a:pPr marL="503629" lvl="1" indent="-342900">
              <a:buFont typeface="Arial" panose="020B0604020202020204" pitchFamily="34" charset="0"/>
              <a:buChar char="•"/>
            </a:pPr>
            <a:r>
              <a:rPr lang="en-US" altLang="en-US" dirty="0" smtClean="0"/>
              <a:t>Recommendations and corrective actions. </a:t>
            </a:r>
          </a:p>
        </p:txBody>
      </p:sp>
    </p:spTree>
    <p:extLst>
      <p:ext uri="{BB962C8B-B14F-4D97-AF65-F5344CB8AC3E}">
        <p14:creationId xmlns:p14="http://schemas.microsoft.com/office/powerpoint/2010/main" val="2273356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smtClean="0"/>
              <a:t>Topic Overview</a:t>
            </a:r>
          </a:p>
        </p:txBody>
      </p:sp>
      <p:pic>
        <p:nvPicPr>
          <p:cNvPr id="11267" name="Picture 4" descr="Picture of presentation with text Conduct Tabletop&#10;Picture of people at a meeting with text Design Tabletops&#10;&#10;Design Tabletops is highlighted.&#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25" y="1739900"/>
            <a:ext cx="7499350"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987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Designing Tabletop Materials</a:t>
            </a:r>
          </a:p>
        </p:txBody>
      </p:sp>
      <p:sp>
        <p:nvSpPr>
          <p:cNvPr id="13315" name="Content Placeholder 2"/>
          <p:cNvSpPr>
            <a:spLocks noGrp="1"/>
          </p:cNvSpPr>
          <p:nvPr>
            <p:ph idx="1"/>
          </p:nvPr>
        </p:nvSpPr>
        <p:spPr>
          <a:xfrm>
            <a:off x="3879850" y="1223963"/>
            <a:ext cx="4806950" cy="4646612"/>
          </a:xfrm>
        </p:spPr>
        <p:txBody>
          <a:bodyPr/>
          <a:lstStyle/>
          <a:p>
            <a:pPr marL="446479" lvl="1" indent="-285750">
              <a:buFont typeface="Arial" panose="020B0604020202020204" pitchFamily="34" charset="0"/>
              <a:buChar char="•"/>
              <a:defRPr/>
            </a:pPr>
            <a:r>
              <a:rPr lang="en-US" altLang="en-US" sz="1800" dirty="0" smtClean="0"/>
              <a:t>Describe context and direction.</a:t>
            </a:r>
          </a:p>
          <a:p>
            <a:pPr marL="446479" lvl="1" indent="-285750">
              <a:buFont typeface="Arial" panose="020B0604020202020204" pitchFamily="34" charset="0"/>
              <a:buChar char="•"/>
              <a:defRPr/>
            </a:pPr>
            <a:r>
              <a:rPr lang="en-US" altLang="en-US" sz="1800" dirty="0" smtClean="0"/>
              <a:t>Provide background information. </a:t>
            </a:r>
          </a:p>
          <a:p>
            <a:pPr marL="446479" lvl="1" indent="-285750">
              <a:buFont typeface="Arial" panose="020B0604020202020204" pitchFamily="34" charset="0"/>
              <a:buChar char="•"/>
              <a:defRPr/>
            </a:pPr>
            <a:r>
              <a:rPr lang="en-US" altLang="en-US" sz="1800" dirty="0" smtClean="0"/>
              <a:t>Establish a common frame of reference. </a:t>
            </a:r>
          </a:p>
          <a:p>
            <a:pPr marL="446479" lvl="1" indent="-285750">
              <a:buFont typeface="Arial" panose="020B0604020202020204" pitchFamily="34" charset="0"/>
              <a:buChar char="•"/>
              <a:defRPr/>
            </a:pPr>
            <a:r>
              <a:rPr lang="en-US" altLang="en-US" sz="1800" dirty="0" smtClean="0"/>
              <a:t>Present new information.</a:t>
            </a:r>
          </a:p>
          <a:p>
            <a:pPr marL="446479" lvl="1" indent="-285750">
              <a:buFont typeface="Arial" panose="020B0604020202020204" pitchFamily="34" charset="0"/>
              <a:buChar char="•"/>
              <a:defRPr/>
            </a:pPr>
            <a:r>
              <a:rPr lang="en-US" altLang="en-US" sz="1800" dirty="0" smtClean="0"/>
              <a:t>Prompt expected actions.  </a:t>
            </a:r>
          </a:p>
          <a:p>
            <a:pPr marL="446479" lvl="1" indent="-285750">
              <a:buFont typeface="Arial" panose="020B0604020202020204" pitchFamily="34" charset="0"/>
              <a:buChar char="•"/>
              <a:defRPr/>
            </a:pPr>
            <a:r>
              <a:rPr lang="en-US" altLang="en-US" sz="1800" dirty="0" smtClean="0"/>
              <a:t>Provide information.</a:t>
            </a:r>
          </a:p>
          <a:p>
            <a:pPr marL="446479" lvl="1" indent="-285750">
              <a:buFont typeface="Arial" panose="020B0604020202020204" pitchFamily="34" charset="0"/>
              <a:buChar char="•"/>
              <a:defRPr/>
            </a:pPr>
            <a:r>
              <a:rPr lang="en-US" altLang="en-US" sz="1800" dirty="0" smtClean="0"/>
              <a:t>Complicate the exercise.</a:t>
            </a:r>
          </a:p>
          <a:p>
            <a:pPr marL="446479" lvl="1" indent="-285750">
              <a:buFont typeface="Arial" panose="020B0604020202020204" pitchFamily="34" charset="0"/>
              <a:buChar char="•"/>
              <a:defRPr/>
            </a:pPr>
            <a:r>
              <a:rPr lang="en-US" altLang="en-US" sz="1800" dirty="0" smtClean="0"/>
              <a:t>Initiate specific actions.</a:t>
            </a:r>
          </a:p>
          <a:p>
            <a:pPr lvl="1">
              <a:buFont typeface="Wingdings" pitchFamily="2" charset="2"/>
              <a:buNone/>
              <a:defRPr/>
            </a:pPr>
            <a:endParaRPr lang="en-US" altLang="en-US" sz="2000" dirty="0" smtClean="0"/>
          </a:p>
        </p:txBody>
      </p:sp>
      <p:cxnSp>
        <p:nvCxnSpPr>
          <p:cNvPr id="4" name="Straight Connector 3"/>
          <p:cNvCxnSpPr/>
          <p:nvPr/>
        </p:nvCxnSpPr>
        <p:spPr>
          <a:xfrm>
            <a:off x="3927475" y="3048000"/>
            <a:ext cx="4651375" cy="0"/>
          </a:xfrm>
          <a:prstGeom prst="line">
            <a:avLst/>
          </a:prstGeom>
          <a:ln/>
        </p:spPr>
        <p:style>
          <a:lnRef idx="2">
            <a:schemeClr val="accent5"/>
          </a:lnRef>
          <a:fillRef idx="0">
            <a:schemeClr val="accent5"/>
          </a:fillRef>
          <a:effectRef idx="1">
            <a:schemeClr val="accent5"/>
          </a:effectRef>
          <a:fontRef idx="minor">
            <a:schemeClr val="tx1"/>
          </a:fontRef>
        </p:style>
      </p:cxnSp>
      <p:cxnSp>
        <p:nvCxnSpPr>
          <p:cNvPr id="9" name="Straight Connector 8"/>
          <p:cNvCxnSpPr/>
          <p:nvPr/>
        </p:nvCxnSpPr>
        <p:spPr>
          <a:xfrm>
            <a:off x="3938588" y="4343400"/>
            <a:ext cx="4649787" cy="0"/>
          </a:xfrm>
          <a:prstGeom prst="line">
            <a:avLst/>
          </a:prstGeom>
          <a:ln/>
        </p:spPr>
        <p:style>
          <a:lnRef idx="2">
            <a:schemeClr val="accent5"/>
          </a:lnRef>
          <a:fillRef idx="0">
            <a:schemeClr val="accent5"/>
          </a:fillRef>
          <a:effectRef idx="1">
            <a:schemeClr val="accent5"/>
          </a:effectRef>
          <a:fontRef idx="minor">
            <a:schemeClr val="tx1"/>
          </a:fontRef>
        </p:style>
      </p:cxnSp>
      <p:pic>
        <p:nvPicPr>
          <p:cNvPr id="13318" name="Picture 15" descr="Arrow: Narrati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669279"/>
            <a:ext cx="3571875" cy="81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16" descr="Arrow: Significant ev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3" y="3364819"/>
            <a:ext cx="35718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17" descr="Arrow: Mess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4953000"/>
            <a:ext cx="3571875" cy="81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9694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perspective</a:t>
            </a:r>
            <a:endParaRPr lang="en-US" dirty="0"/>
          </a:p>
        </p:txBody>
      </p:sp>
      <p:sp>
        <p:nvSpPr>
          <p:cNvPr id="3" name="Content Placeholder 2"/>
          <p:cNvSpPr>
            <a:spLocks noGrp="1"/>
          </p:cNvSpPr>
          <p:nvPr>
            <p:ph idx="1"/>
          </p:nvPr>
        </p:nvSpPr>
        <p:spPr>
          <a:xfrm>
            <a:off x="304800" y="1447800"/>
            <a:ext cx="4881704" cy="4607719"/>
          </a:xfrm>
        </p:spPr>
        <p:txBody>
          <a:bodyPr/>
          <a:lstStyle/>
          <a:p>
            <a:pPr marL="342900" indent="-342900">
              <a:buFont typeface="Arial" panose="020B0604020202020204" pitchFamily="34" charset="0"/>
              <a:buChar char="•"/>
            </a:pPr>
            <a:r>
              <a:rPr lang="en-US" dirty="0"/>
              <a:t>Has the threat or hazard occurred in the past in your community?  Has it ever occurred in a similar or </a:t>
            </a:r>
            <a:r>
              <a:rPr lang="en-US" dirty="0" smtClean="0"/>
              <a:t>nearby community?  Can you add historical notes, pictures, press clippings or other information to your scenario?</a:t>
            </a:r>
          </a:p>
          <a:p>
            <a:pPr marL="342900" indent="-342900">
              <a:buFont typeface="Arial" panose="020B0604020202020204" pitchFamily="34" charset="0"/>
              <a:buChar char="•"/>
            </a:pPr>
            <a:r>
              <a:rPr lang="en-US" dirty="0" smtClean="0"/>
              <a:t>By adding this perspective you can make a scenario come to life and add a real world feel to your exercise?</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5567" y="1295400"/>
            <a:ext cx="3653328" cy="407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55170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perspective</a:t>
            </a:r>
            <a:endParaRPr lang="en-US" dirty="0"/>
          </a:p>
        </p:txBody>
      </p:sp>
      <p:sp>
        <p:nvSpPr>
          <p:cNvPr id="3" name="Content Placeholder 2"/>
          <p:cNvSpPr>
            <a:spLocks noGrp="1"/>
          </p:cNvSpPr>
          <p:nvPr>
            <p:ph idx="1"/>
          </p:nvPr>
        </p:nvSpPr>
        <p:spPr/>
        <p:txBody>
          <a:bodyPr/>
          <a:lstStyle/>
          <a:p>
            <a:r>
              <a:rPr lang="en-US" dirty="0" smtClean="0"/>
              <a:t>Consider providing participants with real life pictures, maps, weather reports (from NOAA), in an effort to put the participants in the moment.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560320"/>
            <a:ext cx="5001986" cy="3359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778744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567" y="-1"/>
            <a:ext cx="5064034" cy="3054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8500" t="12476" r="18286" b="14326"/>
          <a:stretch/>
        </p:blipFill>
        <p:spPr bwMode="auto">
          <a:xfrm>
            <a:off x="0" y="0"/>
            <a:ext cx="4288566" cy="3047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Image result for early childhood floor pla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7672"/>
            <a:ext cx="4288566" cy="3200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8566" y="3056378"/>
            <a:ext cx="4855435" cy="3196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707167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129"/>
            <a:ext cx="7715250" cy="878681"/>
          </a:xfrm>
        </p:spPr>
        <p:txBody>
          <a:bodyPr/>
          <a:lstStyle/>
          <a:p>
            <a:r>
              <a:rPr lang="en-US" dirty="0" smtClean="0"/>
              <a:t>For instance…</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44196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C:\Users\bstiles\AppData\Local\Microsoft\Windows\Temporary Internet Files\Content.IE5\629XKN0X\school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5181600"/>
            <a:ext cx="685800" cy="6903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stiles\AppData\Local\Microsoft\Windows\Temporary Internet Files\Content.IE5\6BMI6A36\bw-city-skylin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8532" y="1371600"/>
            <a:ext cx="1027535" cy="82229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a:endCxn id="2051" idx="0"/>
          </p:cNvCxnSpPr>
          <p:nvPr/>
        </p:nvCxnSpPr>
        <p:spPr bwMode="auto">
          <a:xfrm>
            <a:off x="6972299" y="2193893"/>
            <a:ext cx="1" cy="2987707"/>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 name="TextBox 5"/>
          <p:cNvSpPr txBox="1"/>
          <p:nvPr/>
        </p:nvSpPr>
        <p:spPr>
          <a:xfrm>
            <a:off x="7620000" y="1782746"/>
            <a:ext cx="1295400" cy="369332"/>
          </a:xfrm>
          <a:prstGeom prst="rect">
            <a:avLst/>
          </a:prstGeom>
          <a:noFill/>
        </p:spPr>
        <p:txBody>
          <a:bodyPr wrap="square" rtlCol="0">
            <a:spAutoFit/>
          </a:bodyPr>
          <a:lstStyle/>
          <a:p>
            <a:r>
              <a:rPr lang="en-US" dirty="0" smtClean="0">
                <a:solidFill>
                  <a:srgbClr val="53585F"/>
                </a:solidFill>
              </a:rPr>
              <a:t>MERICA</a:t>
            </a:r>
            <a:endParaRPr lang="en-US" dirty="0">
              <a:solidFill>
                <a:srgbClr val="53585F"/>
              </a:solidFill>
            </a:endParaRPr>
          </a:p>
        </p:txBody>
      </p:sp>
      <p:sp>
        <p:nvSpPr>
          <p:cNvPr id="7" name="TextBox 6"/>
          <p:cNvSpPr txBox="1"/>
          <p:nvPr/>
        </p:nvSpPr>
        <p:spPr>
          <a:xfrm>
            <a:off x="7486067" y="5410200"/>
            <a:ext cx="1657933" cy="369332"/>
          </a:xfrm>
          <a:prstGeom prst="rect">
            <a:avLst/>
          </a:prstGeom>
          <a:noFill/>
        </p:spPr>
        <p:txBody>
          <a:bodyPr wrap="square" rtlCol="0">
            <a:spAutoFit/>
          </a:bodyPr>
          <a:lstStyle/>
          <a:p>
            <a:r>
              <a:rPr lang="en-US" dirty="0" smtClean="0">
                <a:solidFill>
                  <a:srgbClr val="53585F"/>
                </a:solidFill>
              </a:rPr>
              <a:t>SHERTIN M.S.</a:t>
            </a:r>
            <a:endParaRPr lang="en-US" dirty="0">
              <a:solidFill>
                <a:srgbClr val="53585F"/>
              </a:solidFill>
            </a:endParaRPr>
          </a:p>
        </p:txBody>
      </p:sp>
      <p:sp>
        <p:nvSpPr>
          <p:cNvPr id="8" name="TextBox 7"/>
          <p:cNvSpPr txBox="1"/>
          <p:nvPr/>
        </p:nvSpPr>
        <p:spPr>
          <a:xfrm>
            <a:off x="7037614" y="3352800"/>
            <a:ext cx="228600" cy="954107"/>
          </a:xfrm>
          <a:prstGeom prst="rect">
            <a:avLst/>
          </a:prstGeom>
          <a:noFill/>
        </p:spPr>
        <p:txBody>
          <a:bodyPr wrap="square" rtlCol="0">
            <a:spAutoFit/>
          </a:bodyPr>
          <a:lstStyle/>
          <a:p>
            <a:r>
              <a:rPr lang="en-US" sz="800" dirty="0" smtClean="0">
                <a:solidFill>
                  <a:srgbClr val="53585F"/>
                </a:solidFill>
              </a:rPr>
              <a:t>C.R. 456</a:t>
            </a:r>
            <a:endParaRPr lang="en-US" sz="800" dirty="0">
              <a:solidFill>
                <a:srgbClr val="53585F"/>
              </a:solidFill>
            </a:endParaRPr>
          </a:p>
        </p:txBody>
      </p:sp>
      <p:cxnSp>
        <p:nvCxnSpPr>
          <p:cNvPr id="10" name="Straight Connector 9"/>
          <p:cNvCxnSpPr/>
          <p:nvPr/>
        </p:nvCxnSpPr>
        <p:spPr bwMode="auto">
          <a:xfrm flipH="1">
            <a:off x="4953000" y="2193893"/>
            <a:ext cx="4038600" cy="1732014"/>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rot="20165837">
            <a:off x="5691238" y="3068858"/>
            <a:ext cx="1276932" cy="215444"/>
          </a:xfrm>
          <a:prstGeom prst="rect">
            <a:avLst/>
          </a:prstGeom>
          <a:noFill/>
        </p:spPr>
        <p:txBody>
          <a:bodyPr wrap="square" rtlCol="0">
            <a:spAutoFit/>
          </a:bodyPr>
          <a:lstStyle/>
          <a:p>
            <a:r>
              <a:rPr lang="en-US" sz="800" dirty="0" smtClean="0">
                <a:solidFill>
                  <a:srgbClr val="53585F"/>
                </a:solidFill>
              </a:rPr>
              <a:t>C.R. 45</a:t>
            </a:r>
            <a:endParaRPr lang="en-US" sz="800" dirty="0">
              <a:solidFill>
                <a:srgbClr val="53585F"/>
              </a:solidFill>
            </a:endParaRPr>
          </a:p>
        </p:txBody>
      </p:sp>
      <p:cxnSp>
        <p:nvCxnSpPr>
          <p:cNvPr id="13" name="Straight Connector 12"/>
          <p:cNvCxnSpPr/>
          <p:nvPr/>
        </p:nvCxnSpPr>
        <p:spPr bwMode="auto">
          <a:xfrm>
            <a:off x="5105400" y="5871972"/>
            <a:ext cx="3733800"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5242560" y="5880507"/>
            <a:ext cx="1071904" cy="215444"/>
          </a:xfrm>
          <a:prstGeom prst="rect">
            <a:avLst/>
          </a:prstGeom>
          <a:noFill/>
        </p:spPr>
        <p:txBody>
          <a:bodyPr wrap="square" rtlCol="0">
            <a:spAutoFit/>
          </a:bodyPr>
          <a:lstStyle/>
          <a:p>
            <a:r>
              <a:rPr lang="en-US" sz="800" dirty="0" smtClean="0">
                <a:solidFill>
                  <a:srgbClr val="53585F"/>
                </a:solidFill>
              </a:rPr>
              <a:t>US 129</a:t>
            </a:r>
            <a:endParaRPr lang="en-US" sz="800" dirty="0">
              <a:solidFill>
                <a:srgbClr val="53585F"/>
              </a:solidFill>
            </a:endParaRPr>
          </a:p>
        </p:txBody>
      </p:sp>
      <p:pic>
        <p:nvPicPr>
          <p:cNvPr id="2053" name="Picture 5" descr="C:\Users\bstiles\AppData\Local\Microsoft\Windows\Temporary Internet Files\Content.IE5\6BMI6A36\Tornado_Logo[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8070" y="1170096"/>
            <a:ext cx="323268" cy="4030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bstiles\AppData\Local\Microsoft\Windows\Temporary Internet Files\Content.IE5\6BMI6A36\Tornado_Logo[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1914" y="1114696"/>
            <a:ext cx="323268" cy="4030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bstiles\AppData\Local\Microsoft\Windows\Temporary Internet Files\Content.IE5\6BMI6A36\Tornado_Logo[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1299" y="2196305"/>
            <a:ext cx="323268" cy="403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55931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Shertin</a:t>
            </a:r>
            <a:r>
              <a:rPr lang="en-US" dirty="0" smtClean="0"/>
              <a:t> Tornado</a:t>
            </a:r>
            <a:endParaRPr lang="en-US" dirty="0"/>
          </a:p>
        </p:txBody>
      </p:sp>
      <p:sp>
        <p:nvSpPr>
          <p:cNvPr id="3" name="Content Placeholder 2"/>
          <p:cNvSpPr>
            <a:spLocks noGrp="1"/>
          </p:cNvSpPr>
          <p:nvPr>
            <p:ph idx="1"/>
          </p:nvPr>
        </p:nvSpPr>
        <p:spPr/>
        <p:txBody>
          <a:bodyPr/>
          <a:lstStyle/>
          <a:p>
            <a:pPr lvl="0"/>
            <a:r>
              <a:rPr lang="en-US" dirty="0"/>
              <a:t>Example: On today’s date at 11:15 am, the </a:t>
            </a:r>
            <a:r>
              <a:rPr lang="en-US" dirty="0" err="1"/>
              <a:t>Shertin</a:t>
            </a:r>
            <a:r>
              <a:rPr lang="en-US" dirty="0"/>
              <a:t> Middle School Principal receives word from a concerned staff member that a funnel cloud was witnessed just ½ a mile north of the school.  The principal turns on his weather radio and hears that several F2 tornados have recently touched down in </a:t>
            </a:r>
            <a:r>
              <a:rPr lang="en-US" dirty="0" err="1"/>
              <a:t>Merica</a:t>
            </a:r>
            <a:r>
              <a:rPr lang="en-US" dirty="0"/>
              <a:t>, a small town 3 miles to the north. </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429000"/>
            <a:ext cx="2038350" cy="262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1690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Technological Threats/Hazards</a:t>
            </a:r>
            <a:endParaRPr lang="en-US" dirty="0"/>
          </a:p>
        </p:txBody>
      </p:sp>
      <p:pic>
        <p:nvPicPr>
          <p:cNvPr id="5" name="CR - Fertilizer Plant Explosion - All 3 Angle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009" y="1143000"/>
            <a:ext cx="8939983" cy="5029200"/>
          </a:xfrm>
        </p:spPr>
      </p:pic>
    </p:spTree>
    <p:extLst>
      <p:ext uri="{BB962C8B-B14F-4D97-AF65-F5344CB8AC3E}">
        <p14:creationId xmlns:p14="http://schemas.microsoft.com/office/powerpoint/2010/main" val="2811194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26415">
                <p:cTn id="7" fill="hold" display="0">
                  <p:stCondLst>
                    <p:cond delay="indefinite"/>
                  </p:stCondLst>
                </p:cTn>
                <p:tgtEl>
                  <p:spTgt spid="5"/>
                </p:tgtEl>
              </p:cMediaNode>
            </p:vide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activities</a:t>
            </a:r>
            <a:endParaRPr lang="en-US" dirty="0"/>
          </a:p>
        </p:txBody>
      </p:sp>
      <p:sp>
        <p:nvSpPr>
          <p:cNvPr id="3" name="Content Placeholder 2"/>
          <p:cNvSpPr>
            <a:spLocks noGrp="1"/>
          </p:cNvSpPr>
          <p:nvPr>
            <p:ph idx="1"/>
          </p:nvPr>
        </p:nvSpPr>
        <p:spPr>
          <a:xfrm>
            <a:off x="457200" y="1143000"/>
            <a:ext cx="7715250" cy="4607719"/>
          </a:xfrm>
        </p:spPr>
        <p:txBody>
          <a:bodyPr/>
          <a:lstStyle/>
          <a:p>
            <a:pPr marL="342900" indent="-342900">
              <a:buFont typeface="Arial" panose="020B0604020202020204" pitchFamily="34" charset="0"/>
              <a:buChar char="•"/>
            </a:pPr>
            <a:r>
              <a:rPr lang="en-US" dirty="0" smtClean="0"/>
              <a:t>Used to guide the exercise</a:t>
            </a:r>
          </a:p>
          <a:p>
            <a:pPr marL="342900" indent="-342900">
              <a:buFont typeface="Arial" panose="020B0604020202020204" pitchFamily="34" charset="0"/>
              <a:buChar char="•"/>
            </a:pPr>
            <a:r>
              <a:rPr lang="en-US" dirty="0" smtClean="0"/>
              <a:t>Consider if participants need to change focus or refocus, based on the desired outcome of the exercise</a:t>
            </a:r>
          </a:p>
          <a:p>
            <a:pPr marL="342900" indent="-342900">
              <a:buFont typeface="Arial" panose="020B0604020202020204" pitchFamily="34" charset="0"/>
              <a:buChar char="•"/>
            </a:pPr>
            <a:r>
              <a:rPr lang="en-US" dirty="0" smtClean="0"/>
              <a:t>Prompt participants to use EOP or certain functions.</a:t>
            </a:r>
          </a:p>
          <a:p>
            <a:r>
              <a:rPr lang="en-US" dirty="0" smtClean="0"/>
              <a:t>			i.e. the tornado scenario just described does not cause 		participants to use shelter-in-place functions, the     			facilitator may need to ramp up the perceived danger</a:t>
            </a:r>
          </a:p>
        </p:txBody>
      </p:sp>
    </p:spTree>
    <p:extLst>
      <p:ext uri="{BB962C8B-B14F-4D97-AF65-F5344CB8AC3E}">
        <p14:creationId xmlns:p14="http://schemas.microsoft.com/office/powerpoint/2010/main" val="299378912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Shertin</a:t>
            </a:r>
            <a:r>
              <a:rPr lang="en-US" dirty="0" smtClean="0"/>
              <a:t> Tornado</a:t>
            </a:r>
            <a:endParaRPr lang="en-US" dirty="0"/>
          </a:p>
        </p:txBody>
      </p:sp>
      <p:sp>
        <p:nvSpPr>
          <p:cNvPr id="3" name="Content Placeholder 2"/>
          <p:cNvSpPr>
            <a:spLocks noGrp="1"/>
          </p:cNvSpPr>
          <p:nvPr>
            <p:ph idx="1"/>
          </p:nvPr>
        </p:nvSpPr>
        <p:spPr/>
        <p:txBody>
          <a:bodyPr/>
          <a:lstStyle/>
          <a:p>
            <a:pPr lvl="0"/>
            <a:r>
              <a:rPr lang="en-US" dirty="0"/>
              <a:t>Example: The school janitor rushes into the office and reports seeing a tornado on the ground, north of the gymnasium and that he saw a small shed on a neighboring property, “just blown away.”</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048000"/>
            <a:ext cx="2036763" cy="262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53547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Capture the moment …</a:t>
            </a:r>
            <a:endParaRPr lang="en-US" dirty="0"/>
          </a:p>
        </p:txBody>
      </p:sp>
      <p:grpSp>
        <p:nvGrpSpPr>
          <p:cNvPr id="5" name="Group 4"/>
          <p:cNvGrpSpPr/>
          <p:nvPr/>
        </p:nvGrpSpPr>
        <p:grpSpPr>
          <a:xfrm>
            <a:off x="381000" y="1651498"/>
            <a:ext cx="4992007" cy="4334556"/>
            <a:chOff x="1295400" y="935954"/>
            <a:chExt cx="6287407" cy="5303602"/>
          </a:xfrm>
        </p:grpSpPr>
        <p:pic>
          <p:nvPicPr>
            <p:cNvPr id="3074" name="Picture 2" descr="http://www.groton.k12.ct.us/cms/lib2/CT01001200/Centricity/Domain/31/FMS%20Floorpl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24000"/>
              <a:ext cx="6287407" cy="47155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2438400" y="1905000"/>
              <a:ext cx="4114800" cy="381000"/>
            </a:xfrm>
            <a:prstGeom prst="rect">
              <a:avLst/>
            </a:prstGeom>
            <a:solidFill>
              <a:schemeClr val="bg1"/>
            </a:solidFill>
            <a:ln w="12700" cap="flat" cmpd="sng" algn="ctr">
              <a:solidFill>
                <a:schemeClr val="bg1"/>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defTabSz="584200" fontAlgn="base" hangingPunct="0">
                <a:spcBef>
                  <a:spcPct val="0"/>
                </a:spcBef>
                <a:spcAft>
                  <a:spcPct val="0"/>
                </a:spcAft>
              </a:pPr>
              <a:endParaRPr lang="en-US">
                <a:solidFill>
                  <a:srgbClr val="5C6670"/>
                </a:solidFill>
                <a:sym typeface="Trebuchet MS" pitchFamily="-100" charset="0"/>
              </a:endParaRPr>
            </a:p>
          </p:txBody>
        </p:sp>
        <p:pic>
          <p:nvPicPr>
            <p:cNvPr id="3075" name="Picture 3" descr="C:\Users\bstiles\AppData\Local\Microsoft\Windows\Temporary Internet Files\Content.IE5\6BMI6A36\Tornado_Logo[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935954"/>
              <a:ext cx="914400" cy="1139952"/>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8114" y="2754870"/>
            <a:ext cx="3374412" cy="2274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181966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Messages or injects</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smtClean="0"/>
              <a:t>Used to further guide the exercise and/or test other portions of the EOP</a:t>
            </a:r>
          </a:p>
          <a:p>
            <a:pPr marL="342900" indent="-342900">
              <a:buFont typeface="Arial" panose="020B0604020202020204" pitchFamily="34" charset="0"/>
              <a:buChar char="•"/>
            </a:pPr>
            <a:r>
              <a:rPr lang="en-US" dirty="0" smtClean="0"/>
              <a:t>May come in the form of radio/telephone messages to players, news radio, television news, media requests, man-on-the street or any number of other sources</a:t>
            </a:r>
          </a:p>
          <a:p>
            <a:pPr marL="342900" indent="-342900">
              <a:buFont typeface="Arial" panose="020B0604020202020204" pitchFamily="34" charset="0"/>
              <a:buChar char="•"/>
            </a:pPr>
            <a:r>
              <a:rPr lang="en-US" dirty="0" smtClean="0"/>
              <a:t>Used by the facilitator to correct lapses in judgment and/or provide necessary information that the players may not have requested.</a:t>
            </a:r>
          </a:p>
          <a:p>
            <a:pPr marL="342900" indent="-342900">
              <a:buFont typeface="Arial" panose="020B0604020202020204" pitchFamily="34" charset="0"/>
              <a:buChar char="•"/>
            </a:pPr>
            <a:r>
              <a:rPr lang="en-US" dirty="0" smtClean="0"/>
              <a:t>Generally made on the fly by the facilitator</a:t>
            </a:r>
            <a:endParaRPr lang="en-US" dirty="0"/>
          </a:p>
        </p:txBody>
      </p:sp>
    </p:spTree>
    <p:extLst>
      <p:ext uri="{BB962C8B-B14F-4D97-AF65-F5344CB8AC3E}">
        <p14:creationId xmlns:p14="http://schemas.microsoft.com/office/powerpoint/2010/main" val="223064341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Shertin</a:t>
            </a:r>
            <a:r>
              <a:rPr lang="en-US" dirty="0" smtClean="0"/>
              <a:t> Tornado</a:t>
            </a:r>
            <a:endParaRPr lang="en-US" dirty="0"/>
          </a:p>
        </p:txBody>
      </p:sp>
      <p:sp>
        <p:nvSpPr>
          <p:cNvPr id="3" name="Content Placeholder 2"/>
          <p:cNvSpPr>
            <a:spLocks noGrp="1"/>
          </p:cNvSpPr>
          <p:nvPr>
            <p:ph idx="1"/>
          </p:nvPr>
        </p:nvSpPr>
        <p:spPr/>
        <p:txBody>
          <a:bodyPr/>
          <a:lstStyle/>
          <a:p>
            <a:r>
              <a:rPr lang="en-US" dirty="0" smtClean="0"/>
              <a:t>Example:  Incident Commander receives a phone call from the Governor’s Office asking for more info on the status of the school, whose population includes a nephew of the Governors. (To guide the players that they need to be communicating with outside community members)</a:t>
            </a:r>
          </a:p>
          <a:p>
            <a:r>
              <a:rPr lang="en-US" dirty="0" smtClean="0"/>
              <a:t>Or: 9News is reporting that kids have been observed evacuating the school with the tagline, “WHAT ARE THEY THINKING?” (To guide the players away from using evacuation in this case) </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397829"/>
            <a:ext cx="142117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374152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smtClean="0"/>
              <a:t>Activity: Reunification TTX</a:t>
            </a:r>
          </a:p>
        </p:txBody>
      </p:sp>
      <p:sp>
        <p:nvSpPr>
          <p:cNvPr id="36867" name="Rectangle 3"/>
          <p:cNvSpPr>
            <a:spLocks noGrp="1" noChangeArrowheads="1"/>
          </p:cNvSpPr>
          <p:nvPr>
            <p:ph idx="1"/>
          </p:nvPr>
        </p:nvSpPr>
        <p:spPr>
          <a:xfrm>
            <a:off x="457200" y="1981200"/>
            <a:ext cx="7977188" cy="4646612"/>
          </a:xfrm>
        </p:spPr>
        <p:txBody>
          <a:bodyPr/>
          <a:lstStyle/>
          <a:p>
            <a:pPr eaLnBrk="1" hangingPunct="1">
              <a:buFont typeface="Wingdings" pitchFamily="2" charset="2"/>
              <a:buNone/>
              <a:defRPr/>
            </a:pPr>
            <a:r>
              <a:rPr lang="en-US" u="sng" dirty="0" smtClean="0"/>
              <a:t>Instructions</a:t>
            </a:r>
            <a:r>
              <a:rPr lang="en-US" dirty="0" smtClean="0"/>
              <a:t>:</a:t>
            </a:r>
          </a:p>
          <a:p>
            <a:pPr marL="519113" lvl="1" indent="-519113" eaLnBrk="1" hangingPunct="1">
              <a:buFont typeface="Times New Roman" pitchFamily="18" charset="0"/>
              <a:buAutoNum type="arabicPeriod"/>
              <a:defRPr/>
            </a:pPr>
            <a:r>
              <a:rPr lang="en-US" dirty="0" smtClean="0"/>
              <a:t>Read</a:t>
            </a:r>
            <a:r>
              <a:rPr lang="en-US" spc="300" dirty="0" smtClean="0"/>
              <a:t> </a:t>
            </a:r>
            <a:r>
              <a:rPr lang="en-US" dirty="0" smtClean="0"/>
              <a:t>the</a:t>
            </a:r>
            <a:r>
              <a:rPr lang="en-US" spc="300" dirty="0" smtClean="0"/>
              <a:t> </a:t>
            </a:r>
            <a:r>
              <a:rPr lang="en-US" dirty="0" smtClean="0"/>
              <a:t>scenario</a:t>
            </a:r>
            <a:r>
              <a:rPr lang="en-US" spc="300" dirty="0" smtClean="0"/>
              <a:t> </a:t>
            </a:r>
            <a:r>
              <a:rPr lang="en-US" dirty="0" smtClean="0"/>
              <a:t>assigned</a:t>
            </a:r>
            <a:r>
              <a:rPr lang="en-US" spc="300" dirty="0" smtClean="0"/>
              <a:t> </a:t>
            </a:r>
            <a:r>
              <a:rPr lang="en-US" dirty="0" smtClean="0"/>
              <a:t>by</a:t>
            </a:r>
            <a:r>
              <a:rPr lang="en-US" spc="300" dirty="0" smtClean="0"/>
              <a:t> </a:t>
            </a:r>
            <a:r>
              <a:rPr lang="en-US" dirty="0" smtClean="0"/>
              <a:t>the instructor. </a:t>
            </a:r>
          </a:p>
          <a:p>
            <a:pPr marL="519113" lvl="1" indent="-519113" eaLnBrk="1" hangingPunct="1">
              <a:buFont typeface="Times New Roman" pitchFamily="18" charset="0"/>
              <a:buAutoNum type="arabicPeriod"/>
              <a:defRPr/>
            </a:pPr>
            <a:r>
              <a:rPr lang="en-US" dirty="0" smtClean="0"/>
              <a:t>Working</a:t>
            </a:r>
            <a:r>
              <a:rPr lang="en-US" spc="300" dirty="0" smtClean="0"/>
              <a:t> </a:t>
            </a:r>
            <a:r>
              <a:rPr lang="en-US" dirty="0" smtClean="0"/>
              <a:t>in</a:t>
            </a:r>
            <a:r>
              <a:rPr lang="en-US" spc="300" dirty="0" smtClean="0"/>
              <a:t> </a:t>
            </a:r>
            <a:r>
              <a:rPr lang="en-US" dirty="0" smtClean="0"/>
              <a:t>your</a:t>
            </a:r>
            <a:r>
              <a:rPr lang="en-US" spc="300" dirty="0" smtClean="0"/>
              <a:t> </a:t>
            </a:r>
            <a:r>
              <a:rPr lang="en-US" dirty="0" smtClean="0"/>
              <a:t>school</a:t>
            </a:r>
            <a:r>
              <a:rPr lang="en-US" spc="300" dirty="0" smtClean="0"/>
              <a:t> </a:t>
            </a:r>
            <a:r>
              <a:rPr lang="en-US" dirty="0" smtClean="0"/>
              <a:t>team, use</a:t>
            </a:r>
            <a:r>
              <a:rPr lang="en-US" spc="300" dirty="0" smtClean="0"/>
              <a:t> </a:t>
            </a:r>
            <a:r>
              <a:rPr lang="en-US" dirty="0" smtClean="0"/>
              <a:t>the school</a:t>
            </a:r>
            <a:r>
              <a:rPr lang="en-US" spc="300" dirty="0" smtClean="0"/>
              <a:t> </a:t>
            </a:r>
            <a:r>
              <a:rPr lang="en-US" dirty="0" smtClean="0"/>
              <a:t>EOP</a:t>
            </a:r>
            <a:r>
              <a:rPr lang="en-US" spc="300" dirty="0" smtClean="0"/>
              <a:t> </a:t>
            </a:r>
            <a:r>
              <a:rPr lang="en-US" dirty="0" smtClean="0"/>
              <a:t>to</a:t>
            </a:r>
            <a:r>
              <a:rPr lang="en-US" spc="300" dirty="0" smtClean="0"/>
              <a:t> </a:t>
            </a:r>
            <a:r>
              <a:rPr lang="en-US" dirty="0" smtClean="0"/>
              <a:t>guide</a:t>
            </a:r>
            <a:r>
              <a:rPr lang="en-US" spc="300" dirty="0" smtClean="0"/>
              <a:t> </a:t>
            </a:r>
            <a:r>
              <a:rPr lang="en-US" dirty="0" smtClean="0"/>
              <a:t>your</a:t>
            </a:r>
            <a:r>
              <a:rPr lang="en-US" spc="300" dirty="0" smtClean="0"/>
              <a:t> </a:t>
            </a:r>
            <a:r>
              <a:rPr lang="en-US" dirty="0" smtClean="0"/>
              <a:t>answers. </a:t>
            </a:r>
          </a:p>
          <a:p>
            <a:pPr marL="519113" lvl="1" indent="-519113" eaLnBrk="1" hangingPunct="1">
              <a:buFont typeface="Times New Roman" pitchFamily="18" charset="0"/>
              <a:buAutoNum type="arabicPeriod"/>
              <a:defRPr/>
            </a:pPr>
            <a:r>
              <a:rPr lang="en-US" dirty="0" smtClean="0"/>
              <a:t>Respond</a:t>
            </a:r>
            <a:r>
              <a:rPr lang="en-US" spc="300" dirty="0" smtClean="0"/>
              <a:t> </a:t>
            </a:r>
            <a:r>
              <a:rPr lang="en-US" dirty="0" smtClean="0"/>
              <a:t>to</a:t>
            </a:r>
            <a:r>
              <a:rPr lang="en-US" spc="300" dirty="0" smtClean="0"/>
              <a:t> </a:t>
            </a:r>
            <a:r>
              <a:rPr lang="en-US" dirty="0" smtClean="0"/>
              <a:t>updates</a:t>
            </a:r>
            <a:r>
              <a:rPr lang="en-US" spc="300" dirty="0" smtClean="0"/>
              <a:t> </a:t>
            </a:r>
            <a:r>
              <a:rPr lang="en-US" dirty="0" smtClean="0"/>
              <a:t>and</a:t>
            </a:r>
            <a:r>
              <a:rPr lang="en-US" spc="300" dirty="0" smtClean="0"/>
              <a:t> </a:t>
            </a:r>
            <a:r>
              <a:rPr lang="en-US" dirty="0" smtClean="0"/>
              <a:t>new</a:t>
            </a:r>
            <a:r>
              <a:rPr lang="en-US" spc="300" dirty="0" smtClean="0"/>
              <a:t> </a:t>
            </a:r>
            <a:r>
              <a:rPr lang="en-US" dirty="0" smtClean="0"/>
              <a:t>questions using</a:t>
            </a:r>
            <a:r>
              <a:rPr lang="en-US" spc="300" dirty="0" smtClean="0"/>
              <a:t> </a:t>
            </a:r>
            <a:r>
              <a:rPr lang="en-US" dirty="0" smtClean="0"/>
              <a:t>the</a:t>
            </a:r>
            <a:r>
              <a:rPr lang="en-US" spc="300" dirty="0" smtClean="0"/>
              <a:t> </a:t>
            </a:r>
            <a:r>
              <a:rPr lang="en-US" dirty="0" smtClean="0"/>
              <a:t>EOP. </a:t>
            </a:r>
          </a:p>
          <a:p>
            <a:pPr>
              <a:defRPr/>
            </a:pPr>
            <a:endParaRPr lang="en-US" dirty="0" smtClean="0"/>
          </a:p>
          <a:p>
            <a:pPr marL="971550" lvl="1" indent="-514350">
              <a:buFont typeface="Times New Roman" pitchFamily="18" charset="0"/>
              <a:buAutoNum type="arabicPeriod"/>
              <a:defRPr/>
            </a:pPr>
            <a:endParaRPr lang="en-US" sz="2400" dirty="0" smtClean="0"/>
          </a:p>
          <a:p>
            <a:pPr>
              <a:defRPr/>
            </a:pPr>
            <a:endParaRPr lang="en-US" dirty="0" smtClean="0"/>
          </a:p>
          <a:p>
            <a:pPr>
              <a:defRPr/>
            </a:pPr>
            <a:r>
              <a:rPr lang="en-US" dirty="0" smtClean="0"/>
              <a:t> </a:t>
            </a:r>
          </a:p>
          <a:p>
            <a:pPr marL="971550" lvl="1" indent="-514350">
              <a:buFont typeface="Times New Roman" pitchFamily="18" charset="0"/>
              <a:buAutoNum type="arabicPeriod"/>
              <a:defRPr/>
            </a:pPr>
            <a:endParaRPr lang="en-US" sz="2400" dirty="0" smtClean="0"/>
          </a:p>
          <a:p>
            <a:pPr>
              <a:defRPr/>
            </a:pPr>
            <a:r>
              <a:rPr lang="en-US" dirty="0" smtClean="0"/>
              <a:t> </a:t>
            </a:r>
          </a:p>
          <a:p>
            <a:pPr marL="1085850" lvl="2" indent="-514350">
              <a:buFont typeface="Times New Roman" pitchFamily="18" charset="0"/>
              <a:buAutoNum type="arabicPeriod"/>
              <a:defRPr/>
            </a:pPr>
            <a:endParaRPr lang="en-US" sz="2600" dirty="0" smtClean="0"/>
          </a:p>
        </p:txBody>
      </p:sp>
    </p:spTree>
    <p:extLst>
      <p:ext uri="{BB962C8B-B14F-4D97-AF65-F5344CB8AC3E}">
        <p14:creationId xmlns:p14="http://schemas.microsoft.com/office/powerpoint/2010/main" val="860156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Evaluation</a:t>
            </a:r>
          </a:p>
        </p:txBody>
      </p:sp>
      <p:sp>
        <p:nvSpPr>
          <p:cNvPr id="35843" name="Content Placeholder 2"/>
          <p:cNvSpPr>
            <a:spLocks noGrp="1"/>
          </p:cNvSpPr>
          <p:nvPr>
            <p:ph idx="1"/>
          </p:nvPr>
        </p:nvSpPr>
        <p:spPr>
          <a:xfrm>
            <a:off x="485775" y="1408906"/>
            <a:ext cx="7715250" cy="4607719"/>
          </a:xfrm>
        </p:spPr>
        <p:txBody>
          <a:bodyPr/>
          <a:lstStyle/>
          <a:p>
            <a:pPr lvl="1" indent="-457200">
              <a:buFont typeface="Wingdings" pitchFamily="2" charset="2"/>
              <a:buNone/>
              <a:defRPr/>
            </a:pPr>
            <a:r>
              <a:rPr lang="en-US" sz="2400" dirty="0" smtClean="0"/>
              <a:t>At the end of the tabletop: </a:t>
            </a:r>
          </a:p>
          <a:p>
            <a:pPr marL="503629" lvl="1" indent="-342900">
              <a:buFont typeface="Arial" panose="020B0604020202020204" pitchFamily="34" charset="0"/>
              <a:buChar char="•"/>
              <a:defRPr/>
            </a:pPr>
            <a:r>
              <a:rPr lang="en-US" sz="2400" dirty="0" smtClean="0"/>
              <a:t>Assess how well the exercise objectives were achieved.</a:t>
            </a:r>
          </a:p>
          <a:p>
            <a:pPr marL="503629" lvl="1" indent="-342900">
              <a:buFont typeface="Arial" panose="020B0604020202020204" pitchFamily="34" charset="0"/>
              <a:buChar char="•"/>
              <a:defRPr/>
            </a:pPr>
            <a:r>
              <a:rPr lang="en-US" sz="2400" dirty="0" smtClean="0"/>
              <a:t>Identify opportunities for improvement for: </a:t>
            </a:r>
          </a:p>
          <a:p>
            <a:pPr marL="664357" lvl="2" indent="-342900">
              <a:buFont typeface="Courier New" panose="02070309020205020404" pitchFamily="49" charset="0"/>
              <a:buChar char="o"/>
              <a:defRPr/>
            </a:pPr>
            <a:r>
              <a:rPr lang="en-US" sz="2400" dirty="0" smtClean="0"/>
              <a:t>Improved response                                        capabilities.</a:t>
            </a:r>
          </a:p>
          <a:p>
            <a:pPr marL="664357" lvl="2" indent="-342900">
              <a:buFont typeface="Courier New" panose="02070309020205020404" pitchFamily="49" charset="0"/>
              <a:buChar char="o"/>
              <a:defRPr/>
            </a:pPr>
            <a:r>
              <a:rPr lang="en-US" sz="2400" dirty="0" smtClean="0"/>
              <a:t>Revising plans,                                             policies, and procedures.</a:t>
            </a:r>
          </a:p>
          <a:p>
            <a:pPr lvl="2">
              <a:defRPr/>
            </a:pPr>
            <a:endParaRPr lang="en-US" dirty="0" smtClean="0"/>
          </a:p>
          <a:p>
            <a:pPr>
              <a:defRPr/>
            </a:pPr>
            <a:endParaRPr lang="en-US" dirty="0" smtClean="0"/>
          </a:p>
        </p:txBody>
      </p:sp>
      <p:pic>
        <p:nvPicPr>
          <p:cNvPr id="4" name="Picture 3" descr="People filling out forms"/>
          <p:cNvPicPr>
            <a:picLocks noChangeAspect="1"/>
          </p:cNvPicPr>
          <p:nvPr/>
        </p:nvPicPr>
        <p:blipFill>
          <a:blip r:embed="rId3">
            <a:lum bright="10000"/>
          </a:blip>
          <a:stretch>
            <a:fillRect/>
          </a:stretch>
        </p:blipFill>
        <p:spPr>
          <a:xfrm>
            <a:off x="5105400" y="3962400"/>
            <a:ext cx="3200400" cy="2130425"/>
          </a:xfrm>
          <a:prstGeom prst="rect">
            <a:avLst/>
          </a:prstGeom>
          <a:ln w="9525" cap="flat">
            <a:solidFill>
              <a:srgbClr val="25387D"/>
            </a:solidFill>
            <a:prstDash val="solid"/>
            <a:rou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2233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1944" y="171835"/>
            <a:ext cx="8229600" cy="639763"/>
          </a:xfrm>
          <a:prstGeom prst="rect">
            <a:avLst/>
          </a:prstGeom>
        </p:spPr>
        <p:txBody>
          <a:bodyPr lIns="64291" tIns="32146" rIns="64291" bIns="32146" anchor="t"/>
          <a:lstStyle>
            <a:lvl1pPr algn="l" defTabSz="410751" rtl="0" eaLnBrk="0" fontAlgn="base" hangingPunct="0">
              <a:spcBef>
                <a:spcPct val="0"/>
              </a:spcBef>
              <a:spcAft>
                <a:spcPct val="0"/>
              </a:spcAft>
              <a:defRPr sz="4200" b="0" i="1">
                <a:solidFill>
                  <a:srgbClr val="53585F"/>
                </a:solidFill>
                <a:latin typeface="+mj-lt"/>
                <a:ea typeface="+mj-ea"/>
                <a:cs typeface="+mj-cs"/>
                <a:sym typeface="Trebuchet MS" pitchFamily="-100" charset="0"/>
              </a:defRPr>
            </a:lvl1pPr>
            <a:lvl2pPr algn="ctr" defTabSz="410751" rtl="0" eaLnBrk="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r>
              <a:rPr lang="en-US" altLang="en-US" kern="0" dirty="0" smtClean="0"/>
              <a:t>Improvement Planning</a:t>
            </a:r>
          </a:p>
        </p:txBody>
      </p:sp>
      <p:sp>
        <p:nvSpPr>
          <p:cNvPr id="5" name="Content Placeholder 2"/>
          <p:cNvSpPr txBox="1">
            <a:spLocks/>
          </p:cNvSpPr>
          <p:nvPr/>
        </p:nvSpPr>
        <p:spPr>
          <a:xfrm>
            <a:off x="0" y="1068388"/>
            <a:ext cx="4613275" cy="4646612"/>
          </a:xfrm>
          <a:prstGeom prst="rect">
            <a:avLst/>
          </a:prstGeom>
        </p:spPr>
        <p:txBody>
          <a:bodyPr/>
          <a:lstStyle>
            <a:lvl1pPr marL="241093" indent="-241093"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9pPr>
          </a:lstStyle>
          <a:p>
            <a:pPr marL="457200" lvl="1" indent="-457200">
              <a:buFont typeface="Arial" panose="020B0604020202020204" pitchFamily="34" charset="0"/>
              <a:buChar char="•"/>
            </a:pPr>
            <a:r>
              <a:rPr lang="en-US" altLang="en-US" sz="2400" kern="0" dirty="0" smtClean="0"/>
              <a:t>Review exercise results to: </a:t>
            </a:r>
          </a:p>
          <a:p>
            <a:pPr marL="457200" lvl="1" indent="-457200">
              <a:buFont typeface="Arial" panose="020B0604020202020204" pitchFamily="34" charset="0"/>
              <a:buChar char="•"/>
            </a:pPr>
            <a:r>
              <a:rPr lang="en-US" altLang="en-US" sz="2400" kern="0" dirty="0" smtClean="0"/>
              <a:t>Identify lessons learned.</a:t>
            </a:r>
          </a:p>
          <a:p>
            <a:pPr marL="457200" lvl="1" indent="-457200">
              <a:buFont typeface="Arial" panose="020B0604020202020204" pitchFamily="34" charset="0"/>
              <a:buChar char="•"/>
            </a:pPr>
            <a:r>
              <a:rPr lang="en-US" altLang="en-US" sz="2400" kern="0" dirty="0" smtClean="0"/>
              <a:t>Update school EOP, </a:t>
            </a:r>
            <a:br>
              <a:rPr lang="en-US" altLang="en-US" sz="2400" kern="0" dirty="0" smtClean="0"/>
            </a:br>
            <a:r>
              <a:rPr lang="en-US" altLang="en-US" sz="2400" kern="0" dirty="0" smtClean="0"/>
              <a:t>policies, and procedures.</a:t>
            </a:r>
          </a:p>
          <a:p>
            <a:pPr marL="457200" lvl="1" indent="-457200">
              <a:buFont typeface="Arial" panose="020B0604020202020204" pitchFamily="34" charset="0"/>
              <a:buChar char="•"/>
            </a:pPr>
            <a:r>
              <a:rPr lang="en-US" altLang="en-US" sz="2400" kern="0" dirty="0" smtClean="0"/>
              <a:t>Identify resource </a:t>
            </a:r>
            <a:br>
              <a:rPr lang="en-US" altLang="en-US" sz="2400" kern="0" dirty="0" smtClean="0"/>
            </a:br>
            <a:r>
              <a:rPr lang="en-US" altLang="en-US" sz="2400" kern="0" dirty="0" smtClean="0"/>
              <a:t>requirements.</a:t>
            </a:r>
          </a:p>
          <a:p>
            <a:pPr marL="457200" lvl="1" indent="-457200">
              <a:buFont typeface="Arial" panose="020B0604020202020204" pitchFamily="34" charset="0"/>
              <a:buChar char="•"/>
            </a:pPr>
            <a:r>
              <a:rPr lang="en-US" altLang="en-US" sz="2400" kern="0" dirty="0" smtClean="0"/>
              <a:t>Identify training needs</a:t>
            </a:r>
            <a:r>
              <a:rPr lang="en-US" altLang="en-US" sz="2600" kern="0" dirty="0" smtClean="0"/>
              <a:t>.</a:t>
            </a:r>
          </a:p>
          <a:p>
            <a:endParaRPr lang="en-US" altLang="en-US" sz="2600" kern="0" dirty="0" smtClean="0"/>
          </a:p>
        </p:txBody>
      </p:sp>
      <p:pic>
        <p:nvPicPr>
          <p:cNvPr id="6" name="Picture 5" descr="Two people sitting together looking at documents."/>
          <p:cNvPicPr>
            <a:picLocks noChangeAspect="1"/>
          </p:cNvPicPr>
          <p:nvPr/>
        </p:nvPicPr>
        <p:blipFill rotWithShape="1">
          <a:blip r:embed="rId3"/>
          <a:srcRect/>
          <a:stretch/>
        </p:blipFill>
        <p:spPr>
          <a:xfrm>
            <a:off x="5164138" y="1173163"/>
            <a:ext cx="3406775" cy="2784475"/>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651052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solidFill>
                  <a:schemeClr val="accent1"/>
                </a:solidFill>
              </a:rPr>
              <a:t>Questions?</a:t>
            </a:r>
            <a:endParaRPr lang="en-US" sz="3600" dirty="0">
              <a:solidFill>
                <a:schemeClr val="accent1"/>
              </a:solidFill>
            </a:endParaRPr>
          </a:p>
        </p:txBody>
      </p:sp>
      <p:sp>
        <p:nvSpPr>
          <p:cNvPr id="3" name="Content Placeholder 2"/>
          <p:cNvSpPr>
            <a:spLocks noGrp="1"/>
          </p:cNvSpPr>
          <p:nvPr>
            <p:ph idx="1"/>
          </p:nvPr>
        </p:nvSpPr>
        <p:spPr>
          <a:xfrm>
            <a:off x="609600" y="533400"/>
            <a:ext cx="7715250" cy="4607719"/>
          </a:xfrm>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smtClean="0"/>
          </a:p>
          <a:p>
            <a:pPr marL="0" indent="0" algn="ctr">
              <a:buNone/>
            </a:pP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94512"/>
            <a:ext cx="4648200" cy="463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71226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057400"/>
            <a:ext cx="7848600" cy="1927225"/>
          </a:xfrm>
        </p:spPr>
        <p:txBody>
          <a:bodyPr/>
          <a:lstStyle/>
          <a:p>
            <a:pPr algn="ctr"/>
            <a:r>
              <a:rPr lang="en-US" sz="3200" dirty="0"/>
              <a:t>Thank you for your efforts to make our schools </a:t>
            </a:r>
            <a:r>
              <a:rPr lang="en-US" sz="3200" dirty="0" smtClean="0"/>
              <a:t>safer! </a:t>
            </a:r>
            <a:br>
              <a:rPr lang="en-US" sz="3200" dirty="0" smtClean="0"/>
            </a:br>
            <a:r>
              <a:rPr lang="en-US" sz="3200" dirty="0"/>
              <a:t/>
            </a:r>
            <a:br>
              <a:rPr lang="en-US" sz="3200" dirty="0"/>
            </a:br>
            <a:r>
              <a:rPr lang="en-US" sz="3200" dirty="0" smtClean="0"/>
              <a:t>enjoy </a:t>
            </a:r>
            <a:r>
              <a:rPr lang="en-US" sz="3200" dirty="0"/>
              <a:t>the rest of </a:t>
            </a:r>
            <a:r>
              <a:rPr lang="en-US" sz="3200" dirty="0" smtClean="0"/>
              <a:t/>
            </a:r>
            <a:br>
              <a:rPr lang="en-US" sz="3200" dirty="0" smtClean="0"/>
            </a:br>
            <a:r>
              <a:rPr lang="en-US" sz="3200" dirty="0" smtClean="0"/>
              <a:t>your school year.</a:t>
            </a:r>
            <a:r>
              <a:rPr lang="en-US" sz="4400" dirty="0"/>
              <a:t/>
            </a:r>
            <a:br>
              <a:rPr lang="en-US" sz="4400" dirty="0"/>
            </a:br>
            <a:endParaRPr lang="en-US" sz="4400" dirty="0"/>
          </a:p>
        </p:txBody>
      </p:sp>
      <p:sp>
        <p:nvSpPr>
          <p:cNvPr id="5" name="Subtitle 4"/>
          <p:cNvSpPr>
            <a:spLocks noGrp="1"/>
          </p:cNvSpPr>
          <p:nvPr>
            <p:ph type="subTitle" idx="1"/>
          </p:nvPr>
        </p:nvSpPr>
        <p:spPr>
          <a:xfrm>
            <a:off x="1295400" y="2971800"/>
            <a:ext cx="6400800" cy="2438400"/>
          </a:xfrm>
        </p:spPr>
        <p:txBody>
          <a:bodyPr/>
          <a:lstStyle/>
          <a:p>
            <a:pPr algn="ctr"/>
            <a:endParaRPr lang="en-US" dirty="0" smtClean="0">
              <a:solidFill>
                <a:schemeClr val="bg2"/>
              </a:solidFill>
            </a:endParaRPr>
          </a:p>
          <a:p>
            <a:pPr algn="ctr"/>
            <a:endParaRPr lang="en-US" dirty="0" smtClean="0">
              <a:solidFill>
                <a:schemeClr val="bg2"/>
              </a:solidFill>
            </a:endParaRPr>
          </a:p>
          <a:p>
            <a:pPr algn="ctr">
              <a:spcBef>
                <a:spcPts val="600"/>
              </a:spcBef>
            </a:pPr>
            <a:r>
              <a:rPr lang="en-US" b="1" dirty="0" smtClean="0">
                <a:solidFill>
                  <a:schemeClr val="bg2"/>
                </a:solidFill>
                <a:hlinkClick r:id="rId3"/>
              </a:rPr>
              <a:t>Feel free to contact the Center at:</a:t>
            </a:r>
          </a:p>
          <a:p>
            <a:pPr algn="ctr">
              <a:spcBef>
                <a:spcPts val="600"/>
              </a:spcBef>
            </a:pPr>
            <a:r>
              <a:rPr lang="en-US" dirty="0" smtClean="0">
                <a:solidFill>
                  <a:schemeClr val="bg2"/>
                </a:solidFill>
                <a:hlinkClick r:id="rId4"/>
              </a:rPr>
              <a:t>www.Colorado.gov/CSSRC</a:t>
            </a:r>
            <a:r>
              <a:rPr lang="en-US" dirty="0" smtClean="0">
                <a:solidFill>
                  <a:schemeClr val="bg2"/>
                </a:solidFill>
              </a:rPr>
              <a:t> </a:t>
            </a:r>
            <a:r>
              <a:rPr lang="en-US" smtClean="0">
                <a:solidFill>
                  <a:schemeClr val="bg2"/>
                </a:solidFill>
              </a:rPr>
              <a:t>or,</a:t>
            </a:r>
            <a:endParaRPr lang="en-US" dirty="0" smtClean="0">
              <a:solidFill>
                <a:schemeClr val="bg2"/>
              </a:solidFill>
              <a:hlinkClick r:id="rId3"/>
            </a:endParaRPr>
          </a:p>
          <a:p>
            <a:pPr algn="ctr">
              <a:spcBef>
                <a:spcPts val="600"/>
              </a:spcBef>
            </a:pPr>
            <a:r>
              <a:rPr lang="en-US" dirty="0" smtClean="0">
                <a:solidFill>
                  <a:schemeClr val="bg2"/>
                </a:solidFill>
                <a:hlinkClick r:id="rId3"/>
              </a:rPr>
              <a:t>brad.stiles@state.co.us</a:t>
            </a:r>
            <a:r>
              <a:rPr lang="en-US" dirty="0" smtClean="0">
                <a:solidFill>
                  <a:schemeClr val="bg2"/>
                </a:solidFill>
              </a:rPr>
              <a:t> </a:t>
            </a:r>
          </a:p>
          <a:p>
            <a:pPr algn="ctr"/>
            <a:r>
              <a:rPr lang="en-US" dirty="0" smtClean="0">
                <a:solidFill>
                  <a:schemeClr val="bg2"/>
                </a:solidFill>
              </a:rPr>
              <a:t>  </a:t>
            </a:r>
            <a:endParaRPr lang="en-US" dirty="0">
              <a:solidFill>
                <a:schemeClr val="bg2"/>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77018"/>
            <a:ext cx="275590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8260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z="3600" dirty="0" smtClean="0"/>
              <a:t>Human-Caused Threats/Hazards</a:t>
            </a:r>
          </a:p>
        </p:txBody>
      </p:sp>
      <p:sp>
        <p:nvSpPr>
          <p:cNvPr id="11267" name="Content Placeholder 2"/>
          <p:cNvSpPr>
            <a:spLocks noGrp="1"/>
          </p:cNvSpPr>
          <p:nvPr>
            <p:ph idx="1"/>
          </p:nvPr>
        </p:nvSpPr>
        <p:spPr>
          <a:xfrm>
            <a:off x="460375" y="1371600"/>
            <a:ext cx="4564063" cy="4587875"/>
          </a:xfrm>
        </p:spPr>
        <p:txBody>
          <a:bodyPr/>
          <a:lstStyle/>
          <a:p>
            <a:pPr marL="503629" lvl="1" indent="-342900">
              <a:buFont typeface="Arial" panose="020B0604020202020204" pitchFamily="34" charset="0"/>
              <a:buChar char="•"/>
              <a:defRPr/>
            </a:pPr>
            <a:r>
              <a:rPr lang="en-US" altLang="en-US" sz="2500" dirty="0" smtClean="0"/>
              <a:t>Are deliberate actions taken to threaten or harm others. </a:t>
            </a:r>
          </a:p>
          <a:p>
            <a:pPr marL="503629" lvl="1" indent="-342900">
              <a:buFont typeface="Arial" panose="020B0604020202020204" pitchFamily="34" charset="0"/>
              <a:buChar char="•"/>
              <a:defRPr/>
            </a:pPr>
            <a:r>
              <a:rPr lang="en-US" altLang="en-US" sz="2500" dirty="0" smtClean="0"/>
              <a:t>Include </a:t>
            </a:r>
            <a:r>
              <a:rPr lang="en-US" altLang="en-US" sz="2500" dirty="0"/>
              <a:t>school </a:t>
            </a:r>
            <a:r>
              <a:rPr lang="en-US" altLang="en-US" sz="2500" dirty="0" smtClean="0"/>
              <a:t>violence, bullying, armed intruder, chemical or biological attack</a:t>
            </a:r>
            <a:r>
              <a:rPr lang="en-US" altLang="en-US" sz="2500" dirty="0"/>
              <a:t>, </a:t>
            </a:r>
            <a:r>
              <a:rPr lang="en-US" altLang="en-US" sz="2500" dirty="0" smtClean="0"/>
              <a:t>cyber attack, bomb threat, or other criminal actions. </a:t>
            </a:r>
          </a:p>
          <a:p>
            <a:pPr marL="114300" lvl="1" indent="0">
              <a:buFont typeface="Wingdings" pitchFamily="2" charset="2"/>
              <a:buNone/>
              <a:defRPr/>
            </a:pPr>
            <a:endParaRPr lang="en-US" altLang="en-US" sz="2500" dirty="0" smtClean="0"/>
          </a:p>
          <a:p>
            <a:pPr lvl="2">
              <a:buFont typeface="Wingdings" pitchFamily="2" charset="2"/>
              <a:buNone/>
              <a:defRPr/>
            </a:pPr>
            <a:endParaRPr lang="en-US" altLang="en-US" sz="2500" dirty="0" smtClean="0"/>
          </a:p>
        </p:txBody>
      </p:sp>
      <p:pic>
        <p:nvPicPr>
          <p:cNvPr id="8" name="Picture 7" descr="The back view of a man with a gun sticking out of the top of his pants."/>
          <p:cNvPicPr>
            <a:picLocks noChangeAspect="1"/>
          </p:cNvPicPr>
          <p:nvPr/>
        </p:nvPicPr>
        <p:blipFill rotWithShape="1">
          <a:blip r:embed="rId3" cstate="print"/>
          <a:srcRect t="17402" b="31327"/>
          <a:stretch/>
        </p:blipFill>
        <p:spPr>
          <a:xfrm>
            <a:off x="5157751" y="3323771"/>
            <a:ext cx="3345914" cy="2336800"/>
          </a:xfrm>
          <a:prstGeom prst="roundRect">
            <a:avLst>
              <a:gd name="adj" fmla="val 10819"/>
            </a:avLst>
          </a:prstGeom>
          <a:ln>
            <a:solidFill>
              <a:srgbClr val="002060"/>
            </a:solidFill>
          </a:ln>
          <a:effectLst>
            <a:outerShdw blurRad="50800" dist="38100" dir="2700000" algn="tl" rotWithShape="0">
              <a:prstClr val="black">
                <a:alpha val="40000"/>
              </a:prstClr>
            </a:outerShdw>
          </a:effectLst>
        </p:spPr>
      </p:pic>
      <p:pic>
        <p:nvPicPr>
          <p:cNvPr id="9221" name="Picture 2" descr="Word Box: What is your school’s most significant human-caused haz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8" y="1214438"/>
            <a:ext cx="3590925"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483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715250" cy="878681"/>
          </a:xfrm>
        </p:spPr>
        <p:txBody>
          <a:bodyPr/>
          <a:lstStyle/>
          <a:p>
            <a:r>
              <a:rPr lang="en-US" sz="3600" dirty="0" smtClean="0"/>
              <a:t>Human-Caused Threats/Hazards</a:t>
            </a:r>
            <a:endParaRPr lang="en-US" sz="3600" dirty="0"/>
          </a:p>
        </p:txBody>
      </p:sp>
      <p:pic>
        <p:nvPicPr>
          <p:cNvPr id="5" name="1,000 Subs Will Help. - Gloversville Fight, Boy Gets Slammed..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125253" y="990600"/>
            <a:ext cx="2893495" cy="5209009"/>
          </a:xfrm>
        </p:spPr>
      </p:pic>
    </p:spTree>
    <p:extLst>
      <p:ext uri="{BB962C8B-B14F-4D97-AF65-F5344CB8AC3E}">
        <p14:creationId xmlns:p14="http://schemas.microsoft.com/office/powerpoint/2010/main" val="1320682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p:txBody>
          <a:bodyPr/>
          <a:lstStyle/>
          <a:p>
            <a:r>
              <a:rPr lang="en-US" altLang="en-US" smtClean="0"/>
              <a:t>Gathering Information</a:t>
            </a:r>
          </a:p>
        </p:txBody>
      </p:sp>
      <p:sp>
        <p:nvSpPr>
          <p:cNvPr id="8195" name="Content Placeholder 4"/>
          <p:cNvSpPr>
            <a:spLocks noGrp="1"/>
          </p:cNvSpPr>
          <p:nvPr>
            <p:ph idx="1"/>
          </p:nvPr>
        </p:nvSpPr>
        <p:spPr>
          <a:xfrm>
            <a:off x="454025" y="1155700"/>
            <a:ext cx="4673600" cy="4646613"/>
          </a:xfrm>
        </p:spPr>
        <p:txBody>
          <a:bodyPr/>
          <a:lstStyle/>
          <a:p>
            <a:pPr marL="163904" lvl="1" indent="-342900">
              <a:buFont typeface="Arial" panose="020B0604020202020204" pitchFamily="34" charset="0"/>
              <a:buChar char="•"/>
              <a:defRPr/>
            </a:pPr>
            <a:r>
              <a:rPr lang="en-US" dirty="0"/>
              <a:t>Ask local </a:t>
            </a:r>
            <a:r>
              <a:rPr lang="en-US" dirty="0" smtClean="0"/>
              <a:t>experts</a:t>
            </a:r>
            <a:r>
              <a:rPr lang="en-US" dirty="0"/>
              <a:t>.</a:t>
            </a:r>
          </a:p>
          <a:p>
            <a:pPr marL="163904" lvl="1" indent="-342900">
              <a:buFont typeface="Arial" panose="020B0604020202020204" pitchFamily="34" charset="0"/>
              <a:buChar char="•"/>
              <a:defRPr/>
            </a:pPr>
            <a:r>
              <a:rPr lang="en-US" dirty="0"/>
              <a:t>Conduct </a:t>
            </a:r>
            <a:r>
              <a:rPr lang="en-US" dirty="0" smtClean="0"/>
              <a:t>research</a:t>
            </a:r>
            <a:r>
              <a:rPr lang="en-US" dirty="0"/>
              <a:t>.</a:t>
            </a:r>
          </a:p>
          <a:p>
            <a:pPr marL="163904" lvl="1" indent="-342900">
              <a:buFont typeface="Arial" panose="020B0604020202020204" pitchFamily="34" charset="0"/>
              <a:buChar char="•"/>
              <a:defRPr/>
            </a:pPr>
            <a:r>
              <a:rPr lang="en-US" dirty="0" smtClean="0"/>
              <a:t>Review:</a:t>
            </a:r>
          </a:p>
          <a:p>
            <a:pPr marL="664357" lvl="2" indent="-342900">
              <a:buFont typeface="Courier New" panose="02070309020205020404" pitchFamily="49" charset="0"/>
              <a:buChar char="o"/>
              <a:defRPr/>
            </a:pPr>
            <a:r>
              <a:rPr lang="en-US" dirty="0" smtClean="0"/>
              <a:t>Existing plans.</a:t>
            </a:r>
            <a:endParaRPr lang="en-US" dirty="0"/>
          </a:p>
          <a:p>
            <a:pPr marL="664357" lvl="2" indent="-342900">
              <a:buFont typeface="Courier New" panose="02070309020205020404" pitchFamily="49" charset="0"/>
              <a:buChar char="o"/>
              <a:defRPr/>
            </a:pPr>
            <a:r>
              <a:rPr lang="en-US" dirty="0" smtClean="0"/>
              <a:t>Past threat and hazard assessments.</a:t>
            </a:r>
            <a:endParaRPr lang="en-US" dirty="0"/>
          </a:p>
          <a:p>
            <a:pPr marL="664357" lvl="2" indent="-342900">
              <a:buFont typeface="Courier New" panose="02070309020205020404" pitchFamily="49" charset="0"/>
              <a:buChar char="o"/>
              <a:defRPr/>
            </a:pPr>
            <a:r>
              <a:rPr lang="en-US" dirty="0" smtClean="0"/>
              <a:t>Past incidents.</a:t>
            </a:r>
            <a:endParaRPr lang="en-US" dirty="0"/>
          </a:p>
          <a:p>
            <a:pPr marL="114300" lvl="1" indent="0">
              <a:buFont typeface="Wingdings" pitchFamily="2" charset="2"/>
              <a:buNone/>
              <a:defRPr/>
            </a:pPr>
            <a:endParaRPr lang="en-US" dirty="0" smtClean="0"/>
          </a:p>
          <a:p>
            <a:pPr marL="114300" lvl="1" indent="0">
              <a:buFont typeface="Wingdings" pitchFamily="2" charset="2"/>
              <a:buNone/>
              <a:defRPr/>
            </a:pPr>
            <a:endParaRPr lang="en-US" dirty="0" smtClean="0"/>
          </a:p>
        </p:txBody>
      </p:sp>
      <p:pic>
        <p:nvPicPr>
          <p:cNvPr id="10244" name="Picture 5" descr="Word Balloon: Who can help you learn about your threats, and haz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2057400"/>
            <a:ext cx="426085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087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Sources</a:t>
            </a:r>
            <a:endParaRPr lang="en-US" dirty="0"/>
          </a:p>
        </p:txBody>
      </p:sp>
      <p:sp>
        <p:nvSpPr>
          <p:cNvPr id="3" name="Content Placeholder 2"/>
          <p:cNvSpPr>
            <a:spLocks noGrp="1"/>
          </p:cNvSpPr>
          <p:nvPr>
            <p:ph idx="1"/>
          </p:nvPr>
        </p:nvSpPr>
        <p:spPr/>
        <p:txBody>
          <a:bodyPr/>
          <a:lstStyle/>
          <a:p>
            <a:pPr>
              <a:spcBef>
                <a:spcPts val="1200"/>
              </a:spcBef>
            </a:pPr>
            <a:r>
              <a:rPr lang="en-US" sz="1600" dirty="0"/>
              <a:t>•	</a:t>
            </a:r>
            <a:r>
              <a:rPr lang="en-US" sz="2000" dirty="0"/>
              <a:t>State and local homeland security and emergency management laws, plans, policies, and </a:t>
            </a:r>
            <a:r>
              <a:rPr lang="en-US" sz="2000" dirty="0" smtClean="0"/>
              <a:t>procedures </a:t>
            </a:r>
            <a:endParaRPr lang="en-US" sz="2000" dirty="0"/>
          </a:p>
          <a:p>
            <a:pPr>
              <a:spcBef>
                <a:spcPts val="1200"/>
              </a:spcBef>
            </a:pPr>
            <a:r>
              <a:rPr lang="en-US" sz="2000" dirty="0"/>
              <a:t>•	Existing EOP’s</a:t>
            </a:r>
          </a:p>
          <a:p>
            <a:pPr>
              <a:spcBef>
                <a:spcPts val="1200"/>
              </a:spcBef>
            </a:pPr>
            <a:r>
              <a:rPr lang="en-US" sz="2000" dirty="0"/>
              <a:t>•	School climate surveys for students, faculty and staff</a:t>
            </a:r>
          </a:p>
          <a:p>
            <a:pPr>
              <a:spcBef>
                <a:spcPts val="1200"/>
              </a:spcBef>
            </a:pPr>
            <a:r>
              <a:rPr lang="en-US" sz="2000" dirty="0"/>
              <a:t>•	Identified gaps in security policies and procedures</a:t>
            </a:r>
          </a:p>
          <a:p>
            <a:pPr>
              <a:spcBef>
                <a:spcPts val="1200"/>
              </a:spcBef>
            </a:pPr>
            <a:r>
              <a:rPr lang="en-US" sz="2000" dirty="0"/>
              <a:t>•	Special considerations for individuals with language, access and functional needs</a:t>
            </a:r>
          </a:p>
          <a:p>
            <a:pPr>
              <a:spcBef>
                <a:spcPts val="1200"/>
              </a:spcBef>
            </a:pPr>
            <a:r>
              <a:rPr lang="en-US" sz="2000" dirty="0" smtClean="0"/>
              <a:t>•	Records </a:t>
            </a:r>
            <a:r>
              <a:rPr lang="en-US" sz="2000" dirty="0"/>
              <a:t>from previous incidents, including historical data </a:t>
            </a:r>
          </a:p>
          <a:p>
            <a:pPr>
              <a:spcBef>
                <a:spcPts val="1200"/>
              </a:spcBef>
            </a:pPr>
            <a:r>
              <a:rPr lang="en-US" sz="2000" dirty="0"/>
              <a:t>•	</a:t>
            </a:r>
            <a:r>
              <a:rPr lang="en-US" sz="2000" dirty="0" smtClean="0"/>
              <a:t>Local</a:t>
            </a:r>
            <a:r>
              <a:rPr lang="en-US" sz="2000" dirty="0"/>
              <a:t>, regional, and neighboring community THIRAs </a:t>
            </a:r>
          </a:p>
          <a:p>
            <a:pPr>
              <a:spcBef>
                <a:spcPts val="1200"/>
              </a:spcBef>
            </a:pPr>
            <a:endParaRPr lang="en-US" dirty="0"/>
          </a:p>
        </p:txBody>
      </p:sp>
    </p:spTree>
    <p:extLst>
      <p:ext uri="{BB962C8B-B14F-4D97-AF65-F5344CB8AC3E}">
        <p14:creationId xmlns:p14="http://schemas.microsoft.com/office/powerpoint/2010/main" val="9679363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Sources</a:t>
            </a:r>
            <a:endParaRPr lang="en-US" dirty="0"/>
          </a:p>
        </p:txBody>
      </p:sp>
      <p:sp>
        <p:nvSpPr>
          <p:cNvPr id="3" name="Content Placeholder 2"/>
          <p:cNvSpPr>
            <a:spLocks noGrp="1"/>
          </p:cNvSpPr>
          <p:nvPr>
            <p:ph idx="1"/>
          </p:nvPr>
        </p:nvSpPr>
        <p:spPr/>
        <p:txBody>
          <a:bodyPr/>
          <a:lstStyle/>
          <a:p>
            <a:pPr>
              <a:spcBef>
                <a:spcPts val="1200"/>
              </a:spcBef>
            </a:pPr>
            <a:r>
              <a:rPr lang="en-US" sz="2000" dirty="0"/>
              <a:t>•	Whole community partners, such as: </a:t>
            </a:r>
          </a:p>
          <a:p>
            <a:pPr>
              <a:spcBef>
                <a:spcPts val="1200"/>
              </a:spcBef>
            </a:pPr>
            <a:r>
              <a:rPr lang="en-US" sz="1600" dirty="0" smtClean="0"/>
              <a:t>	o</a:t>
            </a:r>
            <a:r>
              <a:rPr lang="en-US" sz="1600" dirty="0"/>
              <a:t>	</a:t>
            </a:r>
            <a:r>
              <a:rPr lang="en-US" sz="1600" dirty="0" smtClean="0"/>
              <a:t>  Emergency </a:t>
            </a:r>
            <a:r>
              <a:rPr lang="en-US" sz="1600" dirty="0"/>
              <a:t>management/homeland security agencies </a:t>
            </a:r>
          </a:p>
          <a:p>
            <a:pPr>
              <a:spcBef>
                <a:spcPts val="1200"/>
              </a:spcBef>
            </a:pPr>
            <a:r>
              <a:rPr lang="en-US" sz="1600" dirty="0" smtClean="0"/>
              <a:t>	o</a:t>
            </a:r>
            <a:r>
              <a:rPr lang="en-US" sz="1600" dirty="0"/>
              <a:t>	</a:t>
            </a:r>
            <a:r>
              <a:rPr lang="en-US" sz="1600" dirty="0" smtClean="0"/>
              <a:t>  Local </a:t>
            </a:r>
            <a:r>
              <a:rPr lang="en-US" sz="1600" dirty="0"/>
              <a:t>and state hazard mitigation offices </a:t>
            </a:r>
          </a:p>
          <a:p>
            <a:pPr>
              <a:spcBef>
                <a:spcPts val="1200"/>
              </a:spcBef>
            </a:pPr>
            <a:r>
              <a:rPr lang="en-US" sz="1600" dirty="0" smtClean="0"/>
              <a:t>	o</a:t>
            </a:r>
            <a:r>
              <a:rPr lang="en-US" sz="1600" dirty="0"/>
              <a:t>	</a:t>
            </a:r>
            <a:r>
              <a:rPr lang="en-US" sz="1600" dirty="0" smtClean="0"/>
              <a:t>  Local </a:t>
            </a:r>
            <a:r>
              <a:rPr lang="en-US" sz="1600" dirty="0"/>
              <a:t>or Regional National Weather Service offices </a:t>
            </a:r>
          </a:p>
          <a:p>
            <a:pPr>
              <a:spcBef>
                <a:spcPts val="1200"/>
              </a:spcBef>
            </a:pPr>
            <a:r>
              <a:rPr lang="en-US" sz="1600" dirty="0" smtClean="0"/>
              <a:t>	o</a:t>
            </a:r>
            <a:r>
              <a:rPr lang="en-US" sz="1600" dirty="0"/>
              <a:t>	</a:t>
            </a:r>
            <a:r>
              <a:rPr lang="en-US" sz="1600" dirty="0" smtClean="0"/>
              <a:t>  Tribal </a:t>
            </a:r>
            <a:r>
              <a:rPr lang="en-US" sz="1600" dirty="0"/>
              <a:t>governments </a:t>
            </a:r>
          </a:p>
          <a:p>
            <a:pPr>
              <a:spcBef>
                <a:spcPts val="1200"/>
              </a:spcBef>
            </a:pPr>
            <a:r>
              <a:rPr lang="en-US" sz="1600" dirty="0" smtClean="0"/>
              <a:t>	o</a:t>
            </a:r>
            <a:r>
              <a:rPr lang="en-US" sz="1600" dirty="0"/>
              <a:t>	</a:t>
            </a:r>
            <a:r>
              <a:rPr lang="en-US" sz="1600" dirty="0" smtClean="0"/>
              <a:t>  Federal </a:t>
            </a:r>
            <a:r>
              <a:rPr lang="en-US" sz="1600" dirty="0"/>
              <a:t>Emergency Management Agency (FEMA) Regional Offices </a:t>
            </a:r>
          </a:p>
          <a:p>
            <a:pPr>
              <a:spcBef>
                <a:spcPts val="1200"/>
              </a:spcBef>
            </a:pPr>
            <a:r>
              <a:rPr lang="en-US" sz="1600" dirty="0" smtClean="0"/>
              <a:t>	o</a:t>
            </a:r>
            <a:r>
              <a:rPr lang="en-US" sz="1600" dirty="0"/>
              <a:t>	</a:t>
            </a:r>
            <a:r>
              <a:rPr lang="en-US" sz="1600" dirty="0" smtClean="0"/>
              <a:t>  Private-sector </a:t>
            </a:r>
            <a:r>
              <a:rPr lang="en-US" sz="1600" dirty="0"/>
              <a:t>partners </a:t>
            </a:r>
          </a:p>
          <a:p>
            <a:pPr>
              <a:spcBef>
                <a:spcPts val="1200"/>
              </a:spcBef>
            </a:pPr>
            <a:r>
              <a:rPr lang="en-US" sz="1600" dirty="0" smtClean="0"/>
              <a:t>	o</a:t>
            </a:r>
            <a:r>
              <a:rPr lang="en-US" sz="1600" dirty="0"/>
              <a:t>	</a:t>
            </a:r>
            <a:r>
              <a:rPr lang="en-US" sz="1600" dirty="0" smtClean="0"/>
              <a:t>  Local/state </a:t>
            </a:r>
            <a:r>
              <a:rPr lang="en-US" sz="1600" dirty="0"/>
              <a:t>fire, police, emergency medical services, and health </a:t>
            </a:r>
            <a:r>
              <a:rPr lang="en-US" sz="1600" dirty="0" smtClean="0"/>
              <a:t>  		 	departments </a:t>
            </a:r>
            <a:endParaRPr lang="en-US" sz="1600" dirty="0"/>
          </a:p>
          <a:p>
            <a:pPr>
              <a:spcBef>
                <a:spcPts val="1200"/>
              </a:spcBef>
            </a:pPr>
            <a:r>
              <a:rPr lang="en-US" sz="1600" dirty="0" smtClean="0"/>
              <a:t>	o</a:t>
            </a:r>
            <a:r>
              <a:rPr lang="en-US" sz="1600" dirty="0"/>
              <a:t>	</a:t>
            </a:r>
            <a:r>
              <a:rPr lang="en-US" sz="1600" dirty="0" smtClean="0"/>
              <a:t>  Volunteer </a:t>
            </a:r>
            <a:r>
              <a:rPr lang="en-US" sz="1600" dirty="0"/>
              <a:t>Organizations Active in Disasters </a:t>
            </a:r>
          </a:p>
          <a:p>
            <a:pPr>
              <a:spcBef>
                <a:spcPts val="1200"/>
              </a:spcBef>
            </a:pPr>
            <a:r>
              <a:rPr lang="en-US" sz="1600" dirty="0" smtClean="0"/>
              <a:t>	o</a:t>
            </a:r>
            <a:r>
              <a:rPr lang="en-US" sz="1600" dirty="0"/>
              <a:t>	</a:t>
            </a:r>
            <a:r>
              <a:rPr lang="en-US" sz="1600" dirty="0" smtClean="0"/>
              <a:t>  Colleges/universities</a:t>
            </a:r>
            <a:r>
              <a:rPr lang="en-US" sz="1600" dirty="0"/>
              <a:t>, and other research organizations.</a:t>
            </a:r>
          </a:p>
          <a:p>
            <a:endParaRPr lang="en-US" dirty="0"/>
          </a:p>
        </p:txBody>
      </p:sp>
    </p:spTree>
    <p:extLst>
      <p:ext uri="{BB962C8B-B14F-4D97-AF65-F5344CB8AC3E}">
        <p14:creationId xmlns:p14="http://schemas.microsoft.com/office/powerpoint/2010/main" val="3925091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a:xfrm>
            <a:off x="457200" y="228600"/>
            <a:ext cx="7715250" cy="878681"/>
          </a:xfrm>
        </p:spPr>
        <p:txBody>
          <a:bodyPr/>
          <a:lstStyle/>
          <a:p>
            <a:r>
              <a:rPr lang="en-US" altLang="en-US" dirty="0" smtClean="0"/>
              <a:t>Assessment Areas</a:t>
            </a:r>
          </a:p>
        </p:txBody>
      </p:sp>
      <p:sp>
        <p:nvSpPr>
          <p:cNvPr id="21507" name="Content Placeholder 4"/>
          <p:cNvSpPr>
            <a:spLocks noGrp="1"/>
          </p:cNvSpPr>
          <p:nvPr>
            <p:ph idx="1"/>
          </p:nvPr>
        </p:nvSpPr>
        <p:spPr>
          <a:xfrm>
            <a:off x="357142" y="990600"/>
            <a:ext cx="4783138" cy="4587875"/>
          </a:xfrm>
        </p:spPr>
        <p:txBody>
          <a:bodyPr/>
          <a:lstStyle/>
          <a:p>
            <a:pPr marL="503629" lvl="1" indent="-342900">
              <a:buFont typeface="Arial" panose="020B0604020202020204" pitchFamily="34" charset="0"/>
              <a:buChar char="•"/>
            </a:pPr>
            <a:r>
              <a:rPr lang="en-US" altLang="en-US" sz="2000" dirty="0" smtClean="0"/>
              <a:t>Neighborhood</a:t>
            </a:r>
          </a:p>
          <a:p>
            <a:pPr marL="503629" lvl="1" indent="-342900">
              <a:buFont typeface="Arial" panose="020B0604020202020204" pitchFamily="34" charset="0"/>
              <a:buChar char="•"/>
            </a:pPr>
            <a:r>
              <a:rPr lang="en-US" altLang="en-US" sz="2000" dirty="0" smtClean="0"/>
              <a:t>Vehicle and parking areas</a:t>
            </a:r>
          </a:p>
          <a:p>
            <a:pPr marL="503629" lvl="1" indent="-342900">
              <a:buFont typeface="Arial" panose="020B0604020202020204" pitchFamily="34" charset="0"/>
              <a:buChar char="•"/>
            </a:pPr>
            <a:r>
              <a:rPr lang="en-US" altLang="en-US" sz="2000" dirty="0" smtClean="0"/>
              <a:t>Outdoor recreation areas</a:t>
            </a:r>
          </a:p>
          <a:p>
            <a:pPr marL="503629" lvl="1" indent="-342900">
              <a:buFont typeface="Arial" panose="020B0604020202020204" pitchFamily="34" charset="0"/>
              <a:buChar char="•"/>
            </a:pPr>
            <a:r>
              <a:rPr lang="en-US" altLang="en-US" sz="2000" dirty="0" smtClean="0"/>
              <a:t>Building exterior and interior</a:t>
            </a:r>
          </a:p>
          <a:p>
            <a:pPr marL="503629" lvl="1" indent="-342900">
              <a:buFont typeface="Arial" panose="020B0604020202020204" pitchFamily="34" charset="0"/>
              <a:buChar char="•"/>
            </a:pPr>
            <a:r>
              <a:rPr lang="en-US" altLang="en-US" sz="2000" dirty="0" smtClean="0"/>
              <a:t>Entry and access control</a:t>
            </a:r>
          </a:p>
          <a:p>
            <a:pPr marL="503629" lvl="1" indent="-342900">
              <a:buFont typeface="Arial" panose="020B0604020202020204" pitchFamily="34" charset="0"/>
              <a:buChar char="•"/>
            </a:pPr>
            <a:r>
              <a:rPr lang="en-US" altLang="en-US" sz="2000" dirty="0" smtClean="0"/>
              <a:t>Information and cyber security</a:t>
            </a:r>
          </a:p>
          <a:p>
            <a:pPr marL="503629" lvl="1" indent="-342900">
              <a:buFont typeface="Arial" panose="020B0604020202020204" pitchFamily="34" charset="0"/>
              <a:buChar char="•"/>
            </a:pPr>
            <a:r>
              <a:rPr lang="en-US" altLang="en-US" sz="2000" dirty="0" smtClean="0"/>
              <a:t>Communications systems</a:t>
            </a:r>
          </a:p>
          <a:p>
            <a:pPr marL="503629" lvl="1" indent="-342900">
              <a:buFont typeface="Arial" panose="020B0604020202020204" pitchFamily="34" charset="0"/>
              <a:buChar char="•"/>
            </a:pPr>
            <a:r>
              <a:rPr lang="en-US" altLang="en-US" sz="2000" dirty="0" smtClean="0"/>
              <a:t>Emergency procedures</a:t>
            </a:r>
          </a:p>
        </p:txBody>
      </p:sp>
      <p:pic>
        <p:nvPicPr>
          <p:cNvPr id="6" name="Picture 7" descr="A school building with a fence surrounding it."/>
          <p:cNvPicPr>
            <a:picLocks noChangeAspect="1" noChangeArrowheads="1"/>
          </p:cNvPicPr>
          <p:nvPr/>
        </p:nvPicPr>
        <p:blipFill rotWithShape="1">
          <a:blip r:embed="rId3"/>
          <a:srcRect l="20145"/>
          <a:stretch/>
        </p:blipFill>
        <p:spPr bwMode="auto">
          <a:xfrm>
            <a:off x="5122863" y="1277938"/>
            <a:ext cx="3351212" cy="2787650"/>
          </a:xfrm>
          <a:prstGeom prst="rect">
            <a:avLst/>
          </a:prstGeom>
          <a:noFill/>
          <a:ln>
            <a:solidFill>
              <a:srgbClr val="002060"/>
            </a:solidFill>
          </a:ln>
          <a:effectLst>
            <a:outerShdw blurRad="50800" dist="38100" dir="2700000" algn="tl" rotWithShape="0">
              <a:prstClr val="black">
                <a:alpha val="40000"/>
              </a:prstClr>
            </a:outerShdw>
          </a:effectLst>
          <a:extLst/>
        </p:spPr>
      </p:pic>
    </p:spTree>
    <p:extLst>
      <p:ext uri="{BB962C8B-B14F-4D97-AF65-F5344CB8AC3E}">
        <p14:creationId xmlns:p14="http://schemas.microsoft.com/office/powerpoint/2010/main" val="906413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r>
              <a:rPr lang="en-US" altLang="en-US" dirty="0" smtClean="0"/>
              <a:t>Planning Principles</a:t>
            </a:r>
          </a:p>
        </p:txBody>
      </p:sp>
      <p:sp>
        <p:nvSpPr>
          <p:cNvPr id="10243" name="Content Placeholder 10"/>
          <p:cNvSpPr>
            <a:spLocks noGrp="1"/>
          </p:cNvSpPr>
          <p:nvPr>
            <p:ph idx="1"/>
          </p:nvPr>
        </p:nvSpPr>
        <p:spPr>
          <a:xfrm>
            <a:off x="3505200" y="685800"/>
            <a:ext cx="5203825" cy="4646612"/>
          </a:xfrm>
        </p:spPr>
        <p:txBody>
          <a:bodyPr/>
          <a:lstStyle/>
          <a:p>
            <a:pPr marL="0" indent="0">
              <a:spcBef>
                <a:spcPts val="1200"/>
              </a:spcBef>
              <a:defRPr/>
            </a:pPr>
            <a:endParaRPr lang="en-US" sz="2800" dirty="0" smtClean="0"/>
          </a:p>
          <a:p>
            <a:pPr marL="342900" indent="-342900">
              <a:spcBef>
                <a:spcPts val="1200"/>
              </a:spcBef>
              <a:buFont typeface="Arial" panose="020B0604020202020204" pitchFamily="34" charset="0"/>
              <a:buChar char="•"/>
              <a:defRPr/>
            </a:pPr>
            <a:r>
              <a:rPr lang="en-US" sz="1800" dirty="0" smtClean="0"/>
              <a:t>Engages the whole community.</a:t>
            </a:r>
          </a:p>
          <a:p>
            <a:pPr marL="342900" indent="-342900">
              <a:spcBef>
                <a:spcPts val="1200"/>
              </a:spcBef>
              <a:buFont typeface="Arial" panose="020B0604020202020204" pitchFamily="34" charset="0"/>
              <a:buChar char="•"/>
              <a:defRPr/>
            </a:pPr>
            <a:r>
              <a:rPr lang="en-US" sz="1800" dirty="0" smtClean="0"/>
              <a:t>Aligns school plans with other plans. </a:t>
            </a:r>
          </a:p>
          <a:p>
            <a:pPr marL="285750" indent="-285750">
              <a:spcBef>
                <a:spcPts val="1200"/>
              </a:spcBef>
              <a:buFont typeface="Arial" panose="020B0604020202020204" pitchFamily="34" charset="0"/>
              <a:buChar char="•"/>
              <a:defRPr/>
            </a:pPr>
            <a:r>
              <a:rPr lang="en-US" sz="1800" dirty="0"/>
              <a:t>Must be supported by leadership.</a:t>
            </a:r>
          </a:p>
          <a:p>
            <a:pPr marL="285750" indent="-285750">
              <a:spcBef>
                <a:spcPts val="1200"/>
              </a:spcBef>
              <a:buFont typeface="Arial" panose="020B0604020202020204" pitchFamily="34" charset="0"/>
              <a:buChar char="•"/>
              <a:defRPr/>
            </a:pPr>
            <a:r>
              <a:rPr lang="en-US" sz="1800" dirty="0"/>
              <a:t>Uses assessment information to customize plans.</a:t>
            </a:r>
          </a:p>
          <a:p>
            <a:pPr marL="285750" indent="-285750">
              <a:spcBef>
                <a:spcPts val="1200"/>
              </a:spcBef>
              <a:buFont typeface="Arial" panose="020B0604020202020204" pitchFamily="34" charset="0"/>
              <a:buChar char="•"/>
              <a:defRPr/>
            </a:pPr>
            <a:r>
              <a:rPr lang="en-US" sz="1800" dirty="0"/>
              <a:t>Considers all threats and hazards.</a:t>
            </a:r>
          </a:p>
          <a:p>
            <a:pPr marL="285750" indent="-285750">
              <a:spcBef>
                <a:spcPts val="1200"/>
              </a:spcBef>
              <a:buFont typeface="Arial" panose="020B0604020202020204" pitchFamily="34" charset="0"/>
              <a:buChar char="•"/>
              <a:defRPr/>
            </a:pPr>
            <a:r>
              <a:rPr lang="en-US" sz="1800" dirty="0"/>
              <a:t>Provides for the access and functional needs of the whole school community.</a:t>
            </a:r>
          </a:p>
          <a:p>
            <a:pPr marL="285750" indent="-285750">
              <a:spcBef>
                <a:spcPts val="1200"/>
              </a:spcBef>
              <a:buFont typeface="Arial" panose="020B0604020202020204" pitchFamily="34" charset="0"/>
              <a:buChar char="•"/>
              <a:defRPr/>
            </a:pPr>
            <a:r>
              <a:rPr lang="en-US" sz="1800" dirty="0"/>
              <a:t>Considers all settings and all times.</a:t>
            </a:r>
          </a:p>
          <a:p>
            <a:pPr marL="285750" indent="-285750">
              <a:spcBef>
                <a:spcPts val="1200"/>
              </a:spcBef>
              <a:buFont typeface="Arial" panose="020B0604020202020204" pitchFamily="34" charset="0"/>
              <a:buChar char="•"/>
              <a:defRPr/>
            </a:pPr>
            <a:r>
              <a:rPr lang="en-US" sz="1800" dirty="0"/>
              <a:t>Uses a collaborative process.</a:t>
            </a:r>
          </a:p>
          <a:p>
            <a:pPr marL="0" indent="0">
              <a:spcBef>
                <a:spcPts val="1200"/>
              </a:spcBef>
              <a:defRPr/>
            </a:pPr>
            <a:endParaRPr lang="en-US" sz="2800" dirty="0" smtClean="0"/>
          </a:p>
        </p:txBody>
      </p:sp>
      <p:pic>
        <p:nvPicPr>
          <p:cNvPr id="6148" name="Picture 5" descr="People working on the computer"/>
          <p:cNvPicPr>
            <a:picLocks noChangeAspect="1"/>
          </p:cNvPicPr>
          <p:nvPr/>
        </p:nvPicPr>
        <p:blipFill>
          <a:blip r:embed="rId3"/>
          <a:srcRect/>
          <a:stretch>
            <a:fillRect/>
          </a:stretch>
        </p:blipFill>
        <p:spPr bwMode="auto">
          <a:xfrm>
            <a:off x="482600" y="1238250"/>
            <a:ext cx="2830513" cy="4240213"/>
          </a:xfrm>
          <a:prstGeom prst="rect">
            <a:avLst/>
          </a:prstGeom>
          <a:noFill/>
          <a:ln w="9525">
            <a:solidFill>
              <a:srgbClr val="002060"/>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6561454"/>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715696" cy="5489972"/>
          </a:xfrm>
        </p:spPr>
        <p:txBody>
          <a:bodyPr/>
          <a:lstStyle/>
          <a:p>
            <a:pPr marL="0" lvl="0" indent="0" defTabSz="914353" eaLnBrk="1" fontAlgn="auto" hangingPunct="1">
              <a:spcBef>
                <a:spcPts val="0"/>
              </a:spcBef>
              <a:spcAft>
                <a:spcPts val="0"/>
              </a:spcAft>
            </a:pPr>
            <a:r>
              <a:rPr lang="en-US" sz="4200" kern="1200" dirty="0"/>
              <a:t>Some suggestions…</a:t>
            </a:r>
          </a:p>
          <a:p>
            <a:pPr marL="0" lvl="0" indent="0" defTabSz="914353" eaLnBrk="1" fontAlgn="auto" hangingPunct="1">
              <a:spcBef>
                <a:spcPts val="0"/>
              </a:spcBef>
              <a:spcAft>
                <a:spcPts val="0"/>
              </a:spcAft>
            </a:pPr>
            <a:r>
              <a:rPr lang="en-US" sz="2800" kern="1200" dirty="0"/>
              <a:t>Do</a:t>
            </a:r>
            <a:r>
              <a:rPr lang="en-US" sz="2800" kern="1200" dirty="0" smtClean="0"/>
              <a:t>:</a:t>
            </a:r>
          </a:p>
          <a:p>
            <a:pPr marL="0" lvl="0" indent="0" defTabSz="914353" eaLnBrk="1" fontAlgn="auto" hangingPunct="1">
              <a:spcBef>
                <a:spcPts val="0"/>
              </a:spcBef>
              <a:spcAft>
                <a:spcPts val="0"/>
              </a:spcAft>
            </a:pPr>
            <a:endParaRPr lang="en-US" sz="2800" kern="1200" dirty="0"/>
          </a:p>
          <a:p>
            <a:pPr marL="342900" lvl="0" indent="-342900" defTabSz="914353" eaLnBrk="1" fontAlgn="auto" hangingPunct="1">
              <a:spcBef>
                <a:spcPts val="0"/>
              </a:spcBef>
              <a:spcAft>
                <a:spcPts val="0"/>
              </a:spcAft>
              <a:buFont typeface="Arial" panose="020B0604020202020204" pitchFamily="34" charset="0"/>
              <a:buChar char="•"/>
            </a:pPr>
            <a:r>
              <a:rPr lang="en-US" sz="2000" kern="1200" dirty="0" smtClean="0"/>
              <a:t>conduct </a:t>
            </a:r>
            <a:r>
              <a:rPr lang="en-US" sz="2000" kern="1200" dirty="0"/>
              <a:t>a </a:t>
            </a:r>
            <a:r>
              <a:rPr lang="en-US" sz="2000" kern="1200" dirty="0" smtClean="0"/>
              <a:t>walk-through</a:t>
            </a:r>
          </a:p>
          <a:p>
            <a:pPr marL="342900" lvl="0" indent="-342900" defTabSz="914353" eaLnBrk="1" fontAlgn="auto" hangingPunct="1">
              <a:spcBef>
                <a:spcPts val="0"/>
              </a:spcBef>
              <a:spcAft>
                <a:spcPts val="0"/>
              </a:spcAft>
              <a:buFont typeface="Arial" panose="020B0604020202020204" pitchFamily="34" charset="0"/>
              <a:buChar char="•"/>
            </a:pPr>
            <a:r>
              <a:rPr lang="en-US" sz="2000" kern="1200" dirty="0" smtClean="0"/>
              <a:t>consider </a:t>
            </a:r>
            <a:r>
              <a:rPr lang="en-US" sz="2000" kern="1200" dirty="0"/>
              <a:t>perspective</a:t>
            </a:r>
          </a:p>
          <a:p>
            <a:pPr marL="285750" lvl="0" indent="-285750" defTabSz="914353" eaLnBrk="1" fontAlgn="auto" hangingPunct="1">
              <a:spcBef>
                <a:spcPts val="0"/>
              </a:spcBef>
              <a:spcAft>
                <a:spcPts val="0"/>
              </a:spcAft>
              <a:buFont typeface="Arial" panose="020B0604020202020204" pitchFamily="34" charset="0"/>
              <a:buChar char="•"/>
            </a:pPr>
            <a:r>
              <a:rPr lang="en-US" sz="2000" kern="1200" dirty="0" smtClean="0"/>
              <a:t>use </a:t>
            </a:r>
            <a:r>
              <a:rPr lang="en-US" sz="2000" kern="1200" dirty="0"/>
              <a:t>online tools</a:t>
            </a:r>
          </a:p>
          <a:p>
            <a:pPr marL="285750" lvl="0" indent="-285750" defTabSz="914353" eaLnBrk="1" fontAlgn="auto" hangingPunct="1">
              <a:spcBef>
                <a:spcPts val="0"/>
              </a:spcBef>
              <a:spcAft>
                <a:spcPts val="0"/>
              </a:spcAft>
              <a:buFont typeface="Arial" panose="020B0604020202020204" pitchFamily="34" charset="0"/>
              <a:buChar char="•"/>
            </a:pPr>
            <a:r>
              <a:rPr lang="en-US" sz="2000" kern="1200" dirty="0" smtClean="0"/>
              <a:t>take </a:t>
            </a:r>
            <a:r>
              <a:rPr lang="en-US" sz="2000" kern="1200" dirty="0"/>
              <a:t>photos or video</a:t>
            </a:r>
          </a:p>
          <a:p>
            <a:pPr marL="285750" lvl="0" indent="-285750" defTabSz="914353" eaLnBrk="1" fontAlgn="auto" hangingPunct="1">
              <a:spcBef>
                <a:spcPts val="0"/>
              </a:spcBef>
              <a:spcAft>
                <a:spcPts val="0"/>
              </a:spcAft>
              <a:buFont typeface="Arial" panose="020B0604020202020204" pitchFamily="34" charset="0"/>
              <a:buChar char="•"/>
            </a:pPr>
            <a:r>
              <a:rPr lang="en-US" sz="2000" kern="1200" dirty="0" smtClean="0"/>
              <a:t>consider </a:t>
            </a:r>
            <a:r>
              <a:rPr lang="en-US" sz="2000" kern="1200" dirty="0"/>
              <a:t>out-of-school events, </a:t>
            </a:r>
          </a:p>
          <a:p>
            <a:pPr marL="0" lvl="0" indent="0" defTabSz="914353" eaLnBrk="1" fontAlgn="auto" hangingPunct="1">
              <a:spcBef>
                <a:spcPts val="0"/>
              </a:spcBef>
              <a:spcAft>
                <a:spcPts val="0"/>
              </a:spcAft>
            </a:pPr>
            <a:r>
              <a:rPr lang="en-US" sz="2000" kern="1200" dirty="0" smtClean="0"/>
              <a:t>        </a:t>
            </a:r>
            <a:r>
              <a:rPr lang="en-US" sz="2000" kern="1200" dirty="0"/>
              <a:t>after school events and community events</a:t>
            </a:r>
          </a:p>
          <a:p>
            <a:pPr marL="285750" lvl="0" indent="-285750" defTabSz="914353" eaLnBrk="1" fontAlgn="auto" hangingPunct="1">
              <a:spcBef>
                <a:spcPts val="0"/>
              </a:spcBef>
              <a:spcAft>
                <a:spcPts val="0"/>
              </a:spcAft>
              <a:buFont typeface="Arial" panose="020B0604020202020204" pitchFamily="34" charset="0"/>
              <a:buChar char="•"/>
            </a:pPr>
            <a:r>
              <a:rPr lang="en-US" sz="2000" kern="1200" dirty="0" smtClean="0"/>
              <a:t>survey </a:t>
            </a:r>
            <a:r>
              <a:rPr lang="en-US" sz="2000" kern="1200" dirty="0"/>
              <a:t>bus routes</a:t>
            </a:r>
          </a:p>
          <a:p>
            <a:pPr marL="285750" lvl="0" indent="-285750" defTabSz="914353" eaLnBrk="1" fontAlgn="auto" hangingPunct="1">
              <a:spcBef>
                <a:spcPts val="0"/>
              </a:spcBef>
              <a:spcAft>
                <a:spcPts val="0"/>
              </a:spcAft>
              <a:buFont typeface="Arial" panose="020B0604020202020204" pitchFamily="34" charset="0"/>
              <a:buChar char="•"/>
            </a:pPr>
            <a:r>
              <a:rPr lang="en-US" sz="2000" kern="1200" dirty="0" smtClean="0"/>
              <a:t>climate </a:t>
            </a:r>
            <a:r>
              <a:rPr lang="en-US" sz="2000" kern="1200" dirty="0"/>
              <a:t>surveys</a:t>
            </a:r>
          </a:p>
          <a:p>
            <a:pPr marL="285750" lvl="0" indent="-285750" defTabSz="914353" eaLnBrk="1" fontAlgn="auto" hangingPunct="1">
              <a:spcBef>
                <a:spcPts val="0"/>
              </a:spcBef>
              <a:spcAft>
                <a:spcPts val="0"/>
              </a:spcAft>
              <a:buFont typeface="Arial" panose="020B0604020202020204" pitchFamily="34" charset="0"/>
              <a:buChar char="•"/>
            </a:pPr>
            <a:r>
              <a:rPr lang="en-US" sz="2000" kern="1200" dirty="0" smtClean="0"/>
              <a:t>compare </a:t>
            </a:r>
            <a:r>
              <a:rPr lang="en-US" sz="2000" kern="1200" dirty="0"/>
              <a:t>with previous assessments</a:t>
            </a:r>
          </a:p>
          <a:p>
            <a:endParaRPr lang="en-US" dirty="0"/>
          </a:p>
        </p:txBody>
      </p:sp>
    </p:spTree>
    <p:extLst>
      <p:ext uri="{BB962C8B-B14F-4D97-AF65-F5344CB8AC3E}">
        <p14:creationId xmlns:p14="http://schemas.microsoft.com/office/powerpoint/2010/main" val="1814408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381000"/>
            <a:ext cx="8229600" cy="5755422"/>
          </a:xfrm>
          <a:prstGeom prst="rect">
            <a:avLst/>
          </a:prstGeom>
          <a:noFill/>
        </p:spPr>
        <p:txBody>
          <a:bodyPr wrap="square" rtlCol="0">
            <a:spAutoFit/>
          </a:bodyPr>
          <a:lstStyle/>
          <a:p>
            <a:pPr defTabSz="914353"/>
            <a:r>
              <a:rPr lang="en-US" sz="4200" dirty="0">
                <a:solidFill>
                  <a:srgbClr val="53585F"/>
                </a:solidFill>
              </a:rPr>
              <a:t>Additional considerations…</a:t>
            </a:r>
          </a:p>
          <a:p>
            <a:pPr defTabSz="914353"/>
            <a:r>
              <a:rPr lang="en-US" sz="2800" dirty="0">
                <a:solidFill>
                  <a:srgbClr val="53585F"/>
                </a:solidFill>
              </a:rPr>
              <a:t>Consider:</a:t>
            </a:r>
          </a:p>
          <a:p>
            <a:pPr defTabSz="914353"/>
            <a:endParaRPr lang="en-US" sz="2800" dirty="0">
              <a:solidFill>
                <a:srgbClr val="53585F"/>
              </a:solidFill>
            </a:endParaRPr>
          </a:p>
          <a:p>
            <a:pPr marL="571500" indent="-571500" defTabSz="914353">
              <a:buFont typeface="Arial" panose="020B0604020202020204" pitchFamily="34" charset="0"/>
              <a:buChar char="•"/>
            </a:pPr>
            <a:r>
              <a:rPr lang="en-US" dirty="0">
                <a:solidFill>
                  <a:srgbClr val="53585F"/>
                </a:solidFill>
              </a:rPr>
              <a:t>	ingress/egress</a:t>
            </a:r>
          </a:p>
          <a:p>
            <a:pPr marL="285750" indent="-285750" defTabSz="914353">
              <a:buFont typeface="Arial" panose="020B0604020202020204" pitchFamily="34" charset="0"/>
              <a:buChar char="•"/>
            </a:pPr>
            <a:r>
              <a:rPr lang="en-US" dirty="0">
                <a:solidFill>
                  <a:srgbClr val="53585F"/>
                </a:solidFill>
              </a:rPr>
              <a:t>	identification process</a:t>
            </a:r>
          </a:p>
          <a:p>
            <a:pPr marL="285750" indent="-285750" defTabSz="914353">
              <a:buFont typeface="Arial" panose="020B0604020202020204" pitchFamily="34" charset="0"/>
              <a:buChar char="•"/>
            </a:pPr>
            <a:r>
              <a:rPr lang="en-US" dirty="0">
                <a:solidFill>
                  <a:srgbClr val="53585F"/>
                </a:solidFill>
              </a:rPr>
              <a:t>	landscaping</a:t>
            </a:r>
          </a:p>
          <a:p>
            <a:pPr marL="285750" indent="-285750" defTabSz="914353">
              <a:buFont typeface="Arial" panose="020B0604020202020204" pitchFamily="34" charset="0"/>
              <a:buChar char="•"/>
            </a:pPr>
            <a:r>
              <a:rPr lang="en-US" dirty="0">
                <a:solidFill>
                  <a:srgbClr val="53585F"/>
                </a:solidFill>
              </a:rPr>
              <a:t>	evacuation routes and sites</a:t>
            </a:r>
          </a:p>
          <a:p>
            <a:pPr marL="285750" indent="-285750" defTabSz="914353">
              <a:buFont typeface="Arial" panose="020B0604020202020204" pitchFamily="34" charset="0"/>
              <a:buChar char="•"/>
            </a:pPr>
            <a:r>
              <a:rPr lang="en-US" dirty="0">
                <a:solidFill>
                  <a:srgbClr val="53585F"/>
                </a:solidFill>
              </a:rPr>
              <a:t>	safe zones</a:t>
            </a:r>
          </a:p>
          <a:p>
            <a:pPr marL="285750" indent="-285750" defTabSz="914353">
              <a:buFont typeface="Arial" panose="020B0604020202020204" pitchFamily="34" charset="0"/>
              <a:buChar char="•"/>
            </a:pPr>
            <a:r>
              <a:rPr lang="en-US" dirty="0">
                <a:solidFill>
                  <a:srgbClr val="53585F"/>
                </a:solidFill>
              </a:rPr>
              <a:t>	communication systems</a:t>
            </a:r>
          </a:p>
          <a:p>
            <a:pPr marL="285750" indent="-285750" defTabSz="914353">
              <a:buFont typeface="Arial" panose="020B0604020202020204" pitchFamily="34" charset="0"/>
              <a:buChar char="•"/>
            </a:pPr>
            <a:r>
              <a:rPr lang="en-US" dirty="0">
                <a:solidFill>
                  <a:srgbClr val="53585F"/>
                </a:solidFill>
              </a:rPr>
              <a:t>	emergency supplies</a:t>
            </a:r>
          </a:p>
          <a:p>
            <a:pPr marL="285750" indent="-285750" defTabSz="914353">
              <a:buFont typeface="Arial" panose="020B0604020202020204" pitchFamily="34" charset="0"/>
              <a:buChar char="•"/>
            </a:pPr>
            <a:r>
              <a:rPr lang="en-US" dirty="0">
                <a:solidFill>
                  <a:srgbClr val="53585F"/>
                </a:solidFill>
              </a:rPr>
              <a:t>	threat assessment</a:t>
            </a:r>
          </a:p>
          <a:p>
            <a:pPr marL="285750" indent="-285750" defTabSz="914353">
              <a:buFont typeface="Arial" panose="020B0604020202020204" pitchFamily="34" charset="0"/>
              <a:buChar char="•"/>
            </a:pPr>
            <a:r>
              <a:rPr lang="en-US" dirty="0">
                <a:solidFill>
                  <a:srgbClr val="53585F"/>
                </a:solidFill>
              </a:rPr>
              <a:t>	training</a:t>
            </a:r>
          </a:p>
          <a:p>
            <a:pPr marL="285750" indent="-285750" defTabSz="914353">
              <a:buFont typeface="Arial" panose="020B0604020202020204" pitchFamily="34" charset="0"/>
              <a:buChar char="•"/>
            </a:pPr>
            <a:r>
              <a:rPr lang="en-US" dirty="0">
                <a:solidFill>
                  <a:srgbClr val="53585F"/>
                </a:solidFill>
              </a:rPr>
              <a:t>	supervision</a:t>
            </a:r>
          </a:p>
          <a:p>
            <a:pPr marL="285750" indent="-285750" defTabSz="914353">
              <a:buFont typeface="Arial" panose="020B0604020202020204" pitchFamily="34" charset="0"/>
              <a:buChar char="•"/>
            </a:pPr>
            <a:r>
              <a:rPr lang="en-US" dirty="0">
                <a:solidFill>
                  <a:srgbClr val="53585F"/>
                </a:solidFill>
              </a:rPr>
              <a:t>	hazardous materials</a:t>
            </a:r>
          </a:p>
          <a:p>
            <a:pPr marL="285750" indent="-285750" defTabSz="914353">
              <a:buFont typeface="Arial" panose="020B0604020202020204" pitchFamily="34" charset="0"/>
              <a:buChar char="•"/>
            </a:pPr>
            <a:r>
              <a:rPr lang="en-US" dirty="0">
                <a:solidFill>
                  <a:srgbClr val="53585F"/>
                </a:solidFill>
              </a:rPr>
              <a:t>	MOU’s</a:t>
            </a:r>
          </a:p>
          <a:p>
            <a:pPr marL="285750" indent="-285750" defTabSz="914353">
              <a:buFont typeface="Arial" panose="020B0604020202020204" pitchFamily="34" charset="0"/>
              <a:buChar char="•"/>
            </a:pPr>
            <a:r>
              <a:rPr lang="en-US" dirty="0">
                <a:solidFill>
                  <a:srgbClr val="53585F"/>
                </a:solidFill>
              </a:rPr>
              <a:t>	recovery</a:t>
            </a:r>
          </a:p>
          <a:p>
            <a:pPr defTabSz="914353"/>
            <a:endParaRPr lang="en-US" dirty="0">
              <a:solidFill>
                <a:srgbClr val="53585F"/>
              </a:solidFill>
            </a:endParaRPr>
          </a:p>
          <a:p>
            <a:pPr defTabSz="914353"/>
            <a:r>
              <a:rPr lang="en-US" dirty="0">
                <a:solidFill>
                  <a:srgbClr val="53585F"/>
                </a:solidFill>
              </a:rPr>
              <a:t>And, don’t forget to establish your priorities!</a:t>
            </a:r>
          </a:p>
        </p:txBody>
      </p:sp>
    </p:spTree>
    <p:extLst>
      <p:ext uri="{BB962C8B-B14F-4D97-AF65-F5344CB8AC3E}">
        <p14:creationId xmlns:p14="http://schemas.microsoft.com/office/powerpoint/2010/main" val="18672894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What Do You See?</a:t>
            </a:r>
          </a:p>
        </p:txBody>
      </p:sp>
      <p:pic>
        <p:nvPicPr>
          <p:cNvPr id="2" name="Picture 1" descr="A parking lot lined with parked cars."/>
          <p:cNvPicPr>
            <a:picLocks noChangeAspect="1"/>
          </p:cNvPicPr>
          <p:nvPr/>
        </p:nvPicPr>
        <p:blipFill rotWithShape="1">
          <a:blip r:embed="rId3"/>
          <a:srcRect/>
          <a:stretch/>
        </p:blipFill>
        <p:spPr>
          <a:xfrm>
            <a:off x="838200" y="1130300"/>
            <a:ext cx="7607300" cy="4479925"/>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71885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What Do You See?</a:t>
            </a:r>
          </a:p>
        </p:txBody>
      </p:sp>
      <p:pic>
        <p:nvPicPr>
          <p:cNvPr id="2" name="Picture 1" descr="Street lights light up a parking lot outside of a building."/>
          <p:cNvPicPr>
            <a:picLocks noChangeAspect="1"/>
          </p:cNvPicPr>
          <p:nvPr/>
        </p:nvPicPr>
        <p:blipFill rotWithShape="1">
          <a:blip r:embed="rId3"/>
          <a:srcRect/>
          <a:stretch/>
        </p:blipFill>
        <p:spPr>
          <a:xfrm>
            <a:off x="342900" y="1498600"/>
            <a:ext cx="8369300" cy="383540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1753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Threat &amp; Hazards List </a:t>
            </a:r>
            <a:r>
              <a:rPr lang="en-US" dirty="0" err="1" smtClean="0"/>
              <a:t>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204090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46484" y="375047"/>
            <a:ext cx="8849916" cy="878681"/>
          </a:xfrm>
        </p:spPr>
        <p:txBody>
          <a:bodyPr/>
          <a:lstStyle/>
          <a:p>
            <a:r>
              <a:rPr lang="en-US" altLang="en-US" sz="3600" dirty="0" smtClean="0"/>
              <a:t>Assessing/Prioritizing Threats/Hazards</a:t>
            </a:r>
          </a:p>
        </p:txBody>
      </p:sp>
      <p:sp>
        <p:nvSpPr>
          <p:cNvPr id="13315" name="Rectangle 3"/>
          <p:cNvSpPr>
            <a:spLocks noGrp="1" noChangeArrowheads="1"/>
          </p:cNvSpPr>
          <p:nvPr>
            <p:ph idx="1"/>
          </p:nvPr>
        </p:nvSpPr>
        <p:spPr>
          <a:xfrm>
            <a:off x="457200" y="1600200"/>
            <a:ext cx="4527550" cy="4646612"/>
          </a:xfrm>
        </p:spPr>
        <p:txBody>
          <a:bodyPr/>
          <a:lstStyle/>
          <a:p>
            <a:pPr marL="0" lvl="1">
              <a:spcBef>
                <a:spcPts val="1200"/>
              </a:spcBef>
              <a:defRPr/>
            </a:pPr>
            <a:r>
              <a:rPr lang="en-US" sz="2400" dirty="0" smtClean="0"/>
              <a:t>Assess the threat or hazard  </a:t>
            </a:r>
            <a:r>
              <a:rPr lang="en-US" sz="2400" dirty="0"/>
              <a:t>	</a:t>
            </a:r>
            <a:r>
              <a:rPr lang="en-US" sz="2400" dirty="0" smtClean="0"/>
              <a:t>by considering: </a:t>
            </a:r>
          </a:p>
          <a:p>
            <a:pPr marL="324632" lvl="2" indent="-342900">
              <a:spcBef>
                <a:spcPts val="1200"/>
              </a:spcBef>
              <a:buFont typeface="Arial" panose="020B0604020202020204" pitchFamily="34" charset="0"/>
              <a:buChar char="•"/>
              <a:tabLst>
                <a:tab pos="457200" algn="l"/>
              </a:tabLst>
              <a:defRPr/>
            </a:pPr>
            <a:r>
              <a:rPr lang="en-US" dirty="0" smtClean="0"/>
              <a:t>Probability.</a:t>
            </a:r>
          </a:p>
          <a:p>
            <a:pPr marL="324632" lvl="2" indent="-342900">
              <a:spcBef>
                <a:spcPts val="1200"/>
              </a:spcBef>
              <a:buFont typeface="Arial" panose="020B0604020202020204" pitchFamily="34" charset="0"/>
              <a:buChar char="•"/>
              <a:tabLst>
                <a:tab pos="457200" algn="l"/>
              </a:tabLst>
              <a:defRPr/>
            </a:pPr>
            <a:r>
              <a:rPr lang="en-US" dirty="0" smtClean="0"/>
              <a:t>Magnitude</a:t>
            </a:r>
          </a:p>
          <a:p>
            <a:pPr marL="324632" lvl="2" indent="-342900">
              <a:spcBef>
                <a:spcPts val="1200"/>
              </a:spcBef>
              <a:buFont typeface="Arial" panose="020B0604020202020204" pitchFamily="34" charset="0"/>
              <a:buChar char="•"/>
              <a:tabLst>
                <a:tab pos="457200" algn="l"/>
              </a:tabLst>
              <a:defRPr/>
            </a:pPr>
            <a:r>
              <a:rPr lang="en-US" dirty="0" smtClean="0"/>
              <a:t>Time (Warning/Duration).</a:t>
            </a:r>
          </a:p>
          <a:p>
            <a:pPr marL="163904" lvl="1" indent="-342900">
              <a:spcBef>
                <a:spcPts val="1200"/>
              </a:spcBef>
              <a:buFont typeface="Arial" panose="020B0604020202020204" pitchFamily="34" charset="0"/>
              <a:buChar char="•"/>
              <a:defRPr/>
            </a:pPr>
            <a:r>
              <a:rPr lang="en-US" dirty="0" smtClean="0"/>
              <a:t>Priority level. </a:t>
            </a:r>
          </a:p>
          <a:p>
            <a:pPr lvl="2">
              <a:defRPr/>
            </a:pPr>
            <a:endParaRPr lang="en-US" dirty="0" smtClean="0"/>
          </a:p>
        </p:txBody>
      </p:sp>
      <p:sp>
        <p:nvSpPr>
          <p:cNvPr id="4" name="Rectangle 3" descr="A collapsed school surrounded by piles of debris."/>
          <p:cNvSpPr/>
          <p:nvPr/>
        </p:nvSpPr>
        <p:spPr bwMode="auto">
          <a:xfrm>
            <a:off x="5176838" y="1676400"/>
            <a:ext cx="3354387" cy="1892300"/>
          </a:xfrm>
          <a:prstGeom prst="rect">
            <a:avLst/>
          </a:prstGeom>
          <a:blipFill>
            <a:blip r:embed="rId3" cstate="print"/>
            <a:stretch>
              <a:fillRect/>
            </a:stretch>
          </a:bli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600" dirty="0">
              <a:solidFill>
                <a:srgbClr val="FFFFFF"/>
              </a:solidFill>
            </a:endParaRPr>
          </a:p>
        </p:txBody>
      </p:sp>
      <p:sp>
        <p:nvSpPr>
          <p:cNvPr id="5" name="Rectangle 4" descr="An aerial view of flooded streets"/>
          <p:cNvSpPr/>
          <p:nvPr/>
        </p:nvSpPr>
        <p:spPr bwMode="auto">
          <a:xfrm>
            <a:off x="5226050" y="3690937"/>
            <a:ext cx="1620838" cy="1887538"/>
          </a:xfrm>
          <a:prstGeom prst="rect">
            <a:avLst/>
          </a:prstGeom>
          <a:blipFill>
            <a:blip r:embed="rId4" cstate="screen">
              <a:extLst/>
            </a:blip>
            <a:stretch>
              <a:fillRect/>
            </a:stretch>
          </a:bli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600" dirty="0">
              <a:solidFill>
                <a:srgbClr val="FFFFFF"/>
              </a:solidFill>
            </a:endParaRPr>
          </a:p>
        </p:txBody>
      </p:sp>
      <p:sp>
        <p:nvSpPr>
          <p:cNvPr id="6" name="Rectangle 5" descr="A tornado"/>
          <p:cNvSpPr/>
          <p:nvPr/>
        </p:nvSpPr>
        <p:spPr bwMode="auto">
          <a:xfrm>
            <a:off x="6910388" y="3689350"/>
            <a:ext cx="1620837" cy="1889125"/>
          </a:xfrm>
          <a:prstGeom prst="rect">
            <a:avLst/>
          </a:prstGeom>
          <a:blipFill>
            <a:blip r:embed="rId5" cstate="screen">
              <a:extLst/>
            </a:blip>
            <a:stretch>
              <a:fillRect/>
            </a:stretch>
          </a:bli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600" dirty="0">
              <a:solidFill>
                <a:srgbClr val="FFFFFF"/>
              </a:solidFill>
            </a:endParaRPr>
          </a:p>
        </p:txBody>
      </p:sp>
    </p:spTree>
    <p:extLst>
      <p:ext uri="{BB962C8B-B14F-4D97-AF65-F5344CB8AC3E}">
        <p14:creationId xmlns:p14="http://schemas.microsoft.com/office/powerpoint/2010/main" val="435037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a:t>
            </a:r>
            <a:endParaRPr lang="en-US" dirty="0"/>
          </a:p>
        </p:txBody>
      </p:sp>
      <p:sp>
        <p:nvSpPr>
          <p:cNvPr id="3" name="Content Placeholder 2"/>
          <p:cNvSpPr>
            <a:spLocks noGrp="1"/>
          </p:cNvSpPr>
          <p:nvPr>
            <p:ph idx="1"/>
          </p:nvPr>
        </p:nvSpPr>
        <p:spPr/>
        <p:txBody>
          <a:bodyPr/>
          <a:lstStyle/>
          <a:p>
            <a:r>
              <a:rPr lang="en-US" b="1" dirty="0" smtClean="0"/>
              <a:t>Highly likely:  </a:t>
            </a:r>
            <a:r>
              <a:rPr lang="en-US" dirty="0" smtClean="0"/>
              <a:t>Near 100% probability in next year</a:t>
            </a:r>
          </a:p>
          <a:p>
            <a:r>
              <a:rPr lang="en-US" b="1" dirty="0" smtClean="0"/>
              <a:t>Likely:</a:t>
            </a:r>
            <a:r>
              <a:rPr lang="en-US" dirty="0" smtClean="0"/>
              <a:t> Between 10-100% probability in next year </a:t>
            </a:r>
            <a:r>
              <a:rPr lang="en-US" b="1" dirty="0" smtClean="0"/>
              <a:t>or</a:t>
            </a:r>
            <a:r>
              <a:rPr lang="en-US" dirty="0" smtClean="0"/>
              <a:t> at least one chance in next 10 years</a:t>
            </a:r>
          </a:p>
          <a:p>
            <a:r>
              <a:rPr lang="en-US" b="1" dirty="0" smtClean="0"/>
              <a:t>Possible:</a:t>
            </a:r>
            <a:r>
              <a:rPr lang="en-US" dirty="0" smtClean="0"/>
              <a:t> Between 1-10% probability in next year </a:t>
            </a:r>
            <a:r>
              <a:rPr lang="en-US" b="1" dirty="0" smtClean="0"/>
              <a:t>or</a:t>
            </a:r>
            <a:r>
              <a:rPr lang="en-US" dirty="0" smtClean="0"/>
              <a:t> at least one chance in next 100 years</a:t>
            </a:r>
          </a:p>
          <a:p>
            <a:r>
              <a:rPr lang="en-US" b="1" dirty="0" smtClean="0"/>
              <a:t>Unlikely:</a:t>
            </a:r>
            <a:r>
              <a:rPr lang="en-US" dirty="0" smtClean="0"/>
              <a:t> Less than 1% probability in next 100 years</a:t>
            </a:r>
            <a:endParaRPr lang="en-US" dirty="0"/>
          </a:p>
        </p:txBody>
      </p:sp>
    </p:spTree>
    <p:extLst>
      <p:ext uri="{BB962C8B-B14F-4D97-AF65-F5344CB8AC3E}">
        <p14:creationId xmlns:p14="http://schemas.microsoft.com/office/powerpoint/2010/main" val="1038890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715250" cy="878681"/>
          </a:xfrm>
        </p:spPr>
        <p:txBody>
          <a:bodyPr/>
          <a:lstStyle/>
          <a:p>
            <a:r>
              <a:rPr lang="en-US" dirty="0" smtClean="0"/>
              <a:t>Magnitude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95568690"/>
              </p:ext>
            </p:extLst>
          </p:nvPr>
        </p:nvGraphicFramePr>
        <p:xfrm>
          <a:off x="29584" y="1219200"/>
          <a:ext cx="9067800" cy="4302760"/>
        </p:xfrm>
        <a:graphic>
          <a:graphicData uri="http://schemas.openxmlformats.org/drawingml/2006/table">
            <a:tbl>
              <a:tblPr firstRow="1" bandRow="1">
                <a:tableStyleId>{5C22544A-7EE6-4342-B048-85BDC9FD1C3A}</a:tableStyleId>
              </a:tblPr>
              <a:tblGrid>
                <a:gridCol w="4211535">
                  <a:extLst>
                    <a:ext uri="{9D8B030D-6E8A-4147-A177-3AD203B41FA5}">
                      <a16:colId xmlns:a16="http://schemas.microsoft.com/office/drawing/2014/main" val="20000"/>
                    </a:ext>
                  </a:extLst>
                </a:gridCol>
                <a:gridCol w="4856265">
                  <a:extLst>
                    <a:ext uri="{9D8B030D-6E8A-4147-A177-3AD203B41FA5}">
                      <a16:colId xmlns:a16="http://schemas.microsoft.com/office/drawing/2014/main" val="20001"/>
                    </a:ext>
                  </a:extLst>
                </a:gridCol>
              </a:tblGrid>
              <a:tr h="370840">
                <a:tc>
                  <a:txBody>
                    <a:bodyPr/>
                    <a:lstStyle/>
                    <a:p>
                      <a:r>
                        <a:rPr lang="en-US" dirty="0" smtClean="0">
                          <a:solidFill>
                            <a:schemeClr val="bg1"/>
                          </a:solidFill>
                        </a:rPr>
                        <a:t>Severity</a:t>
                      </a:r>
                      <a:endParaRPr lang="en-US" dirty="0">
                        <a:solidFill>
                          <a:schemeClr val="bg1"/>
                        </a:solidFill>
                      </a:endParaRPr>
                    </a:p>
                  </a:txBody>
                  <a:tcPr/>
                </a:tc>
                <a:tc>
                  <a:txBody>
                    <a:bodyPr/>
                    <a:lstStyle/>
                    <a:p>
                      <a:r>
                        <a:rPr lang="en-US" dirty="0" smtClean="0">
                          <a:solidFill>
                            <a:schemeClr val="bg1"/>
                          </a:solidFill>
                        </a:rPr>
                        <a:t>Characteristics</a:t>
                      </a:r>
                      <a:endParaRPr lang="en-US" dirty="0">
                        <a:solidFill>
                          <a:schemeClr val="bg1"/>
                        </a:solidFill>
                      </a:endParaRPr>
                    </a:p>
                  </a:txBody>
                  <a:tcPr/>
                </a:tc>
                <a:extLst>
                  <a:ext uri="{0D108BD9-81ED-4DB2-BD59-A6C34878D82A}">
                    <a16:rowId xmlns:a16="http://schemas.microsoft.com/office/drawing/2014/main" val="10000"/>
                  </a:ext>
                </a:extLst>
              </a:tr>
              <a:tr h="370840">
                <a:tc>
                  <a:txBody>
                    <a:bodyPr/>
                    <a:lstStyle/>
                    <a:p>
                      <a:r>
                        <a:rPr lang="en-US" dirty="0" smtClean="0">
                          <a:solidFill>
                            <a:schemeClr val="bg2"/>
                          </a:solidFill>
                        </a:rPr>
                        <a:t>Catastrophic</a:t>
                      </a:r>
                      <a:endParaRPr lang="en-US" dirty="0">
                        <a:solidFill>
                          <a:schemeClr val="bg2"/>
                        </a:solidFill>
                      </a:endParaRPr>
                    </a:p>
                  </a:txBody>
                  <a:tcPr/>
                </a:tc>
                <a:tc>
                  <a:txBody>
                    <a:bodyPr/>
                    <a:lstStyle/>
                    <a:p>
                      <a:pPr marL="285750" indent="-285750">
                        <a:buFont typeface="Arial" panose="020B0604020202020204" pitchFamily="34" charset="0"/>
                        <a:buChar char="•"/>
                      </a:pPr>
                      <a:r>
                        <a:rPr lang="en-US" dirty="0" smtClean="0">
                          <a:solidFill>
                            <a:schemeClr val="bg2"/>
                          </a:solidFill>
                        </a:rPr>
                        <a:t>Multiple deaths</a:t>
                      </a:r>
                    </a:p>
                    <a:p>
                      <a:pPr marL="285750" indent="-285750">
                        <a:buFont typeface="Arial" panose="020B0604020202020204" pitchFamily="34" charset="0"/>
                        <a:buChar char="•"/>
                      </a:pPr>
                      <a:r>
                        <a:rPr lang="en-US" dirty="0" smtClean="0">
                          <a:solidFill>
                            <a:schemeClr val="bg2"/>
                          </a:solidFill>
                        </a:rPr>
                        <a:t>Complete shut down of critical</a:t>
                      </a:r>
                      <a:r>
                        <a:rPr lang="en-US" baseline="0" dirty="0" smtClean="0">
                          <a:solidFill>
                            <a:schemeClr val="bg2"/>
                          </a:solidFill>
                        </a:rPr>
                        <a:t> facilities for 30 days or more</a:t>
                      </a:r>
                    </a:p>
                    <a:p>
                      <a:pPr marL="285750" indent="-285750">
                        <a:buFont typeface="Arial" panose="020B0604020202020204" pitchFamily="34" charset="0"/>
                        <a:buChar char="•"/>
                      </a:pPr>
                      <a:r>
                        <a:rPr lang="en-US" baseline="0" dirty="0" smtClean="0">
                          <a:solidFill>
                            <a:schemeClr val="bg2"/>
                          </a:solidFill>
                        </a:rPr>
                        <a:t>More than 50% of property damaged</a:t>
                      </a:r>
                      <a:endParaRPr lang="en-US" dirty="0">
                        <a:solidFill>
                          <a:schemeClr val="bg2"/>
                        </a:solidFill>
                      </a:endParaRPr>
                    </a:p>
                  </a:txBody>
                  <a:tcPr/>
                </a:tc>
                <a:extLst>
                  <a:ext uri="{0D108BD9-81ED-4DB2-BD59-A6C34878D82A}">
                    <a16:rowId xmlns:a16="http://schemas.microsoft.com/office/drawing/2014/main" val="10001"/>
                  </a:ext>
                </a:extLst>
              </a:tr>
              <a:tr h="370840">
                <a:tc>
                  <a:txBody>
                    <a:bodyPr/>
                    <a:lstStyle/>
                    <a:p>
                      <a:r>
                        <a:rPr lang="en-US" dirty="0" smtClean="0">
                          <a:solidFill>
                            <a:schemeClr val="bg2"/>
                          </a:solidFill>
                        </a:rPr>
                        <a:t>Critical</a:t>
                      </a:r>
                      <a:endParaRPr lang="en-US" dirty="0">
                        <a:solidFill>
                          <a:schemeClr val="bg2"/>
                        </a:solidFill>
                      </a:endParaRPr>
                    </a:p>
                  </a:txBody>
                  <a:tcPr/>
                </a:tc>
                <a:tc>
                  <a:txBody>
                    <a:bodyPr/>
                    <a:lstStyle/>
                    <a:p>
                      <a:pPr marL="285750" indent="-285750">
                        <a:buFont typeface="Arial" panose="020B0604020202020204" pitchFamily="34" charset="0"/>
                        <a:buChar char="•"/>
                      </a:pPr>
                      <a:r>
                        <a:rPr lang="en-US" dirty="0" smtClean="0">
                          <a:solidFill>
                            <a:schemeClr val="bg2"/>
                          </a:solidFill>
                        </a:rPr>
                        <a:t>Injuries and/or illnesses result in permanent disability</a:t>
                      </a:r>
                    </a:p>
                    <a:p>
                      <a:pPr marL="285750" indent="-285750">
                        <a:buFont typeface="Arial" panose="020B0604020202020204" pitchFamily="34" charset="0"/>
                        <a:buChar char="•"/>
                      </a:pPr>
                      <a:r>
                        <a:rPr lang="en-US" dirty="0" smtClean="0">
                          <a:solidFill>
                            <a:schemeClr val="bg2"/>
                          </a:solidFill>
                        </a:rPr>
                        <a:t>Complete shutdown of critical facilities for at least 2 weeks</a:t>
                      </a:r>
                    </a:p>
                    <a:p>
                      <a:pPr marL="285750" indent="-285750">
                        <a:buFont typeface="Arial" panose="020B0604020202020204" pitchFamily="34" charset="0"/>
                        <a:buChar char="•"/>
                      </a:pPr>
                      <a:r>
                        <a:rPr lang="en-US" dirty="0" smtClean="0">
                          <a:solidFill>
                            <a:schemeClr val="bg2"/>
                          </a:solidFill>
                        </a:rPr>
                        <a:t>More than 25% of property</a:t>
                      </a:r>
                      <a:r>
                        <a:rPr lang="en-US" baseline="0" dirty="0" smtClean="0">
                          <a:solidFill>
                            <a:schemeClr val="bg2"/>
                          </a:solidFill>
                        </a:rPr>
                        <a:t> is severely damaged</a:t>
                      </a:r>
                      <a:endParaRPr lang="en-US" dirty="0">
                        <a:solidFill>
                          <a:schemeClr val="bg2"/>
                        </a:solidFill>
                      </a:endParaRPr>
                    </a:p>
                  </a:txBody>
                  <a:tcPr/>
                </a:tc>
                <a:extLst>
                  <a:ext uri="{0D108BD9-81ED-4DB2-BD59-A6C34878D82A}">
                    <a16:rowId xmlns:a16="http://schemas.microsoft.com/office/drawing/2014/main" val="10002"/>
                  </a:ext>
                </a:extLst>
              </a:tr>
              <a:tr h="370840">
                <a:tc>
                  <a:txBody>
                    <a:bodyPr/>
                    <a:lstStyle/>
                    <a:p>
                      <a:r>
                        <a:rPr lang="en-US" dirty="0" smtClean="0">
                          <a:solidFill>
                            <a:schemeClr val="bg2"/>
                          </a:solidFill>
                        </a:rPr>
                        <a:t>Limited</a:t>
                      </a:r>
                      <a:endParaRPr lang="en-US" dirty="0">
                        <a:solidFill>
                          <a:schemeClr val="bg2"/>
                        </a:solidFill>
                      </a:endParaRPr>
                    </a:p>
                  </a:txBody>
                  <a:tcPr/>
                </a:tc>
                <a:tc>
                  <a:txBody>
                    <a:bodyPr/>
                    <a:lstStyle/>
                    <a:p>
                      <a:pPr marL="285750" indent="-285750">
                        <a:buFont typeface="Arial" panose="020B0604020202020204" pitchFamily="34" charset="0"/>
                        <a:buChar char="•"/>
                      </a:pPr>
                      <a:r>
                        <a:rPr lang="en-US" dirty="0" smtClean="0">
                          <a:solidFill>
                            <a:schemeClr val="bg2"/>
                          </a:solidFill>
                        </a:rPr>
                        <a:t>Injuries and/or illnesses do not result in permanent</a:t>
                      </a:r>
                      <a:r>
                        <a:rPr lang="en-US" baseline="0" dirty="0" smtClean="0">
                          <a:solidFill>
                            <a:schemeClr val="bg2"/>
                          </a:solidFill>
                        </a:rPr>
                        <a:t> disability</a:t>
                      </a:r>
                    </a:p>
                    <a:p>
                      <a:pPr marL="285750" indent="-285750">
                        <a:buFont typeface="Arial" panose="020B0604020202020204" pitchFamily="34" charset="0"/>
                        <a:buChar char="•"/>
                      </a:pPr>
                      <a:r>
                        <a:rPr lang="en-US" baseline="0" dirty="0" smtClean="0">
                          <a:solidFill>
                            <a:schemeClr val="bg2"/>
                          </a:solidFill>
                        </a:rPr>
                        <a:t>Complete shutdown of critical facilities for several days and up to 2 weeks</a:t>
                      </a:r>
                    </a:p>
                    <a:p>
                      <a:pPr marL="285750" indent="-285750">
                        <a:buFont typeface="Arial" panose="020B0604020202020204" pitchFamily="34" charset="0"/>
                        <a:buChar char="•"/>
                      </a:pPr>
                      <a:r>
                        <a:rPr lang="en-US" baseline="0" dirty="0" smtClean="0">
                          <a:solidFill>
                            <a:schemeClr val="bg2"/>
                          </a:solidFill>
                        </a:rPr>
                        <a:t>More than 10% of property is severely damaged</a:t>
                      </a:r>
                      <a:endParaRPr lang="en-US" dirty="0">
                        <a:solidFill>
                          <a:schemeClr val="bg2"/>
                        </a:solidFill>
                      </a:endParaRPr>
                    </a:p>
                  </a:txBody>
                  <a:tcPr/>
                </a:tc>
                <a:extLst>
                  <a:ext uri="{0D108BD9-81ED-4DB2-BD59-A6C34878D82A}">
                    <a16:rowId xmlns:a16="http://schemas.microsoft.com/office/drawing/2014/main" val="10003"/>
                  </a:ext>
                </a:extLst>
              </a:tr>
              <a:tr h="370840">
                <a:tc>
                  <a:txBody>
                    <a:bodyPr/>
                    <a:lstStyle/>
                    <a:p>
                      <a:r>
                        <a:rPr lang="en-US" dirty="0" smtClean="0">
                          <a:solidFill>
                            <a:schemeClr val="bg2"/>
                          </a:solidFill>
                        </a:rPr>
                        <a:t>Negligible</a:t>
                      </a:r>
                      <a:endParaRPr lang="en-US" dirty="0">
                        <a:solidFill>
                          <a:schemeClr val="bg2"/>
                        </a:solidFill>
                      </a:endParaRPr>
                    </a:p>
                  </a:txBody>
                  <a:tcPr/>
                </a:tc>
                <a:tc>
                  <a:txBody>
                    <a:bodyPr/>
                    <a:lstStyle/>
                    <a:p>
                      <a:pPr marL="285750" indent="-285750">
                        <a:buFont typeface="Arial" panose="020B0604020202020204" pitchFamily="34" charset="0"/>
                        <a:buChar char="•"/>
                      </a:pPr>
                      <a:r>
                        <a:rPr lang="en-US" dirty="0" smtClean="0">
                          <a:solidFill>
                            <a:schemeClr val="bg2"/>
                          </a:solidFill>
                        </a:rPr>
                        <a:t>Injuries</a:t>
                      </a:r>
                      <a:r>
                        <a:rPr lang="en-US" baseline="0" dirty="0" smtClean="0">
                          <a:solidFill>
                            <a:schemeClr val="bg2"/>
                          </a:solidFill>
                        </a:rPr>
                        <a:t> and/or illnesses are treatable with first aid</a:t>
                      </a:r>
                    </a:p>
                    <a:p>
                      <a:pPr marL="285750" indent="-285750">
                        <a:buFont typeface="Arial" panose="020B0604020202020204" pitchFamily="34" charset="0"/>
                        <a:buChar char="•"/>
                      </a:pPr>
                      <a:r>
                        <a:rPr lang="en-US" baseline="0" dirty="0" smtClean="0">
                          <a:solidFill>
                            <a:schemeClr val="bg2"/>
                          </a:solidFill>
                        </a:rPr>
                        <a:t>Minimal quality of life lost</a:t>
                      </a:r>
                    </a:p>
                    <a:p>
                      <a:pPr marL="285750" indent="-285750">
                        <a:buFont typeface="Arial" panose="020B0604020202020204" pitchFamily="34" charset="0"/>
                        <a:buChar char="•"/>
                      </a:pPr>
                      <a:r>
                        <a:rPr lang="en-US" baseline="0" dirty="0" smtClean="0">
                          <a:solidFill>
                            <a:schemeClr val="bg2"/>
                          </a:solidFill>
                        </a:rPr>
                        <a:t>Shutdown of critical facilities and services for 24 hrs. or less</a:t>
                      </a:r>
                    </a:p>
                    <a:p>
                      <a:pPr marL="285750" indent="-285750">
                        <a:buFont typeface="Arial" panose="020B0604020202020204" pitchFamily="34" charset="0"/>
                        <a:buChar char="•"/>
                      </a:pPr>
                      <a:r>
                        <a:rPr lang="en-US" baseline="0" dirty="0" smtClean="0">
                          <a:solidFill>
                            <a:schemeClr val="bg2"/>
                          </a:solidFill>
                        </a:rPr>
                        <a:t>Less than 10% of property is severely damaged</a:t>
                      </a:r>
                      <a:endParaRPr lang="en-US" dirty="0">
                        <a:solidFill>
                          <a:schemeClr val="bg2"/>
                        </a:solidFill>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55091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Risk Assessment Worksheet</a:t>
            </a:r>
            <a:endParaRPr lang="en-US" dirty="0"/>
          </a:p>
        </p:txBody>
      </p:sp>
      <p:sp>
        <p:nvSpPr>
          <p:cNvPr id="3" name="Content Placeholder 2"/>
          <p:cNvSpPr>
            <a:spLocks noGrp="1"/>
          </p:cNvSpPr>
          <p:nvPr>
            <p:ph type="subTitle" idx="1"/>
          </p:nvPr>
        </p:nvSpPr>
        <p:spPr/>
        <p:txBody>
          <a:bodyPr/>
          <a:lstStyle/>
          <a:p>
            <a:r>
              <a:rPr lang="en-US" dirty="0" smtClean="0"/>
              <a:t>Risk Assessment Worksheet</a:t>
            </a:r>
            <a:endParaRPr lang="en-US" dirty="0"/>
          </a:p>
        </p:txBody>
      </p:sp>
    </p:spTree>
    <p:extLst>
      <p:ext uri="{BB962C8B-B14F-4D97-AF65-F5344CB8AC3E}">
        <p14:creationId xmlns:p14="http://schemas.microsoft.com/office/powerpoint/2010/main" val="29630703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lstStyle/>
          <a:p>
            <a:r>
              <a:rPr lang="en-US" dirty="0"/>
              <a:t>Goals should cover the desired outcome for each phase of an emergency before, during, and after and are also used to identify critical </a:t>
            </a:r>
            <a:r>
              <a:rPr lang="en-US" dirty="0" smtClean="0"/>
              <a:t>functions.</a:t>
            </a:r>
            <a:endParaRPr lang="en-US" dirty="0"/>
          </a:p>
          <a:p>
            <a:endParaRPr lang="en-US" dirty="0"/>
          </a:p>
        </p:txBody>
      </p:sp>
      <p:graphicFrame>
        <p:nvGraphicFramePr>
          <p:cNvPr id="4" name="Diagram 3"/>
          <p:cNvGraphicFramePr/>
          <p:nvPr>
            <p:extLst>
              <p:ext uri="{D42A27DB-BD31-4B8C-83A1-F6EECF244321}">
                <p14:modId xmlns:p14="http://schemas.microsoft.com/office/powerpoint/2010/main" val="2221072729"/>
              </p:ext>
            </p:extLst>
          </p:nvPr>
        </p:nvGraphicFramePr>
        <p:xfrm>
          <a:off x="381000" y="3200400"/>
          <a:ext cx="7696200"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30296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A Continuous Process</a:t>
            </a:r>
          </a:p>
        </p:txBody>
      </p:sp>
      <p:sp>
        <p:nvSpPr>
          <p:cNvPr id="8195" name="Content Placeholder 2"/>
          <p:cNvSpPr>
            <a:spLocks noGrp="1"/>
          </p:cNvSpPr>
          <p:nvPr>
            <p:ph idx="1"/>
          </p:nvPr>
        </p:nvSpPr>
        <p:spPr>
          <a:xfrm>
            <a:off x="441325" y="1068388"/>
            <a:ext cx="8448675" cy="4646612"/>
          </a:xfrm>
        </p:spPr>
        <p:txBody>
          <a:bodyPr/>
          <a:lstStyle/>
          <a:p>
            <a:pPr>
              <a:spcBef>
                <a:spcPct val="0"/>
              </a:spcBef>
            </a:pPr>
            <a:r>
              <a:rPr lang="en-US" altLang="en-US" dirty="0" smtClean="0"/>
              <a:t>Planning is a continuous process of: </a:t>
            </a:r>
          </a:p>
          <a:p>
            <a:pPr marL="685800" lvl="1" indent="-342900">
              <a:buFont typeface="Arial" panose="020B0604020202020204" pitchFamily="34" charset="0"/>
              <a:buChar char="•"/>
            </a:pPr>
            <a:r>
              <a:rPr lang="en-US" altLang="en-US" dirty="0" smtClean="0"/>
              <a:t>Gathering and analyzing information.</a:t>
            </a:r>
          </a:p>
          <a:p>
            <a:pPr marL="685800" lvl="1" indent="-342900">
              <a:buFont typeface="Arial" panose="020B0604020202020204" pitchFamily="34" charset="0"/>
              <a:buChar char="•"/>
            </a:pPr>
            <a:r>
              <a:rPr lang="en-US" altLang="en-US" dirty="0" smtClean="0"/>
              <a:t>Conducting assessments.</a:t>
            </a:r>
          </a:p>
          <a:p>
            <a:pPr marL="685800" lvl="1" indent="-342900">
              <a:buFont typeface="Arial" panose="020B0604020202020204" pitchFamily="34" charset="0"/>
              <a:buChar char="•"/>
            </a:pPr>
            <a:r>
              <a:rPr lang="en-US" altLang="en-US" dirty="0" smtClean="0"/>
              <a:t>Developing measures and plans.</a:t>
            </a:r>
          </a:p>
          <a:p>
            <a:pPr marL="685800" lvl="1" indent="-342900">
              <a:buFont typeface="Arial" panose="020B0604020202020204" pitchFamily="34" charset="0"/>
              <a:buChar char="•"/>
            </a:pPr>
            <a:r>
              <a:rPr lang="en-US" altLang="en-US" dirty="0" smtClean="0"/>
              <a:t>Identifying resources.</a:t>
            </a:r>
          </a:p>
          <a:p>
            <a:pPr marL="685800" lvl="1" indent="-342900">
              <a:buFont typeface="Arial" panose="020B0604020202020204" pitchFamily="34" charset="0"/>
              <a:buChar char="•"/>
            </a:pPr>
            <a:r>
              <a:rPr lang="en-US" altLang="en-US" dirty="0" smtClean="0"/>
              <a:t>Training and exercising.</a:t>
            </a:r>
          </a:p>
          <a:p>
            <a:pPr marL="685800" lvl="1" indent="-342900">
              <a:buFont typeface="Arial" panose="020B0604020202020204" pitchFamily="34" charset="0"/>
              <a:buChar char="•"/>
            </a:pPr>
            <a:r>
              <a:rPr lang="en-US" altLang="en-US" dirty="0" smtClean="0"/>
              <a:t>Identifying lessons learned </a:t>
            </a:r>
            <a:br>
              <a:rPr lang="en-US" altLang="en-US" dirty="0" smtClean="0"/>
            </a:br>
            <a:r>
              <a:rPr lang="en-US" altLang="en-US" dirty="0" smtClean="0"/>
              <a:t>and making revisions.</a:t>
            </a:r>
          </a:p>
        </p:txBody>
      </p:sp>
      <p:pic>
        <p:nvPicPr>
          <p:cNvPr id="8196" name="Picture 3" descr="An arrow forming a cir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75" y="3084513"/>
            <a:ext cx="28384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145868"/>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bstiles\AppData\Local\Microsoft\Windows\Temporary Internet Files\Content.IE5\629XKN0X\3912278390_4ec603a9b4_z[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84" y="0"/>
            <a:ext cx="9444484" cy="628648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solidFill>
                  <a:schemeClr val="bg1"/>
                </a:solidFill>
              </a:rPr>
              <a:t>Hazard: Fire</a:t>
            </a:r>
            <a:endParaRPr lang="en-US" dirty="0">
              <a:solidFill>
                <a:schemeClr val="bg1"/>
              </a:solidFill>
            </a:endParaRPr>
          </a:p>
        </p:txBody>
      </p:sp>
      <p:sp>
        <p:nvSpPr>
          <p:cNvPr id="3" name="Content Placeholder 2"/>
          <p:cNvSpPr>
            <a:spLocks noGrp="1"/>
          </p:cNvSpPr>
          <p:nvPr>
            <p:ph idx="1"/>
          </p:nvPr>
        </p:nvSpPr>
        <p:spPr/>
        <p:txBody>
          <a:bodyPr/>
          <a:lstStyle/>
          <a:p>
            <a:pPr marL="101807" indent="-342900">
              <a:spcBef>
                <a:spcPts val="1200"/>
              </a:spcBef>
              <a:buFont typeface="Wingdings" panose="05000000000000000000" pitchFamily="2" charset="2"/>
              <a:buChar char="ü"/>
            </a:pPr>
            <a:r>
              <a:rPr lang="en-US" sz="2400" dirty="0" smtClean="0">
                <a:solidFill>
                  <a:schemeClr val="bg1"/>
                </a:solidFill>
              </a:rPr>
              <a:t>Hazard </a:t>
            </a:r>
            <a:r>
              <a:rPr lang="en-US" sz="2400" dirty="0">
                <a:solidFill>
                  <a:schemeClr val="bg1"/>
                </a:solidFill>
              </a:rPr>
              <a:t>Goal Example 1 (before): Prevent a fire from occurring on school grounds.</a:t>
            </a:r>
          </a:p>
          <a:p>
            <a:pPr marL="101807" indent="-342900">
              <a:spcBef>
                <a:spcPts val="1200"/>
              </a:spcBef>
              <a:buFont typeface="Wingdings" panose="05000000000000000000" pitchFamily="2" charset="2"/>
              <a:buChar char="ü"/>
            </a:pPr>
            <a:r>
              <a:rPr lang="en-US" sz="2400" dirty="0">
                <a:solidFill>
                  <a:schemeClr val="bg1"/>
                </a:solidFill>
              </a:rPr>
              <a:t>Hazard Goal Example 2 (during): Protect all persons from injury and property </a:t>
            </a:r>
            <a:r>
              <a:rPr lang="en-US" sz="2400" dirty="0" smtClean="0">
                <a:solidFill>
                  <a:schemeClr val="bg1"/>
                </a:solidFill>
              </a:rPr>
              <a:t>from damage </a:t>
            </a:r>
            <a:r>
              <a:rPr lang="en-US" sz="2400" dirty="0">
                <a:solidFill>
                  <a:schemeClr val="bg1"/>
                </a:solidFill>
              </a:rPr>
              <a:t>by the fire.</a:t>
            </a:r>
          </a:p>
          <a:p>
            <a:pPr marL="101807" indent="-342900">
              <a:spcBef>
                <a:spcPts val="1200"/>
              </a:spcBef>
              <a:buFont typeface="Wingdings" panose="05000000000000000000" pitchFamily="2" charset="2"/>
              <a:buChar char="ü"/>
            </a:pPr>
            <a:r>
              <a:rPr lang="en-US" sz="2400" dirty="0">
                <a:solidFill>
                  <a:schemeClr val="bg1"/>
                </a:solidFill>
              </a:rPr>
              <a:t>Hazard Goal Example 3 (after): </a:t>
            </a:r>
            <a:r>
              <a:rPr lang="en-US" sz="2400" dirty="0" smtClean="0">
                <a:solidFill>
                  <a:schemeClr val="bg1"/>
                </a:solidFill>
              </a:rPr>
              <a:t>Conduct recovery operations after a fire.</a:t>
            </a:r>
            <a:endParaRPr lang="en-US" sz="2400" dirty="0">
              <a:solidFill>
                <a:schemeClr val="bg1"/>
              </a:solidFill>
            </a:endParaRPr>
          </a:p>
          <a:p>
            <a:pPr marL="342900" indent="-342900">
              <a:buFont typeface="Wingdings" panose="05000000000000000000" pitchFamily="2" charset="2"/>
              <a:buChar char="ü"/>
            </a:pPr>
            <a:endParaRPr lang="en-US" sz="2400" dirty="0"/>
          </a:p>
        </p:txBody>
      </p:sp>
    </p:spTree>
    <p:extLst>
      <p:ext uri="{BB962C8B-B14F-4D97-AF65-F5344CB8AC3E}">
        <p14:creationId xmlns:p14="http://schemas.microsoft.com/office/powerpoint/2010/main" val="370952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a:t>Objectives are specific, measurable actions that are necessary to achieve the goals. </a:t>
            </a:r>
            <a:r>
              <a:rPr lang="en-US" dirty="0" smtClean="0"/>
              <a:t>Often, planners </a:t>
            </a:r>
            <a:r>
              <a:rPr lang="en-US" dirty="0"/>
              <a:t>will need to identify multiple objectives in support of a single goal</a:t>
            </a:r>
            <a:r>
              <a:rPr lang="en-US" dirty="0" smtClean="0"/>
              <a:t>.</a:t>
            </a:r>
            <a:endParaRPr lang="en-US" dirty="0"/>
          </a:p>
        </p:txBody>
      </p:sp>
      <p:graphicFrame>
        <p:nvGraphicFramePr>
          <p:cNvPr id="4" name="Diagram 3"/>
          <p:cNvGraphicFramePr/>
          <p:nvPr>
            <p:extLst>
              <p:ext uri="{D42A27DB-BD31-4B8C-83A1-F6EECF244321}">
                <p14:modId xmlns:p14="http://schemas.microsoft.com/office/powerpoint/2010/main" val="1234573320"/>
              </p:ext>
            </p:extLst>
          </p:nvPr>
        </p:nvGraphicFramePr>
        <p:xfrm>
          <a:off x="381000" y="3200400"/>
          <a:ext cx="7696200"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53465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Fire </a:t>
            </a:r>
            <a:endParaRPr lang="en-US" dirty="0"/>
          </a:p>
        </p:txBody>
      </p:sp>
      <p:sp>
        <p:nvSpPr>
          <p:cNvPr id="3" name="Content Placeholder 2"/>
          <p:cNvSpPr>
            <a:spLocks noGrp="1"/>
          </p:cNvSpPr>
          <p:nvPr>
            <p:ph idx="1"/>
          </p:nvPr>
        </p:nvSpPr>
        <p:spPr>
          <a:xfrm>
            <a:off x="457646" y="1981200"/>
            <a:ext cx="8457754" cy="3965972"/>
          </a:xfrm>
        </p:spPr>
        <p:txBody>
          <a:bodyPr/>
          <a:lstStyle/>
          <a:p>
            <a:endParaRPr lang="en-US" dirty="0" smtClean="0"/>
          </a:p>
          <a:p>
            <a:r>
              <a:rPr lang="en-US" dirty="0" smtClean="0"/>
              <a:t>Goal 1 (before): Prevent </a:t>
            </a:r>
            <a:r>
              <a:rPr lang="en-US" dirty="0"/>
              <a:t>a fire from occurring on school grounds.</a:t>
            </a:r>
          </a:p>
          <a:p>
            <a:r>
              <a:rPr lang="en-US" dirty="0"/>
              <a:t>		</a:t>
            </a:r>
            <a:r>
              <a:rPr lang="en-US" dirty="0" smtClean="0"/>
              <a:t>	Objective </a:t>
            </a:r>
            <a:r>
              <a:rPr lang="en-US" dirty="0"/>
              <a:t>1.1: Provide fire prevention training to all </a:t>
            </a:r>
            <a:r>
              <a:rPr lang="en-US" dirty="0" smtClean="0"/>
              <a:t>			students </a:t>
            </a:r>
            <a:r>
              <a:rPr lang="en-US" dirty="0"/>
              <a:t>and staff who use combustible materials or </a:t>
            </a:r>
            <a:r>
              <a:rPr lang="en-US" dirty="0" smtClean="0"/>
              <a:t>			equipment</a:t>
            </a:r>
            <a:r>
              <a:rPr lang="en-US" dirty="0"/>
              <a:t>.</a:t>
            </a:r>
          </a:p>
          <a:p>
            <a:r>
              <a:rPr lang="en-US" dirty="0" smtClean="0"/>
              <a:t>			Objective </a:t>
            </a:r>
            <a:r>
              <a:rPr lang="en-US" dirty="0"/>
              <a:t>1.2: Store combustible materials in fireproof </a:t>
            </a:r>
            <a:r>
              <a:rPr lang="en-US" dirty="0" smtClean="0"/>
              <a:t>		containers </a:t>
            </a:r>
            <a:r>
              <a:rPr lang="en-US" dirty="0"/>
              <a:t>or rooms.</a:t>
            </a:r>
          </a:p>
          <a:p>
            <a:endParaRPr lang="en-US" dirty="0"/>
          </a:p>
        </p:txBody>
      </p:sp>
      <p:pic>
        <p:nvPicPr>
          <p:cNvPr id="5123" name="Picture 3" descr="C:\Users\bstiles\AppData\Local\Microsoft\Windows\Temporary Internet Files\Content.IE5\629XKN0X\3912278390_4ec603a9b4_z[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755" y="457199"/>
            <a:ext cx="2921000" cy="194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99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Fire</a:t>
            </a:r>
            <a:endParaRPr lang="en-US" dirty="0"/>
          </a:p>
        </p:txBody>
      </p:sp>
      <p:sp>
        <p:nvSpPr>
          <p:cNvPr id="3" name="Content Placeholder 2"/>
          <p:cNvSpPr>
            <a:spLocks noGrp="1"/>
          </p:cNvSpPr>
          <p:nvPr>
            <p:ph idx="1"/>
          </p:nvPr>
        </p:nvSpPr>
        <p:spPr/>
        <p:txBody>
          <a:bodyPr/>
          <a:lstStyle/>
          <a:p>
            <a:endParaRPr lang="en-US" dirty="0" smtClean="0"/>
          </a:p>
          <a:p>
            <a:r>
              <a:rPr lang="en-US" dirty="0" smtClean="0"/>
              <a:t>	</a:t>
            </a:r>
            <a:endParaRPr lang="en-US" dirty="0"/>
          </a:p>
        </p:txBody>
      </p:sp>
      <p:sp>
        <p:nvSpPr>
          <p:cNvPr id="4" name="Content Placeholder 2"/>
          <p:cNvSpPr txBox="1">
            <a:spLocks/>
          </p:cNvSpPr>
          <p:nvPr/>
        </p:nvSpPr>
        <p:spPr>
          <a:xfrm>
            <a:off x="610046" y="1905000"/>
            <a:ext cx="7715250" cy="4194572"/>
          </a:xfrm>
          <a:prstGeom prst="rect">
            <a:avLst/>
          </a:prstGeom>
        </p:spPr>
        <p:txBody>
          <a:bodyPr vert="horz" lIns="64291" tIns="32146" rIns="64291" bIns="32146"/>
          <a:lstStyle>
            <a:lvl1pPr marL="241093" indent="-241093" algn="l" defTabSz="410751" rtl="0" eaLnBrk="0" fontAlgn="base" hangingPunct="0">
              <a:spcBef>
                <a:spcPts val="2953"/>
              </a:spcBef>
              <a:spcAft>
                <a:spcPct val="0"/>
              </a:spcAft>
              <a:defRPr sz="2100" baseline="0">
                <a:solidFill>
                  <a:srgbClr val="53585F"/>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0">
                <a:solidFill>
                  <a:srgbClr val="53585F"/>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0">
                <a:solidFill>
                  <a:srgbClr val="53585F"/>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0">
                <a:solidFill>
                  <a:srgbClr val="53585F"/>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0">
                <a:solidFill>
                  <a:srgbClr val="53585F"/>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9pPr>
          </a:lstStyle>
          <a:p>
            <a:endParaRPr lang="en-US" kern="0" dirty="0" smtClean="0"/>
          </a:p>
          <a:p>
            <a:r>
              <a:rPr lang="en-US" kern="0" dirty="0" smtClean="0"/>
              <a:t>Goal </a:t>
            </a:r>
            <a:r>
              <a:rPr lang="en-US" kern="0" dirty="0"/>
              <a:t>2 (during</a:t>
            </a:r>
            <a:r>
              <a:rPr lang="en-US" kern="0" dirty="0" smtClean="0"/>
              <a:t>): Protect </a:t>
            </a:r>
            <a:r>
              <a:rPr lang="en-US" kern="0" dirty="0"/>
              <a:t>all persons from injury and property from damage by the fire.</a:t>
            </a:r>
          </a:p>
          <a:p>
            <a:r>
              <a:rPr lang="en-US" kern="0" dirty="0" smtClean="0"/>
              <a:t>		</a:t>
            </a:r>
            <a:r>
              <a:rPr lang="en-US" kern="0" dirty="0"/>
              <a:t>	Objective 2.1: Evacuate all persons from the building </a:t>
            </a:r>
            <a:r>
              <a:rPr lang="en-US" kern="0" dirty="0" smtClean="0"/>
              <a:t>			immediately</a:t>
            </a:r>
            <a:r>
              <a:rPr lang="en-US" kern="0" dirty="0"/>
              <a:t>.</a:t>
            </a:r>
          </a:p>
          <a:p>
            <a:r>
              <a:rPr lang="en-US" kern="0" dirty="0" smtClean="0"/>
              <a:t>			Objective </a:t>
            </a:r>
            <a:r>
              <a:rPr lang="en-US" kern="0" dirty="0"/>
              <a:t>2.2: Account for all persons.</a:t>
            </a:r>
          </a:p>
          <a:p>
            <a:endParaRPr lang="en-US" kern="0" dirty="0"/>
          </a:p>
        </p:txBody>
      </p:sp>
      <p:pic>
        <p:nvPicPr>
          <p:cNvPr id="5" name="Picture 3" descr="C:\Users\bstiles\AppData\Local\Microsoft\Windows\Temporary Internet Files\Content.IE5\629XKN0X\3912278390_4ec603a9b4_z[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4296" y="228600"/>
            <a:ext cx="2921000" cy="194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87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Fire</a:t>
            </a:r>
            <a:endParaRPr lang="en-US" dirty="0"/>
          </a:p>
        </p:txBody>
      </p:sp>
      <p:sp>
        <p:nvSpPr>
          <p:cNvPr id="3" name="Content Placeholder 2"/>
          <p:cNvSpPr>
            <a:spLocks noGrp="1"/>
          </p:cNvSpPr>
          <p:nvPr>
            <p:ph idx="1"/>
          </p:nvPr>
        </p:nvSpPr>
        <p:spPr/>
        <p:txBody>
          <a:bodyPr/>
          <a:lstStyle/>
          <a:p>
            <a:endParaRPr lang="en-US" dirty="0" smtClean="0"/>
          </a:p>
          <a:p>
            <a:r>
              <a:rPr lang="en-US" dirty="0" smtClean="0"/>
              <a:t>	</a:t>
            </a:r>
            <a:endParaRPr lang="en-US" dirty="0"/>
          </a:p>
        </p:txBody>
      </p:sp>
      <p:sp>
        <p:nvSpPr>
          <p:cNvPr id="4" name="Content Placeholder 2"/>
          <p:cNvSpPr txBox="1">
            <a:spLocks/>
          </p:cNvSpPr>
          <p:nvPr/>
        </p:nvSpPr>
        <p:spPr>
          <a:xfrm>
            <a:off x="381000" y="2133600"/>
            <a:ext cx="8534400" cy="3965972"/>
          </a:xfrm>
          <a:prstGeom prst="rect">
            <a:avLst/>
          </a:prstGeom>
        </p:spPr>
        <p:txBody>
          <a:bodyPr vert="horz" lIns="64291" tIns="32146" rIns="64291" bIns="32146"/>
          <a:lstStyle>
            <a:lvl1pPr marL="241093" indent="-241093" algn="l" defTabSz="410751" rtl="0" eaLnBrk="0" fontAlgn="base" hangingPunct="0">
              <a:spcBef>
                <a:spcPts val="2953"/>
              </a:spcBef>
              <a:spcAft>
                <a:spcPct val="0"/>
              </a:spcAft>
              <a:defRPr sz="2100" baseline="0">
                <a:solidFill>
                  <a:srgbClr val="53585F"/>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0">
                <a:solidFill>
                  <a:srgbClr val="53585F"/>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0">
                <a:solidFill>
                  <a:srgbClr val="53585F"/>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0">
                <a:solidFill>
                  <a:srgbClr val="53585F"/>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0">
                <a:solidFill>
                  <a:srgbClr val="53585F"/>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9pPr>
          </a:lstStyle>
          <a:p>
            <a:endParaRPr lang="en-US" kern="0" dirty="0" smtClean="0"/>
          </a:p>
          <a:p>
            <a:r>
              <a:rPr lang="en-US" kern="0" dirty="0" smtClean="0"/>
              <a:t>Goal 3 (after): Conduct recovery </a:t>
            </a:r>
            <a:r>
              <a:rPr lang="en-US" kern="0" smtClean="0"/>
              <a:t>operations after a fire.</a:t>
            </a:r>
            <a:endParaRPr lang="en-US" kern="0" dirty="0"/>
          </a:p>
          <a:p>
            <a:r>
              <a:rPr lang="en-US" kern="0" dirty="0" smtClean="0"/>
              <a:t>		</a:t>
            </a:r>
            <a:r>
              <a:rPr lang="en-US" kern="0" dirty="0"/>
              <a:t>	Objective 3.1: Immediately notify fire department </a:t>
            </a:r>
            <a:r>
              <a:rPr lang="en-US" kern="0" dirty="0" smtClean="0"/>
              <a:t>						officials </a:t>
            </a:r>
            <a:r>
              <a:rPr lang="en-US" kern="0" dirty="0"/>
              <a:t>and EMS personnel of any fire on schools </a:t>
            </a:r>
            <a:r>
              <a:rPr lang="en-US" kern="0" dirty="0" smtClean="0"/>
              <a:t>						grounds via </a:t>
            </a:r>
            <a:r>
              <a:rPr lang="en-US" kern="0" dirty="0"/>
              <a:t>911.</a:t>
            </a:r>
          </a:p>
          <a:p>
            <a:r>
              <a:rPr lang="en-US" kern="0" dirty="0" smtClean="0"/>
              <a:t>			Objective </a:t>
            </a:r>
            <a:r>
              <a:rPr lang="en-US" kern="0" dirty="0"/>
              <a:t>3.2: Immediately begin to provide first aid.</a:t>
            </a:r>
          </a:p>
        </p:txBody>
      </p:sp>
      <p:pic>
        <p:nvPicPr>
          <p:cNvPr id="5" name="Picture 3" descr="C:\Users\bstiles\AppData\Local\Microsoft\Windows\Temporary Internet Files\Content.IE5\629XKN0X\3912278390_4ec603a9b4_z[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755" y="457199"/>
            <a:ext cx="2921000" cy="194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42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Threat &amp; Hazard Goals and Objectives Worksheet</a:t>
            </a:r>
            <a:endParaRPr lang="en-US" dirty="0"/>
          </a:p>
        </p:txBody>
      </p:sp>
      <p:sp>
        <p:nvSpPr>
          <p:cNvPr id="3" name="Content Placeholder 2"/>
          <p:cNvSpPr>
            <a:spLocks noGrp="1"/>
          </p:cNvSpPr>
          <p:nvPr>
            <p:ph idx="1"/>
          </p:nvPr>
        </p:nvSpPr>
        <p:spPr/>
        <p:txBody>
          <a:bodyPr/>
          <a:lstStyle/>
          <a:p>
            <a:endParaRPr lang="en-US" dirty="0" smtClean="0"/>
          </a:p>
          <a:p>
            <a:r>
              <a:rPr lang="en-US" dirty="0" smtClean="0"/>
              <a:t>Using your 9 Goals from the last activity</a:t>
            </a:r>
          </a:p>
          <a:p>
            <a:r>
              <a:rPr lang="en-US" dirty="0" smtClean="0"/>
              <a:t>Complete Pgs. 2-4 from </a:t>
            </a:r>
            <a:r>
              <a:rPr lang="en-US" dirty="0"/>
              <a:t>T</a:t>
            </a:r>
            <a:r>
              <a:rPr lang="en-US" dirty="0" smtClean="0"/>
              <a:t>hreat/Hazard Goals &amp; Objectives Worksheet </a:t>
            </a:r>
          </a:p>
          <a:p>
            <a:endParaRPr lang="en-US" dirty="0"/>
          </a:p>
        </p:txBody>
      </p:sp>
    </p:spTree>
    <p:extLst>
      <p:ext uri="{BB962C8B-B14F-4D97-AF65-F5344CB8AC3E}">
        <p14:creationId xmlns:p14="http://schemas.microsoft.com/office/powerpoint/2010/main" val="33340155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critical functions </a:t>
            </a:r>
            <a:endParaRPr lang="en-US" dirty="0"/>
          </a:p>
        </p:txBody>
      </p:sp>
      <p:sp>
        <p:nvSpPr>
          <p:cNvPr id="3" name="Content Placeholder 2"/>
          <p:cNvSpPr>
            <a:spLocks noGrp="1"/>
          </p:cNvSpPr>
          <p:nvPr>
            <p:ph idx="1"/>
          </p:nvPr>
        </p:nvSpPr>
        <p:spPr/>
        <p:txBody>
          <a:bodyPr/>
          <a:lstStyle/>
          <a:p>
            <a:r>
              <a:rPr lang="en-US" dirty="0" smtClean="0"/>
              <a:t>Looking at the goals and objectives listed in the last section, you </a:t>
            </a:r>
            <a:r>
              <a:rPr lang="en-US" dirty="0"/>
              <a:t>will find that certain critical “functions” or activities </a:t>
            </a:r>
            <a:r>
              <a:rPr lang="en-US" dirty="0" smtClean="0"/>
              <a:t>may apply </a:t>
            </a:r>
            <a:r>
              <a:rPr lang="en-US" dirty="0"/>
              <a:t>to more than one threat or hazard</a:t>
            </a:r>
            <a:r>
              <a:rPr lang="en-US" dirty="0" smtClean="0"/>
              <a:t>.</a:t>
            </a:r>
            <a:r>
              <a:rPr lang="en-US" dirty="0"/>
              <a:t>  </a:t>
            </a:r>
            <a:endParaRPr lang="en-US" dirty="0" smtClean="0"/>
          </a:p>
        </p:txBody>
      </p:sp>
      <p:grpSp>
        <p:nvGrpSpPr>
          <p:cNvPr id="4" name="Group 3"/>
          <p:cNvGrpSpPr/>
          <p:nvPr/>
        </p:nvGrpSpPr>
        <p:grpSpPr>
          <a:xfrm>
            <a:off x="-21454" y="2819400"/>
            <a:ext cx="4267200" cy="2133600"/>
            <a:chOff x="3649532" y="4930170"/>
            <a:chExt cx="4267200" cy="2133600"/>
          </a:xfrm>
        </p:grpSpPr>
        <p:sp>
          <p:nvSpPr>
            <p:cNvPr id="5" name="Oval Callout 4"/>
            <p:cNvSpPr/>
            <p:nvPr/>
          </p:nvSpPr>
          <p:spPr bwMode="auto">
            <a:xfrm>
              <a:off x="3649532" y="4930170"/>
              <a:ext cx="4267200" cy="2133600"/>
            </a:xfrm>
            <a:prstGeom prst="wedgeEllipseCallout">
              <a:avLst>
                <a:gd name="adj1" fmla="val 33873"/>
                <a:gd name="adj2" fmla="val -61618"/>
              </a:avLst>
            </a:prstGeom>
            <a:solidFill>
              <a:srgbClr val="002060"/>
            </a:solid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defTabSz="584200" fontAlgn="base" hangingPunct="0">
                <a:spcBef>
                  <a:spcPct val="0"/>
                </a:spcBef>
                <a:spcAft>
                  <a:spcPct val="0"/>
                </a:spcAft>
              </a:pPr>
              <a:endParaRPr lang="en-US">
                <a:solidFill>
                  <a:srgbClr val="5C6670"/>
                </a:solidFill>
                <a:sym typeface="Trebuchet MS" pitchFamily="-100" charset="0"/>
              </a:endParaRPr>
            </a:p>
          </p:txBody>
        </p:sp>
        <p:sp>
          <p:nvSpPr>
            <p:cNvPr id="6" name="TextBox 5"/>
            <p:cNvSpPr txBox="1"/>
            <p:nvPr/>
          </p:nvSpPr>
          <p:spPr>
            <a:xfrm>
              <a:off x="4335332" y="5311170"/>
              <a:ext cx="2895600" cy="1569660"/>
            </a:xfrm>
            <a:prstGeom prst="rect">
              <a:avLst/>
            </a:prstGeom>
            <a:noFill/>
          </p:spPr>
          <p:txBody>
            <a:bodyPr wrap="square" rtlCol="0">
              <a:spAutoFit/>
            </a:bodyPr>
            <a:lstStyle/>
            <a:p>
              <a:pPr algn="ctr"/>
              <a:r>
                <a:rPr lang="en-US" sz="2400" dirty="0">
                  <a:solidFill>
                    <a:srgbClr val="FFFFFF"/>
                  </a:solidFill>
                </a:rPr>
                <a:t>What are some common critical functions?</a:t>
              </a:r>
            </a:p>
            <a:p>
              <a:pPr algn="ctr"/>
              <a:endParaRPr lang="en-US" sz="2400" dirty="0">
                <a:solidFill>
                  <a:srgbClr val="FFFFFF"/>
                </a:solidFill>
              </a:endParaRPr>
            </a:p>
          </p:txBody>
        </p:sp>
      </p:grpSp>
      <p:sp>
        <p:nvSpPr>
          <p:cNvPr id="7" name="TextBox 6"/>
          <p:cNvSpPr txBox="1"/>
          <p:nvPr/>
        </p:nvSpPr>
        <p:spPr>
          <a:xfrm>
            <a:off x="4876800" y="2286000"/>
            <a:ext cx="4038600" cy="3970318"/>
          </a:xfrm>
          <a:prstGeom prst="rect">
            <a:avLst/>
          </a:prstGeom>
          <a:noFill/>
        </p:spPr>
        <p:txBody>
          <a:bodyPr wrap="square" rtlCol="0">
            <a:spAutoFit/>
          </a:bodyPr>
          <a:lstStyle/>
          <a:p>
            <a:r>
              <a:rPr lang="en-US" dirty="0" smtClean="0">
                <a:solidFill>
                  <a:schemeClr val="tx2">
                    <a:lumMod val="10000"/>
                  </a:schemeClr>
                </a:solidFill>
              </a:rPr>
              <a:t>Lockdown</a:t>
            </a:r>
          </a:p>
          <a:p>
            <a:r>
              <a:rPr lang="en-US" dirty="0" smtClean="0">
                <a:solidFill>
                  <a:schemeClr val="tx2">
                    <a:lumMod val="10000"/>
                  </a:schemeClr>
                </a:solidFill>
              </a:rPr>
              <a:t>Lockout (secure perimeter)</a:t>
            </a:r>
          </a:p>
          <a:p>
            <a:r>
              <a:rPr lang="en-US" dirty="0" smtClean="0">
                <a:solidFill>
                  <a:schemeClr val="tx2">
                    <a:lumMod val="10000"/>
                  </a:schemeClr>
                </a:solidFill>
              </a:rPr>
              <a:t>Evacuation</a:t>
            </a:r>
          </a:p>
          <a:p>
            <a:r>
              <a:rPr lang="en-US" dirty="0" smtClean="0">
                <a:solidFill>
                  <a:schemeClr val="tx2">
                    <a:lumMod val="10000"/>
                  </a:schemeClr>
                </a:solidFill>
              </a:rPr>
              <a:t>Shelter in place</a:t>
            </a:r>
          </a:p>
          <a:p>
            <a:r>
              <a:rPr lang="en-US" dirty="0" smtClean="0">
                <a:solidFill>
                  <a:schemeClr val="tx2">
                    <a:lumMod val="10000"/>
                  </a:schemeClr>
                </a:solidFill>
              </a:rPr>
              <a:t>Communications</a:t>
            </a:r>
          </a:p>
          <a:p>
            <a:r>
              <a:rPr lang="en-US" dirty="0" smtClean="0">
                <a:solidFill>
                  <a:schemeClr val="tx2">
                    <a:lumMod val="10000"/>
                  </a:schemeClr>
                </a:solidFill>
              </a:rPr>
              <a:t>COOP</a:t>
            </a:r>
          </a:p>
          <a:p>
            <a:r>
              <a:rPr lang="en-US" dirty="0" smtClean="0">
                <a:solidFill>
                  <a:schemeClr val="tx2">
                    <a:lumMod val="10000"/>
                  </a:schemeClr>
                </a:solidFill>
              </a:rPr>
              <a:t>Transportation</a:t>
            </a:r>
          </a:p>
          <a:p>
            <a:r>
              <a:rPr lang="en-US" dirty="0" smtClean="0">
                <a:solidFill>
                  <a:schemeClr val="tx2">
                    <a:lumMod val="10000"/>
                  </a:schemeClr>
                </a:solidFill>
              </a:rPr>
              <a:t>Security</a:t>
            </a:r>
          </a:p>
          <a:p>
            <a:r>
              <a:rPr lang="en-US" dirty="0" smtClean="0">
                <a:solidFill>
                  <a:schemeClr val="tx2">
                    <a:lumMod val="10000"/>
                  </a:schemeClr>
                </a:solidFill>
              </a:rPr>
              <a:t>Hold all Classes</a:t>
            </a:r>
          </a:p>
          <a:p>
            <a:r>
              <a:rPr lang="en-US" dirty="0" smtClean="0">
                <a:solidFill>
                  <a:schemeClr val="tx2">
                    <a:lumMod val="10000"/>
                  </a:schemeClr>
                </a:solidFill>
              </a:rPr>
              <a:t>Accountability</a:t>
            </a:r>
          </a:p>
          <a:p>
            <a:r>
              <a:rPr lang="en-US" dirty="0" smtClean="0">
                <a:solidFill>
                  <a:schemeClr val="tx2">
                    <a:lumMod val="10000"/>
                  </a:schemeClr>
                </a:solidFill>
              </a:rPr>
              <a:t>Reunification</a:t>
            </a:r>
          </a:p>
          <a:p>
            <a:r>
              <a:rPr lang="en-US" dirty="0" smtClean="0">
                <a:solidFill>
                  <a:schemeClr val="tx2">
                    <a:lumMod val="10000"/>
                  </a:schemeClr>
                </a:solidFill>
              </a:rPr>
              <a:t>Recovery</a:t>
            </a:r>
          </a:p>
          <a:p>
            <a:r>
              <a:rPr lang="en-US" dirty="0" smtClean="0">
                <a:solidFill>
                  <a:schemeClr val="tx2">
                    <a:lumMod val="10000"/>
                  </a:schemeClr>
                </a:solidFill>
              </a:rPr>
              <a:t>Medical</a:t>
            </a:r>
          </a:p>
          <a:p>
            <a:r>
              <a:rPr lang="en-US" dirty="0" smtClean="0">
                <a:solidFill>
                  <a:schemeClr val="tx2">
                    <a:lumMod val="10000"/>
                  </a:schemeClr>
                </a:solidFill>
              </a:rPr>
              <a:t>Training &amp; Exercises</a:t>
            </a:r>
            <a:endParaRPr lang="en-US" dirty="0">
              <a:solidFill>
                <a:schemeClr val="tx2">
                  <a:lumMod val="10000"/>
                </a:schemeClr>
              </a:solidFill>
            </a:endParaRPr>
          </a:p>
        </p:txBody>
      </p:sp>
    </p:spTree>
    <p:extLst>
      <p:ext uri="{BB962C8B-B14F-4D97-AF65-F5344CB8AC3E}">
        <p14:creationId xmlns:p14="http://schemas.microsoft.com/office/powerpoint/2010/main" val="30098645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2"/>
                </a:solidFill>
              </a:rPr>
              <a:t>Critical Function: Evacuation</a:t>
            </a:r>
            <a:endParaRPr lang="en-US" dirty="0">
              <a:solidFill>
                <a:schemeClr val="bg2"/>
              </a:solidFill>
            </a:endParaRPr>
          </a:p>
        </p:txBody>
      </p:sp>
      <p:sp>
        <p:nvSpPr>
          <p:cNvPr id="3" name="Content Placeholder 2"/>
          <p:cNvSpPr>
            <a:spLocks noGrp="1"/>
          </p:cNvSpPr>
          <p:nvPr>
            <p:ph idx="1"/>
          </p:nvPr>
        </p:nvSpPr>
        <p:spPr/>
        <p:txBody>
          <a:bodyPr/>
          <a:lstStyle/>
          <a:p>
            <a:pPr marL="101807" indent="-342900">
              <a:spcBef>
                <a:spcPts val="1200"/>
              </a:spcBef>
              <a:buFont typeface="Wingdings" panose="05000000000000000000" pitchFamily="2" charset="2"/>
              <a:buChar char="ü"/>
            </a:pPr>
            <a:r>
              <a:rPr lang="en-US" sz="2400" dirty="0">
                <a:solidFill>
                  <a:schemeClr val="bg2"/>
                </a:solidFill>
              </a:rPr>
              <a:t>Function Goal Example 1 (before): Ensure all students and staff know their evacuation route.</a:t>
            </a:r>
          </a:p>
          <a:p>
            <a:pPr marL="101807" indent="-342900">
              <a:spcBef>
                <a:spcPts val="1200"/>
              </a:spcBef>
              <a:buFont typeface="Wingdings" panose="05000000000000000000" pitchFamily="2" charset="2"/>
              <a:buChar char="ü"/>
            </a:pPr>
            <a:r>
              <a:rPr lang="en-US" sz="2400" dirty="0">
                <a:solidFill>
                  <a:schemeClr val="bg2"/>
                </a:solidFill>
              </a:rPr>
              <a:t>Function Goal Example 2 (during): Evacuate the school immediately.</a:t>
            </a:r>
          </a:p>
          <a:p>
            <a:pPr marL="101807" indent="-342900">
              <a:spcBef>
                <a:spcPts val="1200"/>
              </a:spcBef>
              <a:buFont typeface="Wingdings" panose="05000000000000000000" pitchFamily="2" charset="2"/>
              <a:buChar char="ü"/>
            </a:pPr>
            <a:r>
              <a:rPr lang="en-US" sz="2400" dirty="0">
                <a:solidFill>
                  <a:schemeClr val="bg2"/>
                </a:solidFill>
              </a:rPr>
              <a:t>Function Goal Example 3 (after): Confirm that all individuals have left the building.</a:t>
            </a:r>
          </a:p>
          <a:p>
            <a:pPr marL="342900" indent="-342900">
              <a:buFont typeface="Wingdings" panose="05000000000000000000" pitchFamily="2" charset="2"/>
              <a:buChar char="ü"/>
            </a:pPr>
            <a:endParaRPr lang="en-US" sz="2400" dirty="0">
              <a:solidFill>
                <a:schemeClr val="bg2"/>
              </a:solidFill>
            </a:endParaRPr>
          </a:p>
        </p:txBody>
      </p:sp>
      <p:pic>
        <p:nvPicPr>
          <p:cNvPr id="6" name="Picture 2" descr="C:\Users\bstiles\AppData\Local\Microsoft\Windows\Temporary Internet Files\Content.IE5\6BMI6A36\multicolored-people-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233861"/>
            <a:ext cx="3810000"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72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Function: Evacuation </a:t>
            </a:r>
          </a:p>
        </p:txBody>
      </p:sp>
      <p:sp>
        <p:nvSpPr>
          <p:cNvPr id="3" name="Content Placeholder 2"/>
          <p:cNvSpPr>
            <a:spLocks noGrp="1"/>
          </p:cNvSpPr>
          <p:nvPr>
            <p:ph idx="1"/>
          </p:nvPr>
        </p:nvSpPr>
        <p:spPr>
          <a:xfrm>
            <a:off x="76200" y="1295400"/>
            <a:ext cx="9144000" cy="3965972"/>
          </a:xfrm>
        </p:spPr>
        <p:txBody>
          <a:bodyPr/>
          <a:lstStyle/>
          <a:p>
            <a:endParaRPr lang="en-US" dirty="0" smtClean="0"/>
          </a:p>
          <a:p>
            <a:r>
              <a:rPr lang="en-US" dirty="0" smtClean="0"/>
              <a:t>Goal 1 (before</a:t>
            </a:r>
            <a:r>
              <a:rPr lang="en-US" dirty="0"/>
              <a:t>): Ensure all students and staff know their evacuation route.</a:t>
            </a:r>
          </a:p>
          <a:p>
            <a:r>
              <a:rPr lang="en-US" dirty="0"/>
              <a:t>			Objective 1.1 (before): Assess, identify, and communicate the </a:t>
            </a:r>
            <a:r>
              <a:rPr lang="en-US" dirty="0" smtClean="0"/>
              <a:t>		location </a:t>
            </a:r>
            <a:r>
              <a:rPr lang="en-US" dirty="0"/>
              <a:t>of rally points to be used during an evacuation.</a:t>
            </a:r>
          </a:p>
          <a:p>
            <a:endParaRPr lang="en-US" dirty="0"/>
          </a:p>
        </p:txBody>
      </p:sp>
      <p:pic>
        <p:nvPicPr>
          <p:cNvPr id="7" name="Picture 2" descr="C:\Users\bstiles\AppData\Local\Microsoft\Windows\Temporary Internet Files\Content.IE5\6BMI6A36\multicolored-people-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233861"/>
            <a:ext cx="3810000"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2064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Function: Evacuation</a:t>
            </a:r>
            <a:endParaRPr lang="en-US" dirty="0"/>
          </a:p>
        </p:txBody>
      </p:sp>
      <p:sp>
        <p:nvSpPr>
          <p:cNvPr id="3" name="Content Placeholder 2"/>
          <p:cNvSpPr>
            <a:spLocks noGrp="1"/>
          </p:cNvSpPr>
          <p:nvPr>
            <p:ph idx="1"/>
          </p:nvPr>
        </p:nvSpPr>
        <p:spPr/>
        <p:txBody>
          <a:bodyPr/>
          <a:lstStyle/>
          <a:p>
            <a:endParaRPr lang="en-US" dirty="0" smtClean="0"/>
          </a:p>
          <a:p>
            <a:r>
              <a:rPr lang="en-US" dirty="0" smtClean="0"/>
              <a:t>	</a:t>
            </a:r>
            <a:endParaRPr lang="en-US" dirty="0"/>
          </a:p>
        </p:txBody>
      </p:sp>
      <p:sp>
        <p:nvSpPr>
          <p:cNvPr id="4" name="Content Placeholder 2"/>
          <p:cNvSpPr txBox="1">
            <a:spLocks/>
          </p:cNvSpPr>
          <p:nvPr/>
        </p:nvSpPr>
        <p:spPr>
          <a:xfrm>
            <a:off x="615425" y="1649014"/>
            <a:ext cx="7715250" cy="4194572"/>
          </a:xfrm>
          <a:prstGeom prst="rect">
            <a:avLst/>
          </a:prstGeom>
        </p:spPr>
        <p:txBody>
          <a:bodyPr vert="horz" lIns="64291" tIns="32146" rIns="64291" bIns="32146"/>
          <a:lstStyle>
            <a:lvl1pPr marL="241093" indent="-241093" algn="l" defTabSz="410751" rtl="0" eaLnBrk="0" fontAlgn="base" hangingPunct="0">
              <a:spcBef>
                <a:spcPts val="2953"/>
              </a:spcBef>
              <a:spcAft>
                <a:spcPct val="0"/>
              </a:spcAft>
              <a:defRPr sz="2100" baseline="0">
                <a:solidFill>
                  <a:srgbClr val="53585F"/>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0">
                <a:solidFill>
                  <a:srgbClr val="53585F"/>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0">
                <a:solidFill>
                  <a:srgbClr val="53585F"/>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0">
                <a:solidFill>
                  <a:srgbClr val="53585F"/>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0">
                <a:solidFill>
                  <a:srgbClr val="53585F"/>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9pPr>
          </a:lstStyle>
          <a:p>
            <a:endParaRPr lang="en-US" kern="0" dirty="0" smtClean="0"/>
          </a:p>
          <a:p>
            <a:r>
              <a:rPr lang="en-US" kern="0" dirty="0" smtClean="0"/>
              <a:t>Goal </a:t>
            </a:r>
            <a:r>
              <a:rPr lang="en-US" kern="0" dirty="0"/>
              <a:t>2 (during</a:t>
            </a:r>
            <a:r>
              <a:rPr lang="en-US" kern="0" dirty="0" smtClean="0"/>
              <a:t>): Evacuate the school immediately</a:t>
            </a:r>
            <a:endParaRPr lang="en-US" kern="0" dirty="0"/>
          </a:p>
          <a:p>
            <a:r>
              <a:rPr lang="en-US" kern="0" dirty="0" smtClean="0"/>
              <a:t>		</a:t>
            </a:r>
            <a:r>
              <a:rPr lang="en-US" kern="0" dirty="0"/>
              <a:t>	</a:t>
            </a:r>
            <a:r>
              <a:rPr lang="en-US" kern="0" dirty="0" smtClean="0"/>
              <a:t>Objective 2.1</a:t>
            </a:r>
            <a:r>
              <a:rPr lang="en-US" kern="0" dirty="0"/>
              <a:t>: Evacuate all students, staff, and guests </a:t>
            </a:r>
            <a:r>
              <a:rPr lang="en-US" kern="0" dirty="0" smtClean="0"/>
              <a:t>		from </a:t>
            </a:r>
            <a:r>
              <a:rPr lang="en-US" kern="0" dirty="0"/>
              <a:t>the school using assigned routes.</a:t>
            </a:r>
          </a:p>
        </p:txBody>
      </p:sp>
      <p:pic>
        <p:nvPicPr>
          <p:cNvPr id="7" name="Picture 2" descr="C:\Users\bstiles\AppData\Local\Microsoft\Windows\Temporary Internet Files\Content.IE5\6BMI6A36\multicolored-people-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233861"/>
            <a:ext cx="3810000"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09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z="3600" dirty="0" smtClean="0"/>
              <a:t>Important Planning Considerations</a:t>
            </a:r>
          </a:p>
        </p:txBody>
      </p:sp>
      <p:sp>
        <p:nvSpPr>
          <p:cNvPr id="20483" name="Content Placeholder 2"/>
          <p:cNvSpPr>
            <a:spLocks noGrp="1"/>
          </p:cNvSpPr>
          <p:nvPr>
            <p:ph idx="1"/>
          </p:nvPr>
        </p:nvSpPr>
        <p:spPr>
          <a:xfrm>
            <a:off x="3403600" y="1068388"/>
            <a:ext cx="5283200" cy="4646612"/>
          </a:xfrm>
        </p:spPr>
        <p:txBody>
          <a:bodyPr/>
          <a:lstStyle/>
          <a:p>
            <a:pPr marL="503629" lvl="1" indent="-342900">
              <a:buFont typeface="Arial" panose="020B0604020202020204" pitchFamily="34" charset="0"/>
              <a:buChar char="•"/>
            </a:pPr>
            <a:r>
              <a:rPr lang="en-US" altLang="en-US" sz="2400" dirty="0" smtClean="0"/>
              <a:t>Focus</a:t>
            </a:r>
          </a:p>
          <a:p>
            <a:pPr marL="503629" lvl="1" indent="-342900">
              <a:buFont typeface="Arial" panose="020B0604020202020204" pitchFamily="34" charset="0"/>
              <a:buChar char="•"/>
            </a:pPr>
            <a:r>
              <a:rPr lang="en-US" altLang="en-US" sz="2400" dirty="0" smtClean="0"/>
              <a:t>Comprehensiveness</a:t>
            </a:r>
          </a:p>
          <a:p>
            <a:pPr marL="503629" lvl="1" indent="-342900">
              <a:buFont typeface="Arial" panose="020B0604020202020204" pitchFamily="34" charset="0"/>
              <a:buChar char="•"/>
            </a:pPr>
            <a:r>
              <a:rPr lang="en-US" altLang="en-US" sz="2400" dirty="0" smtClean="0"/>
              <a:t>Currency</a:t>
            </a:r>
          </a:p>
          <a:p>
            <a:pPr marL="503629" lvl="1" indent="-342900">
              <a:buFont typeface="Arial" panose="020B0604020202020204" pitchFamily="34" charset="0"/>
              <a:buChar char="•"/>
            </a:pPr>
            <a:r>
              <a:rPr lang="en-US" altLang="en-US" sz="2400" dirty="0" smtClean="0"/>
              <a:t>Appropriateness</a:t>
            </a:r>
          </a:p>
          <a:p>
            <a:pPr marL="503629" lvl="1" indent="-342900">
              <a:buFont typeface="Arial" panose="020B0604020202020204" pitchFamily="34" charset="0"/>
              <a:buChar char="•"/>
            </a:pPr>
            <a:r>
              <a:rPr lang="en-US" altLang="en-US" sz="2400" dirty="0" smtClean="0"/>
              <a:t>Communication</a:t>
            </a:r>
          </a:p>
          <a:p>
            <a:pPr marL="503629" lvl="1" indent="-342900">
              <a:buFont typeface="Arial" panose="020B0604020202020204" pitchFamily="34" charset="0"/>
              <a:buChar char="•"/>
            </a:pPr>
            <a:r>
              <a:rPr lang="en-US" altLang="en-US" sz="2400" dirty="0" smtClean="0"/>
              <a:t>Clarity and ease of use</a:t>
            </a:r>
          </a:p>
          <a:p>
            <a:pPr marL="503629" lvl="1" indent="-342900">
              <a:buFont typeface="Arial" panose="020B0604020202020204" pitchFamily="34" charset="0"/>
              <a:buChar char="•"/>
            </a:pPr>
            <a:r>
              <a:rPr lang="en-US" altLang="en-US" sz="2400" dirty="0" smtClean="0"/>
              <a:t>Implementation</a:t>
            </a:r>
          </a:p>
        </p:txBody>
      </p:sp>
      <p:pic>
        <p:nvPicPr>
          <p:cNvPr id="3074" name="Picture 2" descr="People taking notes during a meeting."/>
          <p:cNvPicPr>
            <a:picLocks noChangeAspect="1" noChangeArrowheads="1"/>
          </p:cNvPicPr>
          <p:nvPr/>
        </p:nvPicPr>
        <p:blipFill>
          <a:blip r:embed="rId3"/>
          <a:srcRect/>
          <a:stretch>
            <a:fillRect/>
          </a:stretch>
        </p:blipFill>
        <p:spPr bwMode="auto">
          <a:xfrm>
            <a:off x="536575" y="1155700"/>
            <a:ext cx="2714625" cy="4071938"/>
          </a:xfrm>
          <a:prstGeom prst="rect">
            <a:avLst/>
          </a:prstGeom>
          <a:noFill/>
          <a:ln>
            <a:solidFill>
              <a:srgbClr val="00206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754737"/>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Function: Evacuation</a:t>
            </a:r>
            <a:endParaRPr lang="en-US" dirty="0"/>
          </a:p>
        </p:txBody>
      </p:sp>
      <p:sp>
        <p:nvSpPr>
          <p:cNvPr id="3" name="Content Placeholder 2"/>
          <p:cNvSpPr>
            <a:spLocks noGrp="1"/>
          </p:cNvSpPr>
          <p:nvPr>
            <p:ph idx="1"/>
          </p:nvPr>
        </p:nvSpPr>
        <p:spPr/>
        <p:txBody>
          <a:bodyPr/>
          <a:lstStyle/>
          <a:p>
            <a:endParaRPr lang="en-US" dirty="0" smtClean="0"/>
          </a:p>
          <a:p>
            <a:r>
              <a:rPr lang="en-US" dirty="0" smtClean="0"/>
              <a:t>	</a:t>
            </a:r>
            <a:endParaRPr lang="en-US" dirty="0"/>
          </a:p>
        </p:txBody>
      </p:sp>
      <p:sp>
        <p:nvSpPr>
          <p:cNvPr id="4" name="Content Placeholder 2"/>
          <p:cNvSpPr txBox="1">
            <a:spLocks/>
          </p:cNvSpPr>
          <p:nvPr/>
        </p:nvSpPr>
        <p:spPr>
          <a:xfrm>
            <a:off x="400722" y="1676400"/>
            <a:ext cx="8534400" cy="3965972"/>
          </a:xfrm>
          <a:prstGeom prst="rect">
            <a:avLst/>
          </a:prstGeom>
        </p:spPr>
        <p:txBody>
          <a:bodyPr vert="horz" lIns="64291" tIns="32146" rIns="64291" bIns="32146"/>
          <a:lstStyle>
            <a:lvl1pPr marL="241093" indent="-241093" algn="l" defTabSz="410751" rtl="0" eaLnBrk="0" fontAlgn="base" hangingPunct="0">
              <a:spcBef>
                <a:spcPts val="2953"/>
              </a:spcBef>
              <a:spcAft>
                <a:spcPct val="0"/>
              </a:spcAft>
              <a:defRPr sz="2100" baseline="0">
                <a:solidFill>
                  <a:srgbClr val="53585F"/>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0">
                <a:solidFill>
                  <a:srgbClr val="53585F"/>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0">
                <a:solidFill>
                  <a:srgbClr val="53585F"/>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0">
                <a:solidFill>
                  <a:srgbClr val="53585F"/>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0">
                <a:solidFill>
                  <a:srgbClr val="53585F"/>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9pPr>
          </a:lstStyle>
          <a:p>
            <a:endParaRPr lang="en-US" kern="0" dirty="0" smtClean="0"/>
          </a:p>
          <a:p>
            <a:r>
              <a:rPr lang="en-US" kern="0" dirty="0" smtClean="0"/>
              <a:t>Goal 3 (after): </a:t>
            </a:r>
            <a:r>
              <a:rPr lang="en-US" kern="0" dirty="0"/>
              <a:t>Confirm that all individuals have left the building.</a:t>
            </a:r>
          </a:p>
          <a:p>
            <a:r>
              <a:rPr lang="en-US" kern="0" dirty="0" smtClean="0"/>
              <a:t>		</a:t>
            </a:r>
            <a:r>
              <a:rPr lang="en-US" kern="0" dirty="0"/>
              <a:t>	Objective 3.1: Safely sweep the building.</a:t>
            </a:r>
          </a:p>
          <a:p>
            <a:endParaRPr lang="en-US" kern="0" dirty="0"/>
          </a:p>
        </p:txBody>
      </p:sp>
      <p:pic>
        <p:nvPicPr>
          <p:cNvPr id="7" name="Picture 2" descr="C:\Users\bstiles\AppData\Local\Microsoft\Windows\Temporary Internet Files\Content.IE5\6BMI6A36\multicolored-people-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233861"/>
            <a:ext cx="3810000"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3752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Functions Goals and Objectives Worksheet</a:t>
            </a:r>
            <a:endParaRPr lang="en-US" dirty="0"/>
          </a:p>
        </p:txBody>
      </p:sp>
      <p:sp>
        <p:nvSpPr>
          <p:cNvPr id="3" name="Content Placeholder 2"/>
          <p:cNvSpPr>
            <a:spLocks noGrp="1"/>
          </p:cNvSpPr>
          <p:nvPr>
            <p:ph idx="1"/>
          </p:nvPr>
        </p:nvSpPr>
        <p:spPr/>
        <p:txBody>
          <a:bodyPr/>
          <a:lstStyle/>
          <a:p>
            <a:endParaRPr lang="en-US" dirty="0" smtClean="0"/>
          </a:p>
          <a:p>
            <a:r>
              <a:rPr lang="en-US" dirty="0" smtClean="0"/>
              <a:t>Using your 9 Goals from the last activity</a:t>
            </a:r>
          </a:p>
          <a:p>
            <a:r>
              <a:rPr lang="en-US" dirty="0" smtClean="0"/>
              <a:t>Complete Pgs. 2-4 from </a:t>
            </a:r>
            <a:r>
              <a:rPr lang="en-US" dirty="0"/>
              <a:t>T</a:t>
            </a:r>
            <a:r>
              <a:rPr lang="en-US" dirty="0" smtClean="0"/>
              <a:t>hreat/Hazard Goals &amp; Objectives Worksheet </a:t>
            </a:r>
          </a:p>
          <a:p>
            <a:endParaRPr lang="en-US" dirty="0"/>
          </a:p>
        </p:txBody>
      </p:sp>
    </p:spTree>
    <p:extLst>
      <p:ext uri="{BB962C8B-B14F-4D97-AF65-F5344CB8AC3E}">
        <p14:creationId xmlns:p14="http://schemas.microsoft.com/office/powerpoint/2010/main" val="11882507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Depict the scenario</a:t>
            </a:r>
            <a:endParaRPr lang="en-US" dirty="0"/>
          </a:p>
        </p:txBody>
      </p:sp>
      <p:sp>
        <p:nvSpPr>
          <p:cNvPr id="3" name="Content Placeholder 2"/>
          <p:cNvSpPr>
            <a:spLocks noGrp="1"/>
          </p:cNvSpPr>
          <p:nvPr>
            <p:ph idx="1"/>
          </p:nvPr>
        </p:nvSpPr>
        <p:spPr/>
        <p:txBody>
          <a:bodyPr/>
          <a:lstStyle/>
          <a:p>
            <a:r>
              <a:rPr lang="en-US" dirty="0" smtClean="0"/>
              <a:t>Example:</a:t>
            </a:r>
          </a:p>
          <a:p>
            <a:r>
              <a:rPr lang="en-US" b="1" dirty="0" smtClean="0">
                <a:solidFill>
                  <a:srgbClr val="FF0000"/>
                </a:solidFill>
              </a:rPr>
              <a:t>Angry father arrives at the school and begins banging on the front door.</a:t>
            </a:r>
            <a:endParaRPr lang="en-US" b="1" dirty="0">
              <a:solidFill>
                <a:srgbClr val="FF0000"/>
              </a:solidFill>
            </a:endParaRPr>
          </a:p>
        </p:txBody>
      </p:sp>
    </p:spTree>
    <p:extLst>
      <p:ext uri="{BB962C8B-B14F-4D97-AF65-F5344CB8AC3E}">
        <p14:creationId xmlns:p14="http://schemas.microsoft.com/office/powerpoint/2010/main" val="35213786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Determine the amount of time available to respond</a:t>
            </a:r>
            <a:endParaRPr lang="en-US" dirty="0"/>
          </a:p>
        </p:txBody>
      </p:sp>
      <p:sp>
        <p:nvSpPr>
          <p:cNvPr id="3" name="Content Placeholder 2"/>
          <p:cNvSpPr>
            <a:spLocks noGrp="1"/>
          </p:cNvSpPr>
          <p:nvPr>
            <p:ph idx="1"/>
          </p:nvPr>
        </p:nvSpPr>
        <p:spPr>
          <a:xfrm>
            <a:off x="457646" y="2133600"/>
            <a:ext cx="7715250" cy="3813572"/>
          </a:xfrm>
        </p:spPr>
        <p:txBody>
          <a:bodyPr/>
          <a:lstStyle/>
          <a:p>
            <a:r>
              <a:rPr lang="en-US" dirty="0" smtClean="0"/>
              <a:t>Example:</a:t>
            </a:r>
          </a:p>
          <a:p>
            <a:r>
              <a:rPr lang="en-US" dirty="0" smtClean="0">
                <a:solidFill>
                  <a:srgbClr val="FF0000"/>
                </a:solidFill>
              </a:rPr>
              <a:t>Zero to minimal time to respond, based on proximity to door.  </a:t>
            </a:r>
          </a:p>
          <a:p>
            <a:r>
              <a:rPr lang="en-US" dirty="0" smtClean="0">
                <a:solidFill>
                  <a:srgbClr val="FF0000"/>
                </a:solidFill>
              </a:rPr>
              <a:t>May have a few minutes depending on the strength and/or construction of your school doors </a:t>
            </a:r>
            <a:endParaRPr lang="en-US" dirty="0">
              <a:solidFill>
                <a:srgbClr val="FF0000"/>
              </a:solidFill>
            </a:endParaRPr>
          </a:p>
        </p:txBody>
      </p:sp>
    </p:spTree>
    <p:extLst>
      <p:ext uri="{BB962C8B-B14F-4D97-AF65-F5344CB8AC3E}">
        <p14:creationId xmlns:p14="http://schemas.microsoft.com/office/powerpoint/2010/main" val="2793412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Identify decision points</a:t>
            </a:r>
            <a:endParaRPr lang="en-US" dirty="0"/>
          </a:p>
        </p:txBody>
      </p:sp>
      <p:sp>
        <p:nvSpPr>
          <p:cNvPr id="3" name="Content Placeholder 2"/>
          <p:cNvSpPr>
            <a:spLocks noGrp="1"/>
          </p:cNvSpPr>
          <p:nvPr>
            <p:ph idx="1"/>
          </p:nvPr>
        </p:nvSpPr>
        <p:spPr>
          <a:xfrm>
            <a:off x="457200" y="1676400"/>
            <a:ext cx="7715250" cy="4607719"/>
          </a:xfrm>
        </p:spPr>
        <p:txBody>
          <a:bodyPr/>
          <a:lstStyle/>
          <a:p>
            <a:r>
              <a:rPr lang="en-US" dirty="0" smtClean="0"/>
              <a:t>Example:</a:t>
            </a:r>
          </a:p>
          <a:p>
            <a:r>
              <a:rPr lang="en-US" b="1" dirty="0" smtClean="0">
                <a:solidFill>
                  <a:srgbClr val="FF0000"/>
                </a:solidFill>
              </a:rPr>
              <a:t>Lockdown? Or Lockout?    </a:t>
            </a:r>
          </a:p>
          <a:p>
            <a:r>
              <a:rPr lang="en-US" b="1" dirty="0" smtClean="0">
                <a:solidFill>
                  <a:srgbClr val="FF0000"/>
                </a:solidFill>
              </a:rPr>
              <a:t>He has a weapon</a:t>
            </a:r>
          </a:p>
          <a:p>
            <a:endParaRPr lang="en-US" dirty="0" smtClean="0"/>
          </a:p>
          <a:p>
            <a:endParaRPr lang="en-US" dirty="0"/>
          </a:p>
          <a:p>
            <a:endParaRPr lang="en-US" dirty="0" smtClean="0"/>
          </a:p>
          <a:p>
            <a:r>
              <a:rPr lang="en-US" dirty="0" smtClean="0"/>
              <a:t> </a:t>
            </a:r>
            <a:endParaRPr lang="en-US" dirty="0"/>
          </a:p>
        </p:txBody>
      </p:sp>
    </p:spTree>
    <p:extLst>
      <p:ext uri="{BB962C8B-B14F-4D97-AF65-F5344CB8AC3E}">
        <p14:creationId xmlns:p14="http://schemas.microsoft.com/office/powerpoint/2010/main" val="24939076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Develop Courses of action</a:t>
            </a:r>
            <a:endParaRPr lang="en-US" dirty="0"/>
          </a:p>
        </p:txBody>
      </p:sp>
      <p:sp>
        <p:nvSpPr>
          <p:cNvPr id="3" name="Content Placeholder 2"/>
          <p:cNvSpPr>
            <a:spLocks noGrp="1"/>
          </p:cNvSpPr>
          <p:nvPr>
            <p:ph idx="1"/>
          </p:nvPr>
        </p:nvSpPr>
        <p:spPr>
          <a:xfrm>
            <a:off x="457200" y="1752600"/>
            <a:ext cx="7715250" cy="4607719"/>
          </a:xfrm>
        </p:spPr>
        <p:txBody>
          <a:bodyPr/>
          <a:lstStyle/>
          <a:p>
            <a:r>
              <a:rPr lang="en-US" dirty="0" smtClean="0"/>
              <a:t>What </a:t>
            </a:r>
            <a:r>
              <a:rPr lang="en-US" dirty="0"/>
              <a:t>is the action</a:t>
            </a:r>
            <a:r>
              <a:rPr lang="en-US" dirty="0" smtClean="0"/>
              <a:t>?  </a:t>
            </a:r>
          </a:p>
          <a:p>
            <a:r>
              <a:rPr lang="en-US" dirty="0" smtClean="0"/>
              <a:t>Example:		</a:t>
            </a:r>
            <a:r>
              <a:rPr lang="en-US" b="1" dirty="0" smtClean="0">
                <a:solidFill>
                  <a:srgbClr val="FF0000"/>
                </a:solidFill>
              </a:rPr>
              <a:t>Lockdown</a:t>
            </a:r>
            <a:endParaRPr lang="en-US" b="1" dirty="0">
              <a:solidFill>
                <a:srgbClr val="FF0000"/>
              </a:solidFill>
            </a:endParaRPr>
          </a:p>
          <a:p>
            <a:r>
              <a:rPr lang="en-US" dirty="0"/>
              <a:t>Who is responsible for the action</a:t>
            </a:r>
            <a:r>
              <a:rPr lang="en-US" dirty="0" smtClean="0"/>
              <a:t>?</a:t>
            </a:r>
          </a:p>
          <a:p>
            <a:r>
              <a:rPr lang="en-US" dirty="0" smtClean="0"/>
              <a:t>Example:</a:t>
            </a:r>
            <a:r>
              <a:rPr lang="en-US" dirty="0"/>
              <a:t>	</a:t>
            </a:r>
            <a:r>
              <a:rPr lang="en-US" dirty="0" smtClean="0"/>
              <a:t>	</a:t>
            </a:r>
            <a:r>
              <a:rPr lang="en-US" b="1" dirty="0" smtClean="0">
                <a:solidFill>
                  <a:srgbClr val="FF0000"/>
                </a:solidFill>
              </a:rPr>
              <a:t>Front Office staff initiate lockdown</a:t>
            </a:r>
            <a:endParaRPr lang="en-US" b="1" dirty="0">
              <a:solidFill>
                <a:srgbClr val="FF0000"/>
              </a:solidFill>
            </a:endParaRPr>
          </a:p>
          <a:p>
            <a:r>
              <a:rPr lang="en-US" dirty="0"/>
              <a:t>When does the action take place</a:t>
            </a:r>
            <a:r>
              <a:rPr lang="en-US" dirty="0" smtClean="0"/>
              <a:t>?</a:t>
            </a:r>
          </a:p>
          <a:p>
            <a:r>
              <a:rPr lang="en-US" dirty="0" smtClean="0"/>
              <a:t>Example:</a:t>
            </a:r>
            <a:r>
              <a:rPr lang="en-US" dirty="0"/>
              <a:t>	</a:t>
            </a:r>
            <a:r>
              <a:rPr lang="en-US" dirty="0" smtClean="0"/>
              <a:t>	</a:t>
            </a:r>
            <a:r>
              <a:rPr lang="en-US" dirty="0" smtClean="0">
                <a:solidFill>
                  <a:srgbClr val="FF0000"/>
                </a:solidFill>
              </a:rPr>
              <a:t>ASAP</a:t>
            </a:r>
            <a:endParaRPr lang="en-US" dirty="0">
              <a:solidFill>
                <a:srgbClr val="FF0000"/>
              </a:solidFill>
            </a:endParaRPr>
          </a:p>
        </p:txBody>
      </p:sp>
    </p:spTree>
    <p:extLst>
      <p:ext uri="{BB962C8B-B14F-4D97-AF65-F5344CB8AC3E}">
        <p14:creationId xmlns:p14="http://schemas.microsoft.com/office/powerpoint/2010/main" val="41947031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cont.,</a:t>
            </a:r>
            <a:endParaRPr lang="en-US" dirty="0"/>
          </a:p>
        </p:txBody>
      </p:sp>
      <p:sp>
        <p:nvSpPr>
          <p:cNvPr id="3" name="Content Placeholder 2"/>
          <p:cNvSpPr>
            <a:spLocks noGrp="1"/>
          </p:cNvSpPr>
          <p:nvPr>
            <p:ph idx="1"/>
          </p:nvPr>
        </p:nvSpPr>
        <p:spPr/>
        <p:txBody>
          <a:bodyPr/>
          <a:lstStyle/>
          <a:p>
            <a:r>
              <a:rPr lang="en-US" dirty="0"/>
              <a:t>How long does the action take and how much time is actually available</a:t>
            </a:r>
            <a:r>
              <a:rPr lang="en-US" dirty="0" smtClean="0"/>
              <a:t>?</a:t>
            </a:r>
          </a:p>
          <a:p>
            <a:r>
              <a:rPr lang="en-US" dirty="0" smtClean="0"/>
              <a:t>Example:</a:t>
            </a:r>
            <a:r>
              <a:rPr lang="en-US" dirty="0"/>
              <a:t>	</a:t>
            </a:r>
            <a:r>
              <a:rPr lang="en-US" dirty="0" smtClean="0"/>
              <a:t>	</a:t>
            </a:r>
            <a:r>
              <a:rPr lang="en-US" b="1" dirty="0" smtClean="0">
                <a:solidFill>
                  <a:srgbClr val="FF0000"/>
                </a:solidFill>
              </a:rPr>
              <a:t>1 minute, perhaps a few minutes</a:t>
            </a:r>
            <a:endParaRPr lang="en-US" b="1" dirty="0">
              <a:solidFill>
                <a:srgbClr val="FF0000"/>
              </a:solidFill>
            </a:endParaRPr>
          </a:p>
          <a:p>
            <a:r>
              <a:rPr lang="en-US" dirty="0"/>
              <a:t>What has to happen before</a:t>
            </a:r>
            <a:r>
              <a:rPr lang="en-US" dirty="0" smtClean="0"/>
              <a:t>?</a:t>
            </a:r>
          </a:p>
          <a:p>
            <a:r>
              <a:rPr lang="en-US" dirty="0" smtClean="0"/>
              <a:t>Example:</a:t>
            </a:r>
            <a:r>
              <a:rPr lang="en-US" dirty="0"/>
              <a:t>	</a:t>
            </a:r>
            <a:r>
              <a:rPr lang="en-US" dirty="0" smtClean="0"/>
              <a:t>	</a:t>
            </a:r>
            <a:r>
              <a:rPr lang="en-US" b="1" dirty="0" smtClean="0">
                <a:solidFill>
                  <a:srgbClr val="FF0000"/>
                </a:solidFill>
              </a:rPr>
              <a:t>Alert process</a:t>
            </a:r>
            <a:endParaRPr lang="en-US" b="1" dirty="0">
              <a:solidFill>
                <a:srgbClr val="FF0000"/>
              </a:solidFill>
            </a:endParaRPr>
          </a:p>
          <a:p>
            <a:r>
              <a:rPr lang="en-US" dirty="0"/>
              <a:t>What happens after</a:t>
            </a:r>
            <a:r>
              <a:rPr lang="en-US" dirty="0" smtClean="0"/>
              <a:t>?</a:t>
            </a:r>
          </a:p>
          <a:p>
            <a:r>
              <a:rPr lang="en-US" dirty="0" smtClean="0"/>
              <a:t>Example:</a:t>
            </a:r>
            <a:r>
              <a:rPr lang="en-US" dirty="0"/>
              <a:t>	</a:t>
            </a:r>
            <a:r>
              <a:rPr lang="en-US" dirty="0" smtClean="0"/>
              <a:t>	</a:t>
            </a:r>
            <a:r>
              <a:rPr lang="en-US" b="1" dirty="0" smtClean="0">
                <a:solidFill>
                  <a:srgbClr val="FF0000"/>
                </a:solidFill>
              </a:rPr>
              <a:t>All personnel lockdown in their assigned areas, 					law enforcement is notified and arrives on 						scene to manage the situation</a:t>
            </a:r>
            <a:endParaRPr lang="en-US" b="1" dirty="0">
              <a:solidFill>
                <a:srgbClr val="FF0000"/>
              </a:solidFill>
            </a:endParaRPr>
          </a:p>
        </p:txBody>
      </p:sp>
    </p:spTree>
    <p:extLst>
      <p:ext uri="{BB962C8B-B14F-4D97-AF65-F5344CB8AC3E}">
        <p14:creationId xmlns:p14="http://schemas.microsoft.com/office/powerpoint/2010/main" val="27295330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cont.,</a:t>
            </a:r>
            <a:endParaRPr lang="en-US" dirty="0"/>
          </a:p>
        </p:txBody>
      </p:sp>
      <p:sp>
        <p:nvSpPr>
          <p:cNvPr id="3" name="Content Placeholder 2"/>
          <p:cNvSpPr>
            <a:spLocks noGrp="1"/>
          </p:cNvSpPr>
          <p:nvPr>
            <p:ph idx="1"/>
          </p:nvPr>
        </p:nvSpPr>
        <p:spPr/>
        <p:txBody>
          <a:bodyPr/>
          <a:lstStyle/>
          <a:p>
            <a:r>
              <a:rPr lang="en-US" dirty="0"/>
              <a:t>What resources are needed to perform the action</a:t>
            </a:r>
            <a:r>
              <a:rPr lang="en-US" dirty="0" smtClean="0"/>
              <a:t>?</a:t>
            </a:r>
          </a:p>
          <a:p>
            <a:r>
              <a:rPr lang="en-US" dirty="0" smtClean="0"/>
              <a:t>Example:</a:t>
            </a:r>
            <a:r>
              <a:rPr lang="en-US" dirty="0"/>
              <a:t>	</a:t>
            </a:r>
            <a:r>
              <a:rPr lang="en-US" dirty="0" smtClean="0"/>
              <a:t>	</a:t>
            </a:r>
            <a:r>
              <a:rPr lang="en-US" b="1" dirty="0" smtClean="0">
                <a:solidFill>
                  <a:srgbClr val="FF0000"/>
                </a:solidFill>
              </a:rPr>
              <a:t>Communication system, school personnel</a:t>
            </a:r>
            <a:endParaRPr lang="en-US" b="1" dirty="0">
              <a:solidFill>
                <a:srgbClr val="FF0000"/>
              </a:solidFill>
            </a:endParaRPr>
          </a:p>
          <a:p>
            <a:r>
              <a:rPr lang="en-US" dirty="0"/>
              <a:t>How will this action affect specific populations, such as individuals with disabilities and others with access and functional needs who may require medication, </a:t>
            </a:r>
            <a:r>
              <a:rPr lang="en-US" dirty="0" err="1"/>
              <a:t>wayfinding</a:t>
            </a:r>
            <a:r>
              <a:rPr lang="en-US" dirty="0"/>
              <a:t>, evacuation assistance, or personal assistance services, or who may experience severe anxiety during traumatic events</a:t>
            </a:r>
            <a:r>
              <a:rPr lang="en-US" dirty="0" smtClean="0"/>
              <a:t>?</a:t>
            </a:r>
          </a:p>
          <a:p>
            <a:r>
              <a:rPr lang="en-US" dirty="0" smtClean="0"/>
              <a:t>Example:</a:t>
            </a:r>
            <a:r>
              <a:rPr lang="en-US" dirty="0"/>
              <a:t>	</a:t>
            </a:r>
            <a:r>
              <a:rPr lang="en-US" dirty="0" smtClean="0"/>
              <a:t>	</a:t>
            </a:r>
            <a:r>
              <a:rPr lang="en-US" b="1" dirty="0" smtClean="0">
                <a:solidFill>
                  <a:srgbClr val="FF0000"/>
                </a:solidFill>
              </a:rPr>
              <a:t>Have medicine on hand in classrooms, 							specialized plan for communicating with ESL, 				provide for quiet area and activities for 						those 	with trauma </a:t>
            </a:r>
            <a:endParaRPr lang="en-US" b="1" dirty="0">
              <a:solidFill>
                <a:srgbClr val="FF0000"/>
              </a:solidFill>
            </a:endParaRPr>
          </a:p>
        </p:txBody>
      </p:sp>
    </p:spTree>
    <p:extLst>
      <p:ext uri="{BB962C8B-B14F-4D97-AF65-F5344CB8AC3E}">
        <p14:creationId xmlns:p14="http://schemas.microsoft.com/office/powerpoint/2010/main" val="27425694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1371601"/>
            <a:ext cx="8610600" cy="1927225"/>
          </a:xfrm>
        </p:spPr>
        <p:txBody>
          <a:bodyPr>
            <a:noAutofit/>
          </a:bodyPr>
          <a:lstStyle/>
          <a:p>
            <a:pPr algn="ctr"/>
            <a:r>
              <a:rPr lang="en-US" sz="2800" dirty="0" smtClean="0"/>
              <a:t>School Emergency Management </a:t>
            </a:r>
            <a:br>
              <a:rPr lang="en-US" sz="2800" dirty="0" smtClean="0"/>
            </a:br>
            <a:r>
              <a:rPr lang="en-US" sz="2800" dirty="0" smtClean="0"/>
              <a:t>Workshop 2</a:t>
            </a:r>
            <a:br>
              <a:rPr lang="en-US" sz="2800" dirty="0" smtClean="0"/>
            </a:br>
            <a:endParaRPr lang="en-US" sz="2800" dirty="0"/>
          </a:p>
        </p:txBody>
      </p:sp>
      <p:sp>
        <p:nvSpPr>
          <p:cNvPr id="6" name="Subtitle 5"/>
          <p:cNvSpPr>
            <a:spLocks noGrp="1"/>
          </p:cNvSpPr>
          <p:nvPr>
            <p:ph type="subTitle" idx="1"/>
          </p:nvPr>
        </p:nvSpPr>
        <p:spPr>
          <a:xfrm>
            <a:off x="685802" y="3581402"/>
            <a:ext cx="7672387" cy="2319337"/>
          </a:xfrm>
        </p:spPr>
        <p:txBody>
          <a:bodyPr/>
          <a:lstStyle/>
          <a:p>
            <a:pPr algn="ctr">
              <a:spcBef>
                <a:spcPts val="600"/>
              </a:spcBef>
            </a:pPr>
            <a:endParaRPr lang="en-US" sz="2000" dirty="0" smtClean="0">
              <a:solidFill>
                <a:schemeClr val="bg2"/>
              </a:solidFill>
            </a:endParaRPr>
          </a:p>
          <a:p>
            <a:pPr algn="ctr">
              <a:spcBef>
                <a:spcPts val="600"/>
              </a:spcBef>
            </a:pPr>
            <a:r>
              <a:rPr lang="en-US" sz="2000" dirty="0" smtClean="0">
                <a:solidFill>
                  <a:schemeClr val="bg2"/>
                </a:solidFill>
              </a:rPr>
              <a:t>Brad </a:t>
            </a:r>
            <a:r>
              <a:rPr lang="en-US" sz="2000" dirty="0">
                <a:solidFill>
                  <a:schemeClr val="bg2"/>
                </a:solidFill>
              </a:rPr>
              <a:t>Stiles, MA, Emergency Response Outreach </a:t>
            </a:r>
            <a:r>
              <a:rPr lang="en-US" sz="2000" dirty="0" smtClean="0">
                <a:solidFill>
                  <a:schemeClr val="bg2"/>
                </a:solidFill>
              </a:rPr>
              <a:t>Consultant</a:t>
            </a:r>
          </a:p>
          <a:p>
            <a:pPr algn="ctr">
              <a:spcBef>
                <a:spcPts val="600"/>
              </a:spcBef>
            </a:pPr>
            <a:endParaRPr lang="en-US" sz="2000" dirty="0">
              <a:solidFill>
                <a:schemeClr val="bg2"/>
              </a:solidFill>
            </a:endParaRPr>
          </a:p>
          <a:p>
            <a:pPr algn="ctr">
              <a:spcBef>
                <a:spcPts val="600"/>
              </a:spcBef>
            </a:pPr>
            <a:r>
              <a:rPr lang="en-US" sz="1600" dirty="0">
                <a:solidFill>
                  <a:schemeClr val="bg2"/>
                </a:solidFill>
              </a:rPr>
              <a:t>Colorado School Safety Resource </a:t>
            </a:r>
            <a:r>
              <a:rPr lang="en-US" sz="1600" dirty="0" smtClean="0">
                <a:solidFill>
                  <a:schemeClr val="bg2"/>
                </a:solidFill>
              </a:rPr>
              <a:t>Center</a:t>
            </a:r>
          </a:p>
          <a:p>
            <a:pPr algn="ctr">
              <a:spcBef>
                <a:spcPts val="600"/>
              </a:spcBef>
            </a:pPr>
            <a:r>
              <a:rPr lang="en-US" sz="1600" dirty="0" smtClean="0">
                <a:solidFill>
                  <a:schemeClr val="bg2"/>
                </a:solidFill>
              </a:rPr>
              <a:t>Colorado Department of Public Safety</a:t>
            </a:r>
          </a:p>
          <a:p>
            <a:pPr algn="ctr">
              <a:spcBef>
                <a:spcPts val="600"/>
              </a:spcBef>
            </a:pPr>
            <a:endParaRPr lang="en-US" sz="2000" dirty="0">
              <a:solidFill>
                <a:schemeClr val="bg2"/>
              </a:solidFill>
            </a:endParaRPr>
          </a:p>
          <a:p>
            <a:endParaRPr lang="en-US" sz="2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275590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4916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mtClean="0"/>
              <a:t>Basic Plan:  Overview  </a:t>
            </a:r>
          </a:p>
        </p:txBody>
      </p:sp>
      <p:sp>
        <p:nvSpPr>
          <p:cNvPr id="9219" name="Rectangle 3"/>
          <p:cNvSpPr>
            <a:spLocks noGrp="1" noChangeArrowheads="1"/>
          </p:cNvSpPr>
          <p:nvPr>
            <p:ph idx="1"/>
          </p:nvPr>
        </p:nvSpPr>
        <p:spPr>
          <a:xfrm>
            <a:off x="457200" y="1068388"/>
            <a:ext cx="6137275" cy="4646612"/>
          </a:xfrm>
        </p:spPr>
        <p:txBody>
          <a:bodyPr/>
          <a:lstStyle/>
          <a:p>
            <a:pPr lvl="1" indent="-457200">
              <a:buFont typeface="Wingdings" pitchFamily="2" charset="2"/>
              <a:buNone/>
              <a:defRPr/>
            </a:pPr>
            <a:r>
              <a:rPr lang="en-US" sz="2600" dirty="0" smtClean="0"/>
              <a:t>The basic plan:</a:t>
            </a:r>
          </a:p>
          <a:p>
            <a:pPr marL="800100" lvl="1" indent="-457200">
              <a:buFont typeface="Arial" panose="020B0604020202020204" pitchFamily="34" charset="0"/>
              <a:buChar char="•"/>
              <a:defRPr/>
            </a:pPr>
            <a:r>
              <a:rPr lang="en-US" sz="2600" dirty="0" smtClean="0"/>
              <a:t>Provides an overview of the school’s approach before, during, and after an incident.</a:t>
            </a:r>
          </a:p>
          <a:p>
            <a:pPr marL="800100" lvl="1" indent="-457200">
              <a:buFont typeface="Arial" panose="020B0604020202020204" pitchFamily="34" charset="0"/>
              <a:buChar char="•"/>
              <a:defRPr/>
            </a:pPr>
            <a:r>
              <a:rPr lang="en-US" sz="2600" dirty="0" smtClean="0"/>
              <a:t>Addresses overarching activities.</a:t>
            </a:r>
          </a:p>
          <a:p>
            <a:pPr marL="800100" lvl="1" indent="-457200">
              <a:buFont typeface="Arial" panose="020B0604020202020204" pitchFamily="34" charset="0"/>
              <a:buChar char="•"/>
              <a:defRPr/>
            </a:pPr>
            <a:r>
              <a:rPr lang="en-US" sz="2600" dirty="0" smtClean="0"/>
              <a:t>Has a primary audience of the school, local emergency officials, and community. </a:t>
            </a:r>
          </a:p>
        </p:txBody>
      </p:sp>
      <p:pic>
        <p:nvPicPr>
          <p:cNvPr id="13316" name="Picture 2" descr="A book that says Basic 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485900"/>
            <a:ext cx="21209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5016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p:txBody>
          <a:bodyPr/>
          <a:lstStyle/>
          <a:p>
            <a:r>
              <a:rPr lang="en-US" altLang="en-US" smtClean="0"/>
              <a:t>Alignment With Other Plans</a:t>
            </a:r>
          </a:p>
        </p:txBody>
      </p:sp>
      <p:pic>
        <p:nvPicPr>
          <p:cNvPr id="21507" name="Picture 19" descr="School emergency operations plans diagram.&#10;&#10;State Plan&#10;Community Plan&#10;School District Plan&#10;School Plan&#10;Personal &amp; Family 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3" y="1316038"/>
            <a:ext cx="7608887"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558914"/>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sz="3600" dirty="0" smtClean="0"/>
              <a:t>Writing and Organization Strategies</a:t>
            </a:r>
          </a:p>
        </p:txBody>
      </p:sp>
      <p:sp>
        <p:nvSpPr>
          <p:cNvPr id="14339" name="Rectangle 3"/>
          <p:cNvSpPr>
            <a:spLocks noGrp="1" noChangeArrowheads="1"/>
          </p:cNvSpPr>
          <p:nvPr>
            <p:ph idx="1"/>
          </p:nvPr>
        </p:nvSpPr>
        <p:spPr/>
        <p:txBody>
          <a:bodyPr/>
          <a:lstStyle/>
          <a:p>
            <a:pPr marL="685800" lvl="1" indent="-342900">
              <a:buFont typeface="Arial" panose="020B0604020202020204" pitchFamily="34" charset="0"/>
              <a:buChar char="•"/>
            </a:pPr>
            <a:r>
              <a:rPr lang="en-US" altLang="en-US" sz="2000" dirty="0" smtClean="0"/>
              <a:t>Keep language simple and clear.</a:t>
            </a:r>
          </a:p>
          <a:p>
            <a:pPr marL="685800" lvl="1" indent="-342900">
              <a:buFont typeface="Arial" panose="020B0604020202020204" pitchFamily="34" charset="0"/>
              <a:buChar char="•"/>
            </a:pPr>
            <a:r>
              <a:rPr lang="en-US" altLang="en-US" sz="2000" dirty="0" smtClean="0"/>
              <a:t>Provide appropriate detail. </a:t>
            </a:r>
          </a:p>
          <a:p>
            <a:pPr marL="685800" lvl="1" indent="-342900">
              <a:buFont typeface="Arial" panose="020B0604020202020204" pitchFamily="34" charset="0"/>
              <a:buChar char="•"/>
            </a:pPr>
            <a:r>
              <a:rPr lang="en-US" altLang="en-US" sz="2000" dirty="0" smtClean="0"/>
              <a:t>Create procedural documents to summarize           important information.</a:t>
            </a:r>
          </a:p>
          <a:p>
            <a:pPr marL="685800" lvl="1" indent="-342900">
              <a:buFont typeface="Arial" panose="020B0604020202020204" pitchFamily="34" charset="0"/>
              <a:buChar char="•"/>
            </a:pPr>
            <a:r>
              <a:rPr lang="en-US" altLang="en-US" sz="2000" dirty="0" smtClean="0"/>
              <a:t>Develop accessible tools.</a:t>
            </a:r>
          </a:p>
          <a:p>
            <a:pPr marL="685800" lvl="1" indent="-342900">
              <a:buFont typeface="Arial" panose="020B0604020202020204" pitchFamily="34" charset="0"/>
              <a:buChar char="•"/>
            </a:pPr>
            <a:r>
              <a:rPr lang="en-US" altLang="en-US" sz="2000" dirty="0" smtClean="0"/>
              <a:t>Ensure that your school EOP is:</a:t>
            </a:r>
          </a:p>
          <a:p>
            <a:pPr marL="851292" lvl="3" indent="-344488">
              <a:buFont typeface="Courier New" panose="02070309020205020404" pitchFamily="49" charset="0"/>
              <a:buChar char="o"/>
            </a:pPr>
            <a:r>
              <a:rPr lang="en-US" altLang="en-US" sz="1800" dirty="0" smtClean="0"/>
              <a:t>Organized, sequenced correctly, consistent, adaptable and compatible.</a:t>
            </a:r>
          </a:p>
        </p:txBody>
      </p:sp>
      <p:pic>
        <p:nvPicPr>
          <p:cNvPr id="5" name="Picture 4" descr="A hand writing"/>
          <p:cNvPicPr>
            <a:picLocks noChangeAspect="1"/>
          </p:cNvPicPr>
          <p:nvPr/>
        </p:nvPicPr>
        <p:blipFill>
          <a:blip r:embed="rId3"/>
          <a:srcRect/>
          <a:stretch>
            <a:fillRect/>
          </a:stretch>
        </p:blipFill>
        <p:spPr>
          <a:xfrm>
            <a:off x="6324600" y="2209800"/>
            <a:ext cx="2606675" cy="2633662"/>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4671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Cover Page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25043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Promulgation Signature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282685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Approval and Implementation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074116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Record of Changes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5447365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Record of Distribution Worksheet</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826945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Table of Contents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560959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9677400" cy="639763"/>
          </a:xfrm>
        </p:spPr>
        <p:txBody>
          <a:bodyPr/>
          <a:lstStyle/>
          <a:p>
            <a:pPr marL="800100"/>
            <a:r>
              <a:rPr lang="en-US" altLang="en-US" sz="3400" dirty="0" smtClean="0"/>
              <a:t>Purpose, Scope, Situation, Assumptions</a:t>
            </a:r>
          </a:p>
        </p:txBody>
      </p:sp>
      <p:sp>
        <p:nvSpPr>
          <p:cNvPr id="13315" name="Rectangle 3"/>
          <p:cNvSpPr>
            <a:spLocks noGrp="1" noChangeArrowheads="1"/>
          </p:cNvSpPr>
          <p:nvPr>
            <p:ph idx="1"/>
          </p:nvPr>
        </p:nvSpPr>
        <p:spPr>
          <a:xfrm>
            <a:off x="381000" y="1371600"/>
            <a:ext cx="5634038" cy="4646612"/>
          </a:xfrm>
        </p:spPr>
        <p:txBody>
          <a:bodyPr/>
          <a:lstStyle/>
          <a:p>
            <a:pPr marL="617929" lvl="1" indent="-457200">
              <a:spcBef>
                <a:spcPts val="1200"/>
              </a:spcBef>
              <a:buFont typeface="Arial" panose="020B0604020202020204" pitchFamily="34" charset="0"/>
              <a:buChar char="•"/>
              <a:defRPr/>
            </a:pPr>
            <a:r>
              <a:rPr lang="en-US" sz="2600" dirty="0" smtClean="0"/>
              <a:t>Provides</a:t>
            </a:r>
            <a:r>
              <a:rPr lang="en-US" sz="2600" spc="300" dirty="0" smtClean="0"/>
              <a:t> </a:t>
            </a:r>
            <a:r>
              <a:rPr lang="en-US" sz="2600" dirty="0" smtClean="0"/>
              <a:t>a</a:t>
            </a:r>
            <a:r>
              <a:rPr lang="en-US" sz="2600" spc="300" dirty="0" smtClean="0"/>
              <a:t> </a:t>
            </a:r>
            <a:r>
              <a:rPr lang="en-US" sz="2600" dirty="0" smtClean="0"/>
              <a:t>rationale</a:t>
            </a:r>
            <a:r>
              <a:rPr lang="en-US" sz="2600" spc="300" dirty="0" smtClean="0"/>
              <a:t> </a:t>
            </a:r>
            <a:r>
              <a:rPr lang="en-US" sz="2600" dirty="0" smtClean="0"/>
              <a:t>for</a:t>
            </a:r>
            <a:r>
              <a:rPr lang="en-US" sz="2600" spc="300" dirty="0" smtClean="0"/>
              <a:t> </a:t>
            </a:r>
            <a:r>
              <a:rPr lang="en-US" sz="2600" dirty="0" smtClean="0"/>
              <a:t>the development,</a:t>
            </a:r>
            <a:r>
              <a:rPr lang="en-US" sz="2600" spc="300" dirty="0" smtClean="0"/>
              <a:t> </a:t>
            </a:r>
            <a:r>
              <a:rPr lang="en-US" sz="2600" dirty="0" smtClean="0"/>
              <a:t>maintenance, and</a:t>
            </a:r>
            <a:r>
              <a:rPr lang="en-US" sz="2600" spc="300" dirty="0" smtClean="0"/>
              <a:t> </a:t>
            </a:r>
            <a:r>
              <a:rPr lang="en-US" sz="2600" dirty="0" smtClean="0"/>
              <a:t>implementation</a:t>
            </a:r>
            <a:r>
              <a:rPr lang="en-US" sz="2600" spc="300" dirty="0" smtClean="0"/>
              <a:t> </a:t>
            </a:r>
            <a:r>
              <a:rPr lang="en-US" sz="2600" dirty="0" smtClean="0"/>
              <a:t>of</a:t>
            </a:r>
            <a:r>
              <a:rPr lang="en-US" sz="2600" spc="300" dirty="0" smtClean="0"/>
              <a:t> </a:t>
            </a:r>
            <a:r>
              <a:rPr lang="en-US" sz="2600" dirty="0" smtClean="0"/>
              <a:t>the school</a:t>
            </a:r>
            <a:r>
              <a:rPr lang="en-US" sz="2600" spc="300" dirty="0" smtClean="0"/>
              <a:t> </a:t>
            </a:r>
            <a:r>
              <a:rPr lang="en-US" sz="2600" dirty="0" smtClean="0"/>
              <a:t>EOP.</a:t>
            </a:r>
          </a:p>
          <a:p>
            <a:pPr marL="617929" lvl="1" indent="-457200">
              <a:spcBef>
                <a:spcPts val="1200"/>
              </a:spcBef>
              <a:buFont typeface="Arial" panose="020B0604020202020204" pitchFamily="34" charset="0"/>
              <a:buChar char="•"/>
              <a:defRPr/>
            </a:pPr>
            <a:r>
              <a:rPr lang="en-US" sz="2600" dirty="0" smtClean="0"/>
              <a:t>Includes:</a:t>
            </a:r>
          </a:p>
          <a:p>
            <a:pPr marL="778657" lvl="2" indent="-457200">
              <a:spcBef>
                <a:spcPts val="1200"/>
              </a:spcBef>
              <a:buFont typeface="Courier New" panose="02070309020205020404" pitchFamily="49" charset="0"/>
              <a:buChar char="o"/>
              <a:defRPr/>
            </a:pPr>
            <a:r>
              <a:rPr lang="en-US" sz="2000" dirty="0" smtClean="0"/>
              <a:t>Plan purpose. </a:t>
            </a:r>
          </a:p>
          <a:p>
            <a:pPr marL="778657" lvl="2" indent="-457200">
              <a:spcBef>
                <a:spcPts val="1200"/>
              </a:spcBef>
              <a:buFont typeface="Courier New" panose="02070309020205020404" pitchFamily="49" charset="0"/>
              <a:buChar char="o"/>
              <a:defRPr/>
            </a:pPr>
            <a:r>
              <a:rPr lang="en-US" sz="2000" dirty="0" smtClean="0"/>
              <a:t>Plan scope. </a:t>
            </a:r>
          </a:p>
          <a:p>
            <a:pPr marL="778657" lvl="2" indent="-457200">
              <a:spcBef>
                <a:spcPts val="1200"/>
              </a:spcBef>
              <a:buFont typeface="Courier New" panose="02070309020205020404" pitchFamily="49" charset="0"/>
              <a:buChar char="o"/>
              <a:defRPr/>
            </a:pPr>
            <a:r>
              <a:rPr lang="en-US" sz="2000" dirty="0" smtClean="0"/>
              <a:t>Situation overview. </a:t>
            </a:r>
          </a:p>
          <a:p>
            <a:pPr marL="778657" lvl="2" indent="-457200">
              <a:spcBef>
                <a:spcPts val="1200"/>
              </a:spcBef>
              <a:buFont typeface="Courier New" panose="02070309020205020404" pitchFamily="49" charset="0"/>
              <a:buChar char="o"/>
              <a:defRPr/>
            </a:pPr>
            <a:r>
              <a:rPr lang="en-US" sz="2000" dirty="0" smtClean="0"/>
              <a:t>Planning assumptions.</a:t>
            </a:r>
          </a:p>
        </p:txBody>
      </p:sp>
      <p:pic>
        <p:nvPicPr>
          <p:cNvPr id="4" name="Picture 3" descr="Two people looking at a map"/>
          <p:cNvPicPr>
            <a:picLocks noChangeAspect="1"/>
          </p:cNvPicPr>
          <p:nvPr/>
        </p:nvPicPr>
        <p:blipFill>
          <a:blip r:embed="rId3"/>
          <a:stretch>
            <a:fillRect/>
          </a:stretch>
        </p:blipFill>
        <p:spPr>
          <a:xfrm>
            <a:off x="5029200" y="2895600"/>
            <a:ext cx="2774950" cy="2168525"/>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0339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Purpose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8020964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Scope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4293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smtClean="0"/>
              <a:t>Planning Process</a:t>
            </a:r>
          </a:p>
        </p:txBody>
      </p:sp>
      <p:pic>
        <p:nvPicPr>
          <p:cNvPr id="14339" name="Picture 3" descr="Step 1: Form a Collaborative Planning Team&#10;Step 2: Understand the Situation&#10;Step 3: Determine Goals and Objectives&#10;Step 4: Plan Development&#10;Step 5: Plan Preparation, Review, and Approval&#10;Step 6: Plan Implementation and Maintenanc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101725"/>
            <a:ext cx="8096250" cy="457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664563"/>
      </p:ext>
    </p:extLst>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Situation Overview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62177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1"/>
            <a:ext cx="8458200" cy="1927225"/>
          </a:xfrm>
        </p:spPr>
        <p:txBody>
          <a:bodyPr/>
          <a:lstStyle/>
          <a:p>
            <a:r>
              <a:rPr lang="en-US" dirty="0" smtClean="0"/>
              <a:t>Planning Assumptions and Limitations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56335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Concept of Operations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894596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9677400" cy="639763"/>
          </a:xfrm>
        </p:spPr>
        <p:txBody>
          <a:bodyPr/>
          <a:lstStyle/>
          <a:p>
            <a:pPr marL="800100"/>
            <a:r>
              <a:rPr lang="en-US" altLang="en-US" sz="3400" dirty="0" smtClean="0"/>
              <a:t>Purpose, Scope, Situation, Assumptions</a:t>
            </a:r>
          </a:p>
        </p:txBody>
      </p:sp>
      <p:sp>
        <p:nvSpPr>
          <p:cNvPr id="13315" name="Rectangle 3"/>
          <p:cNvSpPr>
            <a:spLocks noGrp="1" noChangeArrowheads="1"/>
          </p:cNvSpPr>
          <p:nvPr>
            <p:ph idx="1"/>
          </p:nvPr>
        </p:nvSpPr>
        <p:spPr>
          <a:xfrm>
            <a:off x="381000" y="1371600"/>
            <a:ext cx="5634038" cy="4646612"/>
          </a:xfrm>
        </p:spPr>
        <p:txBody>
          <a:bodyPr/>
          <a:lstStyle/>
          <a:p>
            <a:pPr marL="617929" lvl="1" indent="-457200">
              <a:spcBef>
                <a:spcPts val="1200"/>
              </a:spcBef>
              <a:buFont typeface="Arial" panose="020B0604020202020204" pitchFamily="34" charset="0"/>
              <a:buChar char="•"/>
              <a:defRPr/>
            </a:pPr>
            <a:r>
              <a:rPr lang="en-US" sz="2600" dirty="0" smtClean="0"/>
              <a:t>Provides</a:t>
            </a:r>
            <a:r>
              <a:rPr lang="en-US" sz="2600" spc="300" dirty="0" smtClean="0"/>
              <a:t> </a:t>
            </a:r>
            <a:r>
              <a:rPr lang="en-US" sz="2600" dirty="0" smtClean="0"/>
              <a:t>a</a:t>
            </a:r>
            <a:r>
              <a:rPr lang="en-US" sz="2600" spc="300" dirty="0" smtClean="0"/>
              <a:t> </a:t>
            </a:r>
            <a:r>
              <a:rPr lang="en-US" sz="2600" dirty="0" smtClean="0"/>
              <a:t>rationale</a:t>
            </a:r>
            <a:r>
              <a:rPr lang="en-US" sz="2600" spc="300" dirty="0" smtClean="0"/>
              <a:t> </a:t>
            </a:r>
            <a:r>
              <a:rPr lang="en-US" sz="2600" dirty="0" smtClean="0"/>
              <a:t>for</a:t>
            </a:r>
            <a:r>
              <a:rPr lang="en-US" sz="2600" spc="300" dirty="0" smtClean="0"/>
              <a:t> </a:t>
            </a:r>
            <a:r>
              <a:rPr lang="en-US" sz="2600" dirty="0" smtClean="0"/>
              <a:t>the development,</a:t>
            </a:r>
            <a:r>
              <a:rPr lang="en-US" sz="2600" spc="300" dirty="0" smtClean="0"/>
              <a:t> </a:t>
            </a:r>
            <a:r>
              <a:rPr lang="en-US" sz="2600" dirty="0" smtClean="0"/>
              <a:t>maintenance, and</a:t>
            </a:r>
            <a:r>
              <a:rPr lang="en-US" sz="2600" spc="300" dirty="0" smtClean="0"/>
              <a:t> </a:t>
            </a:r>
            <a:r>
              <a:rPr lang="en-US" sz="2600" dirty="0" smtClean="0"/>
              <a:t>implementation</a:t>
            </a:r>
            <a:r>
              <a:rPr lang="en-US" sz="2600" spc="300" dirty="0" smtClean="0"/>
              <a:t> </a:t>
            </a:r>
            <a:r>
              <a:rPr lang="en-US" sz="2600" dirty="0" smtClean="0"/>
              <a:t>of</a:t>
            </a:r>
            <a:r>
              <a:rPr lang="en-US" sz="2600" spc="300" dirty="0" smtClean="0"/>
              <a:t> </a:t>
            </a:r>
            <a:r>
              <a:rPr lang="en-US" sz="2600" dirty="0" smtClean="0"/>
              <a:t>the school</a:t>
            </a:r>
            <a:r>
              <a:rPr lang="en-US" sz="2600" spc="300" dirty="0" smtClean="0"/>
              <a:t> </a:t>
            </a:r>
            <a:r>
              <a:rPr lang="en-US" sz="2600" dirty="0" smtClean="0"/>
              <a:t>EOP.</a:t>
            </a:r>
          </a:p>
          <a:p>
            <a:pPr marL="617929" lvl="1" indent="-457200">
              <a:spcBef>
                <a:spcPts val="1200"/>
              </a:spcBef>
              <a:buFont typeface="Arial" panose="020B0604020202020204" pitchFamily="34" charset="0"/>
              <a:buChar char="•"/>
              <a:defRPr/>
            </a:pPr>
            <a:r>
              <a:rPr lang="en-US" sz="2600" dirty="0" smtClean="0"/>
              <a:t>Includes:</a:t>
            </a:r>
          </a:p>
          <a:p>
            <a:pPr marL="778657" lvl="2" indent="-457200">
              <a:spcBef>
                <a:spcPts val="1200"/>
              </a:spcBef>
              <a:buFont typeface="Courier New" panose="02070309020205020404" pitchFamily="49" charset="0"/>
              <a:buChar char="o"/>
              <a:defRPr/>
            </a:pPr>
            <a:r>
              <a:rPr lang="en-US" sz="2000" dirty="0" smtClean="0"/>
              <a:t>Plan purpose. </a:t>
            </a:r>
          </a:p>
          <a:p>
            <a:pPr marL="778657" lvl="2" indent="-457200">
              <a:spcBef>
                <a:spcPts val="1200"/>
              </a:spcBef>
              <a:buFont typeface="Courier New" panose="02070309020205020404" pitchFamily="49" charset="0"/>
              <a:buChar char="o"/>
              <a:defRPr/>
            </a:pPr>
            <a:r>
              <a:rPr lang="en-US" sz="2000" dirty="0" smtClean="0"/>
              <a:t>Plan scope. </a:t>
            </a:r>
          </a:p>
          <a:p>
            <a:pPr marL="778657" lvl="2" indent="-457200">
              <a:spcBef>
                <a:spcPts val="1200"/>
              </a:spcBef>
              <a:buFont typeface="Courier New" panose="02070309020205020404" pitchFamily="49" charset="0"/>
              <a:buChar char="o"/>
              <a:defRPr/>
            </a:pPr>
            <a:r>
              <a:rPr lang="en-US" sz="2000" dirty="0" smtClean="0"/>
              <a:t>Situation overview. </a:t>
            </a:r>
          </a:p>
          <a:p>
            <a:pPr marL="778657" lvl="2" indent="-457200">
              <a:spcBef>
                <a:spcPts val="1200"/>
              </a:spcBef>
              <a:buFont typeface="Courier New" panose="02070309020205020404" pitchFamily="49" charset="0"/>
              <a:buChar char="o"/>
              <a:defRPr/>
            </a:pPr>
            <a:r>
              <a:rPr lang="en-US" sz="2000" dirty="0" smtClean="0"/>
              <a:t>Planning assumptions.</a:t>
            </a:r>
          </a:p>
        </p:txBody>
      </p:sp>
      <p:pic>
        <p:nvPicPr>
          <p:cNvPr id="4" name="Picture 3" descr="Two people looking at a map"/>
          <p:cNvPicPr>
            <a:picLocks noChangeAspect="1"/>
          </p:cNvPicPr>
          <p:nvPr/>
        </p:nvPicPr>
        <p:blipFill>
          <a:blip r:embed="rId3"/>
          <a:stretch>
            <a:fillRect/>
          </a:stretch>
        </p:blipFill>
        <p:spPr>
          <a:xfrm>
            <a:off x="5029200" y="2895600"/>
            <a:ext cx="2774950" cy="2168525"/>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26040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smtClean="0"/>
              <a:t>Key Roles and Responsibilities </a:t>
            </a:r>
          </a:p>
        </p:txBody>
      </p:sp>
      <p:sp>
        <p:nvSpPr>
          <p:cNvPr id="22531" name="Rectangle 3"/>
          <p:cNvSpPr>
            <a:spLocks noGrp="1" noChangeArrowheads="1"/>
          </p:cNvSpPr>
          <p:nvPr>
            <p:ph idx="1"/>
          </p:nvPr>
        </p:nvSpPr>
        <p:spPr>
          <a:xfrm>
            <a:off x="468313" y="1133021"/>
            <a:ext cx="5876925" cy="4646612"/>
          </a:xfrm>
        </p:spPr>
        <p:txBody>
          <a:bodyPr/>
          <a:lstStyle/>
          <a:p>
            <a:pPr marL="346075" lvl="1" indent="-346075">
              <a:spcBef>
                <a:spcPts val="1200"/>
              </a:spcBef>
              <a:tabLst/>
            </a:pPr>
            <a:r>
              <a:rPr lang="en-US" altLang="en-US" sz="2300" dirty="0" smtClean="0"/>
              <a:t>Preparedness and planning roles</a:t>
            </a:r>
          </a:p>
          <a:p>
            <a:pPr marL="346075" lvl="1" indent="-346075">
              <a:spcBef>
                <a:spcPts val="1200"/>
              </a:spcBef>
              <a:tabLst/>
            </a:pPr>
            <a:r>
              <a:rPr lang="en-US" altLang="en-US" sz="2300" dirty="0" smtClean="0"/>
              <a:t>Incident management roles</a:t>
            </a:r>
          </a:p>
          <a:p>
            <a:pPr marL="664357" lvl="2" indent="-342900">
              <a:spcBef>
                <a:spcPts val="1200"/>
              </a:spcBef>
              <a:buFont typeface="Arial" panose="020B0604020202020204" pitchFamily="34" charset="0"/>
              <a:buChar char="•"/>
              <a:tabLst/>
            </a:pPr>
            <a:r>
              <a:rPr lang="en-US" altLang="en-US" sz="2000" dirty="0" smtClean="0"/>
              <a:t>Senior Executive/Policy and Multiagency Group  </a:t>
            </a:r>
          </a:p>
          <a:p>
            <a:pPr marL="664357" lvl="2" indent="-342900">
              <a:spcBef>
                <a:spcPts val="1200"/>
              </a:spcBef>
              <a:buFont typeface="Arial" panose="020B0604020202020204" pitchFamily="34" charset="0"/>
              <a:buChar char="•"/>
              <a:tabLst/>
            </a:pPr>
            <a:r>
              <a:rPr lang="en-US" altLang="en-US" sz="2000" dirty="0" smtClean="0"/>
              <a:t>Incident Commander </a:t>
            </a:r>
          </a:p>
          <a:p>
            <a:pPr marL="664357" lvl="2" indent="-342900">
              <a:spcBef>
                <a:spcPts val="1200"/>
              </a:spcBef>
              <a:buFont typeface="Arial" panose="020B0604020202020204" pitchFamily="34" charset="0"/>
              <a:buChar char="•"/>
              <a:tabLst/>
            </a:pPr>
            <a:r>
              <a:rPr lang="en-US" altLang="en-US" sz="2000" dirty="0" smtClean="0"/>
              <a:t>Public Information Officer</a:t>
            </a:r>
          </a:p>
          <a:p>
            <a:pPr marL="664357" lvl="2" indent="-342900">
              <a:spcBef>
                <a:spcPts val="1200"/>
              </a:spcBef>
              <a:buFont typeface="Arial" panose="020B0604020202020204" pitchFamily="34" charset="0"/>
              <a:buChar char="•"/>
              <a:tabLst/>
            </a:pPr>
            <a:r>
              <a:rPr lang="en-US" altLang="en-US" sz="2000" dirty="0" smtClean="0"/>
              <a:t>Liaison Officer </a:t>
            </a:r>
          </a:p>
          <a:p>
            <a:pPr marL="664357" lvl="2" indent="-342900">
              <a:spcBef>
                <a:spcPts val="1200"/>
              </a:spcBef>
              <a:buFont typeface="Arial" panose="020B0604020202020204" pitchFamily="34" charset="0"/>
              <a:buChar char="•"/>
              <a:tabLst/>
            </a:pPr>
            <a:r>
              <a:rPr lang="en-US" altLang="en-US" sz="2000" dirty="0" smtClean="0"/>
              <a:t>Safety Officer </a:t>
            </a:r>
          </a:p>
          <a:p>
            <a:pPr marL="664357" lvl="2" indent="-342900">
              <a:spcBef>
                <a:spcPts val="1200"/>
              </a:spcBef>
              <a:buFont typeface="Arial" panose="020B0604020202020204" pitchFamily="34" charset="0"/>
              <a:buChar char="•"/>
              <a:tabLst/>
            </a:pPr>
            <a:r>
              <a:rPr lang="en-US" altLang="en-US" sz="2000" dirty="0" smtClean="0"/>
              <a:t>Section Chiefs:  Planning, </a:t>
            </a:r>
            <a:br>
              <a:rPr lang="en-US" altLang="en-US" sz="2000" dirty="0" smtClean="0"/>
            </a:br>
            <a:r>
              <a:rPr lang="en-US" altLang="en-US" sz="2000" dirty="0" smtClean="0"/>
              <a:t>Operations, Logistics, Finance and Administration</a:t>
            </a:r>
            <a:br>
              <a:rPr lang="en-US" altLang="en-US" sz="2000" dirty="0" smtClean="0"/>
            </a:br>
            <a:endParaRPr lang="en-US" altLang="en-US" sz="2000" dirty="0" smtClean="0"/>
          </a:p>
        </p:txBody>
      </p:sp>
      <p:pic>
        <p:nvPicPr>
          <p:cNvPr id="19460" name="Picture 4" descr="An incident manager pointing"/>
          <p:cNvPicPr>
            <a:picLocks noChangeAspect="1" noChangeArrowheads="1"/>
          </p:cNvPicPr>
          <p:nvPr/>
        </p:nvPicPr>
        <p:blipFill rotWithShape="1">
          <a:blip r:embed="rId3"/>
          <a:srcRect/>
          <a:stretch/>
        </p:blipFill>
        <p:spPr bwMode="auto">
          <a:xfrm>
            <a:off x="6345238" y="2057400"/>
            <a:ext cx="2152650" cy="3700462"/>
          </a:xfrm>
          <a:prstGeom prst="rect">
            <a:avLst/>
          </a:prstGeom>
          <a:noFill/>
          <a:ln w="9525">
            <a:solidFill>
              <a:srgbClr val="002060"/>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2448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mage result for fema ics for school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0"/>
            <a:ext cx="7094220"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0491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Organization and Assignment of Responsibilities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89197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p:txBody>
          <a:bodyPr/>
          <a:lstStyle/>
          <a:p>
            <a:r>
              <a:rPr lang="en-US" altLang="en-US" smtClean="0"/>
              <a:t>Incident Coordination</a:t>
            </a:r>
          </a:p>
        </p:txBody>
      </p:sp>
      <p:sp>
        <p:nvSpPr>
          <p:cNvPr id="22531" name="Rectangle 3"/>
          <p:cNvSpPr>
            <a:spLocks noGrp="1" noChangeArrowheads="1"/>
          </p:cNvSpPr>
          <p:nvPr>
            <p:ph idx="1"/>
          </p:nvPr>
        </p:nvSpPr>
        <p:spPr>
          <a:xfrm>
            <a:off x="457200" y="1068388"/>
            <a:ext cx="5338763" cy="4646612"/>
          </a:xfrm>
        </p:spPr>
        <p:txBody>
          <a:bodyPr/>
          <a:lstStyle/>
          <a:p>
            <a:pPr>
              <a:defRPr/>
            </a:pPr>
            <a:r>
              <a:rPr lang="en-US" sz="2600" dirty="0" smtClean="0"/>
              <a:t>Incident coordination should:</a:t>
            </a:r>
          </a:p>
          <a:p>
            <a:pPr marL="617929" lvl="1" indent="-457200">
              <a:buFont typeface="Arial" panose="020B0604020202020204" pitchFamily="34" charset="0"/>
              <a:buChar char="•"/>
              <a:defRPr/>
            </a:pPr>
            <a:r>
              <a:rPr lang="en-US" sz="2600" dirty="0" smtClean="0"/>
              <a:t>Include the principal and other core positions.</a:t>
            </a:r>
          </a:p>
          <a:p>
            <a:pPr marL="617929" lvl="1" indent="-457200">
              <a:buFont typeface="Arial" panose="020B0604020202020204" pitchFamily="34" charset="0"/>
              <a:buChar char="•"/>
              <a:defRPr/>
            </a:pPr>
            <a:r>
              <a:rPr lang="en-US" sz="2600" dirty="0" smtClean="0"/>
              <a:t>Use staff/faculty titles rather than individual names. </a:t>
            </a:r>
          </a:p>
          <a:p>
            <a:pPr marL="617929" lvl="1" indent="-457200">
              <a:buFont typeface="Arial" panose="020B0604020202020204" pitchFamily="34" charset="0"/>
              <a:buChar char="•"/>
              <a:defRPr/>
            </a:pPr>
            <a:r>
              <a:rPr lang="en-US" sz="2600" dirty="0" smtClean="0"/>
              <a:t>Name specific organizations or agencies responsible for providing</a:t>
            </a:r>
            <a:r>
              <a:rPr lang="en-US" sz="2600" spc="300" dirty="0" smtClean="0"/>
              <a:t> </a:t>
            </a:r>
            <a:r>
              <a:rPr lang="en-US" sz="2600" dirty="0" smtClean="0"/>
              <a:t>additional</a:t>
            </a:r>
            <a:r>
              <a:rPr lang="en-US" sz="2600" spc="300" dirty="0" smtClean="0"/>
              <a:t> </a:t>
            </a:r>
            <a:r>
              <a:rPr lang="en-US" sz="2600" dirty="0" smtClean="0"/>
              <a:t>resources or</a:t>
            </a:r>
            <a:r>
              <a:rPr lang="en-US" sz="2600" spc="300" dirty="0" smtClean="0"/>
              <a:t> </a:t>
            </a:r>
            <a:r>
              <a:rPr lang="en-US" sz="2600" dirty="0" smtClean="0"/>
              <a:t>assistance. </a:t>
            </a:r>
          </a:p>
        </p:txBody>
      </p:sp>
      <p:pic>
        <p:nvPicPr>
          <p:cNvPr id="4" name="Picture 3" descr="Emergency responders stand in front of a school bus accident"/>
          <p:cNvPicPr>
            <a:picLocks noChangeAspect="1"/>
          </p:cNvPicPr>
          <p:nvPr/>
        </p:nvPicPr>
        <p:blipFill>
          <a:blip r:embed="rId3"/>
          <a:srcRect/>
          <a:stretch>
            <a:fillRect/>
          </a:stretch>
        </p:blipFill>
        <p:spPr>
          <a:xfrm>
            <a:off x="5943600" y="1222602"/>
            <a:ext cx="2819400" cy="3084512"/>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147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Direction, control and coordination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836764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Information Collection, Analysis and </a:t>
            </a:r>
            <a:r>
              <a:rPr lang="en-US" dirty="0" err="1" smtClean="0"/>
              <a:t>Dissemenation</a:t>
            </a:r>
            <a:r>
              <a:rPr lang="en-US" dirty="0" smtClean="0"/>
              <a:t>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58388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z="4000" smtClean="0"/>
              <a:t>A Thorough Plan</a:t>
            </a:r>
            <a:endParaRPr lang="en-US" altLang="en-US" smtClean="0"/>
          </a:p>
        </p:txBody>
      </p:sp>
      <p:pic>
        <p:nvPicPr>
          <p:cNvPr id="19459" name="Picture 10" descr="Three Books:&#10;Basic Plan&#10;Functional Annexes&#10;Threat &amp; Hazard Annex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650" y="1163638"/>
            <a:ext cx="6870700"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192357"/>
      </p:ext>
    </p:extLst>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Training &amp; Exercises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033895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p:cNvSpPr>
            <a:spLocks noGrp="1"/>
          </p:cNvSpPr>
          <p:nvPr>
            <p:ph type="title"/>
          </p:nvPr>
        </p:nvSpPr>
        <p:spPr>
          <a:xfrm>
            <a:off x="457200" y="304800"/>
            <a:ext cx="8267700" cy="639763"/>
          </a:xfrm>
        </p:spPr>
        <p:txBody>
          <a:bodyPr/>
          <a:lstStyle/>
          <a:p>
            <a:pPr marL="749300"/>
            <a:r>
              <a:rPr lang="en-US" altLang="en-US" sz="3400" smtClean="0"/>
              <a:t>Administration, Finance &amp; Logistics</a:t>
            </a:r>
          </a:p>
        </p:txBody>
      </p:sp>
      <p:sp>
        <p:nvSpPr>
          <p:cNvPr id="38915" name="Content Placeholder 7"/>
          <p:cNvSpPr>
            <a:spLocks noGrp="1"/>
          </p:cNvSpPr>
          <p:nvPr>
            <p:ph idx="1"/>
          </p:nvPr>
        </p:nvSpPr>
        <p:spPr>
          <a:xfrm>
            <a:off x="457200" y="1270000"/>
            <a:ext cx="5253038" cy="4445000"/>
          </a:xfrm>
        </p:spPr>
        <p:txBody>
          <a:bodyPr/>
          <a:lstStyle/>
          <a:p>
            <a:r>
              <a:rPr lang="en-US" altLang="en-US" sz="2600" dirty="0" smtClean="0"/>
              <a:t>Covers:</a:t>
            </a:r>
          </a:p>
          <a:p>
            <a:pPr marL="617929" lvl="1" indent="-457200">
              <a:buFont typeface="Arial" panose="020B0604020202020204" pitchFamily="34" charset="0"/>
              <a:buChar char="•"/>
            </a:pPr>
            <a:r>
              <a:rPr lang="en-US" altLang="en-US" sz="2600" dirty="0" smtClean="0"/>
              <a:t>General support requirements.</a:t>
            </a:r>
          </a:p>
          <a:p>
            <a:pPr marL="617929" lvl="1" indent="-457200">
              <a:buFont typeface="Arial" panose="020B0604020202020204" pitchFamily="34" charset="0"/>
              <a:buChar char="•"/>
            </a:pPr>
            <a:r>
              <a:rPr lang="en-US" altLang="en-US" sz="2600" dirty="0" smtClean="0"/>
              <a:t>The availability of services and support.</a:t>
            </a:r>
          </a:p>
          <a:p>
            <a:pPr marL="617929" lvl="1" indent="-457200">
              <a:buFont typeface="Arial" panose="020B0604020202020204" pitchFamily="34" charset="0"/>
              <a:buChar char="•"/>
            </a:pPr>
            <a:r>
              <a:rPr lang="en-US" altLang="en-US" sz="2600" dirty="0" smtClean="0"/>
              <a:t>Policies for managing resources and recordkeeping. </a:t>
            </a:r>
          </a:p>
        </p:txBody>
      </p:sp>
      <p:pic>
        <p:nvPicPr>
          <p:cNvPr id="9" name="Picture 8" descr="Files"/>
          <p:cNvPicPr>
            <a:picLocks noChangeAspect="1"/>
          </p:cNvPicPr>
          <p:nvPr/>
        </p:nvPicPr>
        <p:blipFill>
          <a:blip r:embed="rId3"/>
          <a:stretch>
            <a:fillRect/>
          </a:stretch>
        </p:blipFill>
        <p:spPr>
          <a:xfrm>
            <a:off x="5718175" y="3533775"/>
            <a:ext cx="2824163" cy="1890713"/>
          </a:xfrm>
          <a:prstGeom prst="rect">
            <a:avLst/>
          </a:prstGeom>
          <a:ln>
            <a:solidFill>
              <a:srgbClr val="002060"/>
            </a:solidFill>
          </a:ln>
          <a:effectLst>
            <a:outerShdw blurRad="50800" dist="38100" dir="2700000" algn="tl" rotWithShape="0">
              <a:prstClr val="black">
                <a:alpha val="40000"/>
              </a:prstClr>
            </a:outerShdw>
          </a:effectLst>
        </p:spPr>
      </p:pic>
      <p:pic>
        <p:nvPicPr>
          <p:cNvPr id="10" name="Picture 9" descr="A group of people working on computers"/>
          <p:cNvPicPr>
            <a:picLocks noChangeAspect="1"/>
          </p:cNvPicPr>
          <p:nvPr/>
        </p:nvPicPr>
        <p:blipFill>
          <a:blip r:embed="rId4"/>
          <a:stretch>
            <a:fillRect/>
          </a:stretch>
        </p:blipFill>
        <p:spPr>
          <a:xfrm>
            <a:off x="5715000" y="1485900"/>
            <a:ext cx="2824163" cy="1881188"/>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1629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Administration, Finance &amp; Logistics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722679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Plan Development and Maintenance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86830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Authorities and References Worksheet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038525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mtClean="0"/>
              <a:t>Functional Annexes </a:t>
            </a:r>
          </a:p>
        </p:txBody>
      </p:sp>
      <p:sp>
        <p:nvSpPr>
          <p:cNvPr id="8195" name="Rectangle 3"/>
          <p:cNvSpPr>
            <a:spLocks noGrp="1" noChangeArrowheads="1"/>
          </p:cNvSpPr>
          <p:nvPr>
            <p:ph idx="1"/>
          </p:nvPr>
        </p:nvSpPr>
        <p:spPr/>
        <p:txBody>
          <a:bodyPr/>
          <a:lstStyle/>
          <a:p>
            <a:pPr marL="511175" lvl="1" indent="-457200">
              <a:buFont typeface="Arial" panose="020B0604020202020204" pitchFamily="34" charset="0"/>
              <a:buChar char="•"/>
              <a:tabLst>
                <a:tab pos="347663" algn="l"/>
              </a:tabLst>
              <a:defRPr/>
            </a:pPr>
            <a:r>
              <a:rPr lang="en-US" sz="2400" dirty="0" smtClean="0"/>
              <a:t>Address response and recovery procedures.</a:t>
            </a:r>
          </a:p>
          <a:p>
            <a:pPr marL="511175" lvl="1" indent="-457200">
              <a:buFont typeface="Arial" panose="020B0604020202020204" pitchFamily="34" charset="0"/>
              <a:buChar char="•"/>
              <a:tabLst>
                <a:tab pos="347663" algn="l"/>
              </a:tabLst>
              <a:defRPr/>
            </a:pPr>
            <a:r>
              <a:rPr lang="en-US" sz="2400" dirty="0" smtClean="0"/>
              <a:t>Describe the actions, policies, roles, responsibilities, and processes for each function. </a:t>
            </a:r>
          </a:p>
          <a:p>
            <a:pPr marL="511175" lvl="1" indent="-457200">
              <a:buFont typeface="Arial" panose="020B0604020202020204" pitchFamily="34" charset="0"/>
              <a:buChar char="•"/>
              <a:tabLst>
                <a:tab pos="347663" algn="l"/>
              </a:tabLst>
              <a:defRPr/>
            </a:pPr>
            <a:r>
              <a:rPr lang="en-US" sz="2400" dirty="0" smtClean="0"/>
              <a:t>Discuss how the school manages each function before, during, and after an incident.</a:t>
            </a:r>
          </a:p>
          <a:p>
            <a:pPr marL="114300" lvl="1" indent="0">
              <a:buFont typeface="Wingdings" pitchFamily="2" charset="2"/>
              <a:buNone/>
              <a:defRPr/>
            </a:pPr>
            <a:endParaRPr lang="en-US" sz="2600" dirty="0" smtClean="0"/>
          </a:p>
        </p:txBody>
      </p:sp>
      <p:pic>
        <p:nvPicPr>
          <p:cNvPr id="10244" name="Picture 2" descr="Word Box: A functional annex focuses on critical operational functions and courses of action to carry them ou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74" y="4267200"/>
            <a:ext cx="7639050" cy="17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378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z="4000" dirty="0" smtClean="0"/>
              <a:t>Response Functional Annexes</a:t>
            </a:r>
          </a:p>
        </p:txBody>
      </p:sp>
      <p:sp>
        <p:nvSpPr>
          <p:cNvPr id="12291" name="Content Placeholder 2"/>
          <p:cNvSpPr>
            <a:spLocks noGrp="1"/>
          </p:cNvSpPr>
          <p:nvPr>
            <p:ph sz="quarter" idx="10"/>
          </p:nvPr>
        </p:nvSpPr>
        <p:spPr/>
        <p:txBody>
          <a:bodyPr/>
          <a:lstStyle/>
          <a:p>
            <a:pPr marL="347663" lvl="1" indent="-347663"/>
            <a:r>
              <a:rPr lang="en-US" altLang="en-US" sz="2600" dirty="0" smtClean="0"/>
              <a:t>Evacuation</a:t>
            </a:r>
          </a:p>
          <a:p>
            <a:pPr marL="347663" lvl="1" indent="-347663"/>
            <a:r>
              <a:rPr lang="en-US" altLang="en-US" sz="2600" dirty="0" smtClean="0"/>
              <a:t>Shelter-in-Place</a:t>
            </a:r>
          </a:p>
          <a:p>
            <a:pPr marL="347663" lvl="1" indent="-347663"/>
            <a:r>
              <a:rPr lang="en-US" altLang="en-US" sz="2600" dirty="0" smtClean="0"/>
              <a:t>Lockdown/Lockout</a:t>
            </a:r>
          </a:p>
          <a:p>
            <a:pPr marL="347663" lvl="1" indent="-347663"/>
            <a:endParaRPr lang="en-US" altLang="en-US" sz="2600" dirty="0" smtClean="0"/>
          </a:p>
        </p:txBody>
      </p:sp>
      <p:sp>
        <p:nvSpPr>
          <p:cNvPr id="12292" name="Content Placeholder 5"/>
          <p:cNvSpPr>
            <a:spLocks noGrp="1"/>
          </p:cNvSpPr>
          <p:nvPr>
            <p:ph sz="quarter" idx="11"/>
          </p:nvPr>
        </p:nvSpPr>
        <p:spPr>
          <a:xfrm>
            <a:off x="4191000" y="1066800"/>
            <a:ext cx="3886200" cy="4305300"/>
          </a:xfrm>
        </p:spPr>
        <p:txBody>
          <a:bodyPr/>
          <a:lstStyle/>
          <a:p>
            <a:pPr marL="347663" lvl="1" indent="-347663"/>
            <a:r>
              <a:rPr lang="en-US" altLang="en-US" sz="2600" dirty="0" smtClean="0"/>
              <a:t>Accounting for All Persons</a:t>
            </a:r>
          </a:p>
          <a:p>
            <a:pPr marL="347663" lvl="1" indent="-347663"/>
            <a:r>
              <a:rPr lang="en-US" altLang="en-US" sz="2600" dirty="0" smtClean="0"/>
              <a:t>Reunification</a:t>
            </a:r>
          </a:p>
          <a:p>
            <a:pPr marL="347663" lvl="1" indent="-347663"/>
            <a:r>
              <a:rPr lang="en-US" altLang="en-US" sz="2600" dirty="0" smtClean="0"/>
              <a:t>Health and Medical </a:t>
            </a:r>
          </a:p>
          <a:p>
            <a:pPr marL="0" indent="0"/>
            <a:endParaRPr lang="en-US" altLang="en-US" dirty="0" smtClean="0"/>
          </a:p>
        </p:txBody>
      </p:sp>
      <p:pic>
        <p:nvPicPr>
          <p:cNvPr id="2" name="Picture 1" descr="Kids walking hand in hand down a sidewalk."/>
          <p:cNvPicPr>
            <a:picLocks noChangeAspect="1"/>
          </p:cNvPicPr>
          <p:nvPr/>
        </p:nvPicPr>
        <p:blipFill rotWithShape="1">
          <a:blip r:embed="rId3"/>
          <a:srcRect t="35713" b="19996"/>
          <a:stretch/>
        </p:blipFill>
        <p:spPr>
          <a:xfrm>
            <a:off x="692559" y="3733800"/>
            <a:ext cx="7613650" cy="2528887"/>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07691806"/>
      </p:ext>
    </p:extLst>
  </p:cSld>
  <p:clrMapOvr>
    <a:masterClrMapping/>
  </p:clrMapOvr>
  <p:transition>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Considerations</a:t>
            </a:r>
          </a:p>
        </p:txBody>
      </p:sp>
      <p:sp>
        <p:nvSpPr>
          <p:cNvPr id="13315" name="Content Placeholder 2"/>
          <p:cNvSpPr>
            <a:spLocks noGrp="1"/>
          </p:cNvSpPr>
          <p:nvPr>
            <p:ph idx="1"/>
          </p:nvPr>
        </p:nvSpPr>
        <p:spPr/>
        <p:txBody>
          <a:bodyPr/>
          <a:lstStyle/>
          <a:p>
            <a:pPr marL="347663" lvl="1" indent="-347663">
              <a:tabLst>
                <a:tab pos="347663" algn="l"/>
              </a:tabLst>
            </a:pPr>
            <a:r>
              <a:rPr lang="en-US" altLang="en-US" smtClean="0"/>
              <a:t>Off-campus events</a:t>
            </a:r>
          </a:p>
          <a:p>
            <a:pPr marL="347663" lvl="1" indent="-347663">
              <a:tabLst>
                <a:tab pos="347663" algn="l"/>
              </a:tabLst>
            </a:pPr>
            <a:r>
              <a:rPr lang="en-US" altLang="en-US" smtClean="0"/>
              <a:t>Access and functional needs</a:t>
            </a:r>
          </a:p>
          <a:p>
            <a:pPr marL="347663" lvl="1" indent="-347663">
              <a:tabLst>
                <a:tab pos="347663" algn="l"/>
              </a:tabLst>
            </a:pPr>
            <a:r>
              <a:rPr lang="en-US" altLang="en-US" smtClean="0"/>
              <a:t>Mass casualties</a:t>
            </a:r>
          </a:p>
          <a:p>
            <a:pPr marL="347663" lvl="1" indent="-347663">
              <a:tabLst>
                <a:tab pos="347663" algn="l"/>
              </a:tabLst>
            </a:pPr>
            <a:r>
              <a:rPr lang="en-US" altLang="en-US" smtClean="0"/>
              <a:t>Student release</a:t>
            </a:r>
          </a:p>
          <a:p>
            <a:pPr marL="347663" lvl="1" indent="-347663">
              <a:tabLst>
                <a:tab pos="347663" algn="l"/>
              </a:tabLst>
            </a:pPr>
            <a:r>
              <a:rPr lang="en-US" altLang="en-US" smtClean="0"/>
              <a:t>Supplies</a:t>
            </a:r>
          </a:p>
          <a:p>
            <a:pPr>
              <a:tabLst>
                <a:tab pos="347663" algn="l"/>
              </a:tabLst>
            </a:pPr>
            <a:endParaRPr lang="en-US" altLang="en-US" smtClean="0"/>
          </a:p>
        </p:txBody>
      </p:sp>
      <p:pic>
        <p:nvPicPr>
          <p:cNvPr id="4" name="Picture 16" descr="Victims together in a large crowd"/>
          <p:cNvPicPr>
            <a:picLocks noChangeAspect="1" noChangeArrowheads="1"/>
          </p:cNvPicPr>
          <p:nvPr/>
        </p:nvPicPr>
        <p:blipFill>
          <a:blip r:embed="rId3"/>
          <a:srcRect/>
          <a:stretch>
            <a:fillRect/>
          </a:stretch>
        </p:blipFill>
        <p:spPr bwMode="auto">
          <a:xfrm>
            <a:off x="4664075" y="2952750"/>
            <a:ext cx="3890963" cy="2570163"/>
          </a:xfrm>
          <a:prstGeom prst="rect">
            <a:avLst/>
          </a:prstGeom>
          <a:ln w="9525">
            <a:solidFill>
              <a:srgbClr val="002060"/>
            </a:solidFill>
          </a:ln>
          <a:effectLst>
            <a:outerShdw blurRad="50800" dist="38100" dir="2700000" algn="tl" rotWithShape="0">
              <a:prstClr val="black">
                <a:alpha val="40000"/>
              </a:prstClr>
            </a:outerShdw>
          </a:effectLst>
        </p:spPr>
      </p:pic>
      <p:pic>
        <p:nvPicPr>
          <p:cNvPr id="13317" name="Picture 2" descr="Word Balloon: Any oth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8254" y="4825207"/>
            <a:ext cx="2468562"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395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smtClean="0"/>
              <a:t>Response Priorities</a:t>
            </a:r>
          </a:p>
        </p:txBody>
      </p:sp>
      <p:sp>
        <p:nvSpPr>
          <p:cNvPr id="14339" name="Rectangle 3"/>
          <p:cNvSpPr>
            <a:spLocks noGrp="1" noChangeArrowheads="1"/>
          </p:cNvSpPr>
          <p:nvPr>
            <p:ph idx="1"/>
          </p:nvPr>
        </p:nvSpPr>
        <p:spPr>
          <a:xfrm>
            <a:off x="449354" y="1181100"/>
            <a:ext cx="5343525" cy="4646612"/>
          </a:xfrm>
        </p:spPr>
        <p:txBody>
          <a:bodyPr/>
          <a:lstStyle/>
          <a:p>
            <a:r>
              <a:rPr lang="en-US" altLang="en-US" sz="2400" dirty="0" smtClean="0"/>
              <a:t>Determine response priorities based on:</a:t>
            </a:r>
          </a:p>
          <a:p>
            <a:pPr marL="347663" lvl="1" indent="-347663">
              <a:buFont typeface="Arial" panose="020B0604020202020204" pitchFamily="34" charset="0"/>
              <a:buChar char="•"/>
            </a:pPr>
            <a:r>
              <a:rPr lang="en-US" altLang="en-US" sz="2400" dirty="0" smtClean="0"/>
              <a:t>Life safety concerns.</a:t>
            </a:r>
          </a:p>
          <a:p>
            <a:pPr marL="347663" lvl="1" indent="-347663">
              <a:buFont typeface="Arial" panose="020B0604020202020204" pitchFamily="34" charset="0"/>
              <a:buChar char="•"/>
            </a:pPr>
            <a:r>
              <a:rPr lang="en-US" altLang="en-US" sz="2400" dirty="0" smtClean="0"/>
              <a:t>Incident stabilization.</a:t>
            </a:r>
          </a:p>
          <a:p>
            <a:pPr marL="347663" lvl="1" indent="-347663">
              <a:buFont typeface="Arial" panose="020B0604020202020204" pitchFamily="34" charset="0"/>
              <a:buChar char="•"/>
            </a:pPr>
            <a:r>
              <a:rPr lang="en-US" altLang="en-US" sz="2400" dirty="0" smtClean="0"/>
              <a:t>Property protection.</a:t>
            </a:r>
          </a:p>
        </p:txBody>
      </p:sp>
      <p:pic>
        <p:nvPicPr>
          <p:cNvPr id="13316" name="Picture 2" descr="People helping victims in a hallway"/>
          <p:cNvPicPr>
            <a:picLocks noChangeAspect="1" noChangeArrowheads="1"/>
          </p:cNvPicPr>
          <p:nvPr/>
        </p:nvPicPr>
        <p:blipFill rotWithShape="1">
          <a:blip r:embed="rId3">
            <a:lum bright="10000" contrast="10000"/>
          </a:blip>
          <a:srcRect l="1629" t="2992" r="5307" b="6299"/>
          <a:stretch/>
        </p:blipFill>
        <p:spPr bwMode="auto">
          <a:xfrm>
            <a:off x="5827713" y="1181100"/>
            <a:ext cx="2717800" cy="2028825"/>
          </a:xfrm>
          <a:prstGeom prst="rect">
            <a:avLst/>
          </a:prstGeom>
          <a:noFill/>
          <a:ln w="9525">
            <a:solidFill>
              <a:srgbClr val="002060"/>
            </a:solidFill>
            <a:miter lim="800000"/>
            <a:headEnd/>
            <a:tailEnd/>
          </a:ln>
          <a:effectLst>
            <a:outerShdw blurRad="50800" dist="38100" dir="2700000" algn="tl" rotWithShape="0">
              <a:prstClr val="black">
                <a:alpha val="40000"/>
              </a:prstClr>
            </a:outerShdw>
          </a:effectLst>
        </p:spPr>
      </p:pic>
      <p:pic>
        <p:nvPicPr>
          <p:cNvPr id="59395" name="Picture 3" descr="Collapsed school classroom"/>
          <p:cNvPicPr>
            <a:picLocks noChangeAspect="1" noChangeArrowheads="1"/>
          </p:cNvPicPr>
          <p:nvPr/>
        </p:nvPicPr>
        <p:blipFill>
          <a:blip r:embed="rId4"/>
          <a:srcRect/>
          <a:stretch>
            <a:fillRect/>
          </a:stretch>
        </p:blipFill>
        <p:spPr bwMode="auto">
          <a:xfrm>
            <a:off x="5827713" y="3387725"/>
            <a:ext cx="2717800" cy="2168525"/>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1260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304800"/>
            <a:ext cx="8229600" cy="639763"/>
          </a:xfrm>
          <a:prstGeom prst="rect">
            <a:avLst/>
          </a:prstGeom>
        </p:spPr>
        <p:txBody>
          <a:bodyPr/>
          <a:lstStyle/>
          <a:p>
            <a:pPr eaLnBrk="1" hangingPunct="1"/>
            <a:r>
              <a:rPr lang="en-US" altLang="en-US" b="0" dirty="0" smtClean="0"/>
              <a:t>Academic Recovery </a:t>
            </a:r>
          </a:p>
        </p:txBody>
      </p:sp>
      <p:sp>
        <p:nvSpPr>
          <p:cNvPr id="20483" name="Rectangle 3"/>
          <p:cNvSpPr>
            <a:spLocks noGrp="1" noChangeArrowheads="1"/>
          </p:cNvSpPr>
          <p:nvPr>
            <p:ph type="body" idx="4294967295"/>
          </p:nvPr>
        </p:nvSpPr>
        <p:spPr>
          <a:xfrm>
            <a:off x="0" y="1169988"/>
            <a:ext cx="8035925" cy="4468812"/>
          </a:xfrm>
          <a:prstGeom prst="rect">
            <a:avLst/>
          </a:prstGeom>
        </p:spPr>
        <p:txBody>
          <a:bodyPr/>
          <a:lstStyle/>
          <a:p>
            <a:pPr marL="617929" lvl="1" indent="-457200">
              <a:buFont typeface="Arial" panose="020B0604020202020204" pitchFamily="34" charset="0"/>
              <a:buChar char="•"/>
            </a:pPr>
            <a:r>
              <a:rPr lang="en-US" altLang="en-US" sz="2600" dirty="0" smtClean="0"/>
              <a:t>Identify who can open/close the school.</a:t>
            </a:r>
          </a:p>
          <a:p>
            <a:pPr marL="617929" lvl="1" indent="-457200">
              <a:buFont typeface="Arial" panose="020B0604020202020204" pitchFamily="34" charset="0"/>
              <a:buChar char="•"/>
            </a:pPr>
            <a:r>
              <a:rPr lang="en-US" altLang="en-US" sz="2600" dirty="0" smtClean="0"/>
              <a:t>Identify temporary sites.</a:t>
            </a:r>
          </a:p>
          <a:p>
            <a:pPr marL="617929" lvl="1" indent="-457200">
              <a:buFont typeface="Arial" panose="020B0604020202020204" pitchFamily="34" charset="0"/>
              <a:buChar char="•"/>
            </a:pPr>
            <a:r>
              <a:rPr lang="en-US" altLang="en-US" sz="2600" dirty="0" smtClean="0"/>
              <a:t>Identify strategies to:</a:t>
            </a:r>
          </a:p>
          <a:p>
            <a:pPr marL="664357" lvl="2" indent="-342900">
              <a:buFont typeface="Courier New" panose="02070309020205020404" pitchFamily="49" charset="0"/>
              <a:buChar char="o"/>
            </a:pPr>
            <a:r>
              <a:rPr lang="en-US" altLang="en-US" sz="2400" dirty="0" smtClean="0"/>
              <a:t>Continue teaching.</a:t>
            </a:r>
          </a:p>
          <a:p>
            <a:pPr marL="664357" lvl="2" indent="-342900">
              <a:buFont typeface="Courier New" panose="02070309020205020404" pitchFamily="49" charset="0"/>
              <a:buChar char="o"/>
            </a:pPr>
            <a:r>
              <a:rPr lang="en-US" altLang="en-US" sz="2400" dirty="0" smtClean="0"/>
              <a:t>Communicate with parents/guardians.</a:t>
            </a:r>
          </a:p>
          <a:p>
            <a:pPr marL="664357" lvl="2" indent="-342900">
              <a:buFont typeface="Courier New" panose="02070309020205020404" pitchFamily="49" charset="0"/>
              <a:buChar char="o"/>
            </a:pPr>
            <a:r>
              <a:rPr lang="en-US" altLang="en-US" sz="2400" dirty="0" smtClean="0"/>
              <a:t>Reevaluate the curriculum.                                       </a:t>
            </a:r>
          </a:p>
          <a:p>
            <a:pPr lvl="1"/>
            <a:endParaRPr lang="en-US" altLang="en-US" sz="2600" dirty="0" smtClean="0"/>
          </a:p>
          <a:p>
            <a:pPr lvl="1"/>
            <a:endParaRPr lang="en-US" altLang="en-US" sz="2600" dirty="0" smtClean="0"/>
          </a:p>
          <a:p>
            <a:pPr lvl="1">
              <a:buFont typeface="Wingdings" pitchFamily="2" charset="2"/>
              <a:buNone/>
            </a:pPr>
            <a:endParaRPr lang="en-US" altLang="en-US" sz="2600" dirty="0" smtClean="0"/>
          </a:p>
          <a:p>
            <a:pPr lvl="1">
              <a:buFont typeface="Wingdings" pitchFamily="2" charset="2"/>
              <a:buNone/>
            </a:pPr>
            <a:endParaRPr lang="en-US" altLang="en-US" sz="2600" dirty="0" smtClean="0"/>
          </a:p>
        </p:txBody>
      </p:sp>
      <p:pic>
        <p:nvPicPr>
          <p:cNvPr id="20484" name="Picture 2" descr="Word Balloon:&#10;How will you establish structure and restore routin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828800"/>
            <a:ext cx="3792538"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247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the Situation</a:t>
            </a:r>
            <a:br>
              <a:rPr lang="en-US" dirty="0" smtClean="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74649076"/>
              </p:ext>
            </p:extLst>
          </p:nvPr>
        </p:nvGraphicFramePr>
        <p:xfrm>
          <a:off x="457646" y="1339453"/>
          <a:ext cx="7715250" cy="4607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10306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533400" y="228600"/>
            <a:ext cx="8229600" cy="639763"/>
          </a:xfrm>
          <a:prstGeom prst="rect">
            <a:avLst/>
          </a:prstGeom>
        </p:spPr>
        <p:txBody>
          <a:bodyPr/>
          <a:lstStyle/>
          <a:p>
            <a:pPr eaLnBrk="1" hangingPunct="1"/>
            <a:r>
              <a:rPr lang="en-US" altLang="en-US" b="0" dirty="0" smtClean="0"/>
              <a:t>Physical Recovery</a:t>
            </a:r>
          </a:p>
        </p:txBody>
      </p:sp>
      <p:sp>
        <p:nvSpPr>
          <p:cNvPr id="21507" name="Rectangle 3"/>
          <p:cNvSpPr>
            <a:spLocks noGrp="1" noChangeArrowheads="1"/>
          </p:cNvSpPr>
          <p:nvPr>
            <p:ph type="body" idx="4294967295"/>
          </p:nvPr>
        </p:nvSpPr>
        <p:spPr>
          <a:xfrm>
            <a:off x="-2177" y="1066800"/>
            <a:ext cx="8180388" cy="4468812"/>
          </a:xfrm>
          <a:prstGeom prst="rect">
            <a:avLst/>
          </a:prstGeom>
        </p:spPr>
        <p:txBody>
          <a:bodyPr/>
          <a:lstStyle/>
          <a:p>
            <a:pPr lvl="1">
              <a:buFont typeface="Wingdings" pitchFamily="2" charset="2"/>
              <a:buNone/>
            </a:pPr>
            <a:r>
              <a:rPr lang="en-US" altLang="en-US" sz="2400" dirty="0" smtClean="0"/>
              <a:t>How will you:</a:t>
            </a:r>
          </a:p>
          <a:p>
            <a:pPr marL="503629" lvl="1" indent="-342900">
              <a:buFont typeface="Arial" panose="020B0604020202020204" pitchFamily="34" charset="0"/>
              <a:buChar char="•"/>
            </a:pPr>
            <a:r>
              <a:rPr lang="en-US" altLang="en-US" sz="2000" dirty="0" smtClean="0"/>
              <a:t>Document school assets?</a:t>
            </a:r>
          </a:p>
          <a:p>
            <a:pPr marL="503629" lvl="1" indent="-342900">
              <a:buFont typeface="Arial" panose="020B0604020202020204" pitchFamily="34" charset="0"/>
              <a:buChar char="•"/>
            </a:pPr>
            <a:r>
              <a:rPr lang="en-US" altLang="en-US" sz="2000" dirty="0" smtClean="0"/>
              <a:t>Access school records?</a:t>
            </a:r>
          </a:p>
          <a:p>
            <a:pPr marL="503629" lvl="1" indent="-342900">
              <a:buFont typeface="Arial" panose="020B0604020202020204" pitchFamily="34" charset="0"/>
              <a:buChar char="•"/>
            </a:pPr>
            <a:r>
              <a:rPr lang="en-US" altLang="en-US" sz="2000" dirty="0" smtClean="0"/>
              <a:t>Coordinate with utility and </a:t>
            </a:r>
            <a:br>
              <a:rPr lang="en-US" altLang="en-US" sz="2000" dirty="0" smtClean="0"/>
            </a:br>
            <a:r>
              <a:rPr lang="en-US" altLang="en-US" sz="2000" dirty="0" smtClean="0"/>
              <a:t>insurance companies?</a:t>
            </a:r>
          </a:p>
          <a:p>
            <a:pPr marL="503629" lvl="1" indent="-342900">
              <a:buFont typeface="Arial" panose="020B0604020202020204" pitchFamily="34" charset="0"/>
              <a:buChar char="•"/>
            </a:pPr>
            <a:r>
              <a:rPr lang="en-US" altLang="en-US" sz="2000" dirty="0" smtClean="0"/>
              <a:t>Resume transportation and </a:t>
            </a:r>
            <a:br>
              <a:rPr lang="en-US" altLang="en-US" sz="2000" dirty="0" smtClean="0"/>
            </a:br>
            <a:r>
              <a:rPr lang="en-US" altLang="en-US" sz="2000" dirty="0" smtClean="0"/>
              <a:t>food services? </a:t>
            </a:r>
          </a:p>
          <a:p>
            <a:pPr marL="503629" lvl="1" indent="-342900">
              <a:buFont typeface="Arial" panose="020B0604020202020204" pitchFamily="34" charset="0"/>
              <a:buChar char="•"/>
            </a:pPr>
            <a:r>
              <a:rPr lang="en-US" altLang="en-US" sz="2000" dirty="0" smtClean="0"/>
              <a:t>Obtain classroom equipment, books, and materials?</a:t>
            </a:r>
          </a:p>
          <a:p>
            <a:pPr marL="503629" lvl="1" indent="-342900">
              <a:buFont typeface="Arial" panose="020B0604020202020204" pitchFamily="34" charset="0"/>
              <a:buChar char="•"/>
            </a:pPr>
            <a:r>
              <a:rPr lang="en-US" altLang="en-US" sz="2000" dirty="0" smtClean="0"/>
              <a:t>Restore school buildings and grounds?</a:t>
            </a:r>
          </a:p>
        </p:txBody>
      </p:sp>
      <p:pic>
        <p:nvPicPr>
          <p:cNvPr id="4" name="Picture 3" descr="The entrance to a school"/>
          <p:cNvPicPr>
            <a:picLocks noChangeAspect="1"/>
          </p:cNvPicPr>
          <p:nvPr/>
        </p:nvPicPr>
        <p:blipFill>
          <a:blip r:embed="rId3"/>
          <a:srcRect/>
          <a:stretch>
            <a:fillRect/>
          </a:stretch>
        </p:blipFill>
        <p:spPr>
          <a:xfrm>
            <a:off x="5762625" y="1236663"/>
            <a:ext cx="2813050" cy="2422525"/>
          </a:xfrm>
          <a:prstGeom prst="rect">
            <a:avLst/>
          </a:prstGeom>
          <a:ln w="9525">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8596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381000" y="304800"/>
            <a:ext cx="7848600" cy="639763"/>
          </a:xfrm>
          <a:prstGeom prst="rect">
            <a:avLst/>
          </a:prstGeom>
        </p:spPr>
        <p:txBody>
          <a:bodyPr/>
          <a:lstStyle/>
          <a:p>
            <a:pPr eaLnBrk="1" hangingPunct="1"/>
            <a:r>
              <a:rPr lang="en-US" altLang="en-US" b="0" dirty="0" smtClean="0"/>
              <a:t>Fiscal Recovery</a:t>
            </a:r>
          </a:p>
        </p:txBody>
      </p:sp>
      <p:sp>
        <p:nvSpPr>
          <p:cNvPr id="18435" name="Rectangle 3"/>
          <p:cNvSpPr>
            <a:spLocks noGrp="1" noChangeArrowheads="1"/>
          </p:cNvSpPr>
          <p:nvPr>
            <p:ph type="body" idx="4294967295"/>
          </p:nvPr>
        </p:nvSpPr>
        <p:spPr>
          <a:xfrm>
            <a:off x="304800" y="990600"/>
            <a:ext cx="8035925" cy="4468812"/>
          </a:xfrm>
          <a:prstGeom prst="rect">
            <a:avLst/>
          </a:prstGeom>
        </p:spPr>
        <p:txBody>
          <a:bodyPr/>
          <a:lstStyle/>
          <a:p>
            <a:pPr marL="0" lvl="1" indent="0">
              <a:buFont typeface="Wingdings" pitchFamily="2" charset="2"/>
              <a:buNone/>
              <a:defRPr/>
            </a:pPr>
            <a:r>
              <a:rPr lang="en-US" sz="2400" dirty="0" smtClean="0"/>
              <a:t>Identify how you will:</a:t>
            </a:r>
            <a:endParaRPr lang="en-US" sz="2400" dirty="0"/>
          </a:p>
          <a:p>
            <a:pPr marL="347663" lvl="1" indent="-347663">
              <a:buFont typeface="Arial" panose="020B0604020202020204" pitchFamily="34" charset="0"/>
              <a:buChar char="•"/>
              <a:defRPr/>
            </a:pPr>
            <a:r>
              <a:rPr lang="en-US" sz="1800" dirty="0" smtClean="0"/>
              <a:t>Execute contracts rapidly.</a:t>
            </a:r>
            <a:endParaRPr lang="en-US" sz="1800" dirty="0"/>
          </a:p>
          <a:p>
            <a:pPr marL="347663" lvl="1" indent="-347663">
              <a:buFont typeface="Arial" panose="020B0604020202020204" pitchFamily="34" charset="0"/>
              <a:buChar char="•"/>
              <a:defRPr/>
            </a:pPr>
            <a:r>
              <a:rPr lang="en-US" sz="1800" dirty="0" smtClean="0"/>
              <a:t>Issue return-to-work notifications.</a:t>
            </a:r>
            <a:endParaRPr lang="en-US" sz="1800" dirty="0"/>
          </a:p>
          <a:p>
            <a:pPr marL="347663" lvl="1" indent="-347663">
              <a:buFont typeface="Arial" panose="020B0604020202020204" pitchFamily="34" charset="0"/>
              <a:buChar char="•"/>
              <a:defRPr/>
            </a:pPr>
            <a:r>
              <a:rPr lang="en-US" sz="1800" dirty="0" smtClean="0"/>
              <a:t>Register students</a:t>
            </a:r>
            <a:r>
              <a:rPr lang="en-US" sz="1800" dirty="0"/>
              <a:t>.</a:t>
            </a:r>
          </a:p>
          <a:p>
            <a:pPr marL="347663" lvl="1" indent="-347663">
              <a:buFont typeface="Arial" panose="020B0604020202020204" pitchFamily="34" charset="0"/>
              <a:buChar char="•"/>
              <a:defRPr/>
            </a:pPr>
            <a:r>
              <a:rPr lang="en-US" sz="1800" dirty="0" smtClean="0"/>
              <a:t>Keep redundant </a:t>
            </a:r>
            <a:r>
              <a:rPr lang="en-US" sz="1800" dirty="0"/>
              <a:t>records.</a:t>
            </a:r>
          </a:p>
          <a:p>
            <a:pPr marL="347663" lvl="1" indent="-347663">
              <a:buFont typeface="Arial" panose="020B0604020202020204" pitchFamily="34" charset="0"/>
              <a:buChar char="•"/>
              <a:defRPr/>
            </a:pPr>
            <a:r>
              <a:rPr lang="en-US" sz="1800" dirty="0" smtClean="0"/>
              <a:t>Restore business </a:t>
            </a:r>
            <a:r>
              <a:rPr lang="en-US" sz="1800" dirty="0"/>
              <a:t>functions.</a:t>
            </a:r>
          </a:p>
          <a:p>
            <a:pPr marL="347663" lvl="1" indent="-347663">
              <a:buFont typeface="Arial" panose="020B0604020202020204" pitchFamily="34" charset="0"/>
              <a:buChar char="•"/>
              <a:defRPr/>
            </a:pPr>
            <a:r>
              <a:rPr lang="en-US" sz="1800" dirty="0"/>
              <a:t>Identify resources for </a:t>
            </a:r>
            <a:br>
              <a:rPr lang="en-US" sz="1800" dirty="0"/>
            </a:br>
            <a:r>
              <a:rPr lang="en-US" sz="1800" dirty="0"/>
              <a:t>emergency relief funding</a:t>
            </a:r>
            <a:r>
              <a:rPr lang="en-US" sz="1800" dirty="0" smtClean="0"/>
              <a:t>.</a:t>
            </a:r>
          </a:p>
          <a:p>
            <a:pPr marL="347663" lvl="1" indent="-347663">
              <a:buFont typeface="Arial" panose="020B0604020202020204" pitchFamily="34" charset="0"/>
              <a:buChar char="•"/>
              <a:defRPr/>
            </a:pPr>
            <a:r>
              <a:rPr lang="en-US" sz="1800" dirty="0" smtClean="0"/>
              <a:t>Manage donations.</a:t>
            </a:r>
            <a:endParaRPr lang="en-US" sz="1800" dirty="0"/>
          </a:p>
          <a:p>
            <a:pPr marL="342900" lvl="1" indent="-342900">
              <a:buFont typeface="Arial" panose="020B0604020202020204" pitchFamily="34" charset="0"/>
              <a:buChar char="•"/>
              <a:defRPr/>
            </a:pPr>
            <a:r>
              <a:rPr lang="en-US" sz="1800" dirty="0" smtClean="0"/>
              <a:t> </a:t>
            </a:r>
            <a:endParaRPr lang="en-US" sz="1800" dirty="0"/>
          </a:p>
        </p:txBody>
      </p:sp>
      <p:pic>
        <p:nvPicPr>
          <p:cNvPr id="22532" name="Picture 2" descr="Word Balloon:&#10;How will you protect and recover critical record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099" y="2667000"/>
            <a:ext cx="3597275"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855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hool official talking on a hand radio"/>
          <p:cNvPicPr>
            <a:picLocks noChangeAspect="1"/>
          </p:cNvPicPr>
          <p:nvPr/>
        </p:nvPicPr>
        <p:blipFill>
          <a:blip r:embed="rId3"/>
          <a:srcRect t="7472" b="5242"/>
          <a:stretch>
            <a:fillRect/>
          </a:stretch>
        </p:blipFill>
        <p:spPr>
          <a:xfrm>
            <a:off x="6691313" y="1125538"/>
            <a:ext cx="1743075" cy="1836737"/>
          </a:xfrm>
          <a:prstGeom prst="rect">
            <a:avLst/>
          </a:prstGeom>
          <a:ln>
            <a:solidFill>
              <a:srgbClr val="002060"/>
            </a:solidFill>
          </a:ln>
          <a:effectLst>
            <a:outerShdw blurRad="50800" dist="38100" dir="2700000" algn="tl" rotWithShape="0">
              <a:prstClr val="black">
                <a:alpha val="40000"/>
              </a:prstClr>
            </a:outerShdw>
          </a:effectLst>
        </p:spPr>
      </p:pic>
      <p:pic>
        <p:nvPicPr>
          <p:cNvPr id="7" name="Picture 6" descr="A response team member talking on a hand radio"/>
          <p:cNvPicPr>
            <a:picLocks noChangeAspect="1"/>
          </p:cNvPicPr>
          <p:nvPr/>
        </p:nvPicPr>
        <p:blipFill>
          <a:blip r:embed="rId4"/>
          <a:srcRect t="7627" b="6356"/>
          <a:stretch>
            <a:fillRect/>
          </a:stretch>
        </p:blipFill>
        <p:spPr>
          <a:xfrm>
            <a:off x="6705600" y="3124200"/>
            <a:ext cx="1735138" cy="1919288"/>
          </a:xfrm>
          <a:prstGeom prst="rect">
            <a:avLst/>
          </a:prstGeom>
          <a:ln>
            <a:solidFill>
              <a:srgbClr val="002060"/>
            </a:solidFill>
          </a:ln>
          <a:effectLst>
            <a:outerShdw blurRad="50800" dist="38100" dir="2700000" algn="tl" rotWithShape="0">
              <a:prstClr val="black">
                <a:alpha val="40000"/>
              </a:prstClr>
            </a:outerShdw>
          </a:effectLst>
        </p:spPr>
      </p:pic>
      <p:sp>
        <p:nvSpPr>
          <p:cNvPr id="23556" name="Title 9"/>
          <p:cNvSpPr>
            <a:spLocks noGrp="1"/>
          </p:cNvSpPr>
          <p:nvPr>
            <p:ph type="title"/>
          </p:nvPr>
        </p:nvSpPr>
        <p:spPr/>
        <p:txBody>
          <a:bodyPr/>
          <a:lstStyle/>
          <a:p>
            <a:r>
              <a:rPr lang="en-US" altLang="en-US" smtClean="0"/>
              <a:t>Communications Annex</a:t>
            </a:r>
          </a:p>
        </p:txBody>
      </p:sp>
      <p:sp>
        <p:nvSpPr>
          <p:cNvPr id="13318" name="Rectangle 12"/>
          <p:cNvSpPr>
            <a:spLocks noGrp="1" noChangeArrowheads="1"/>
          </p:cNvSpPr>
          <p:nvPr>
            <p:ph idx="1"/>
          </p:nvPr>
        </p:nvSpPr>
        <p:spPr>
          <a:xfrm>
            <a:off x="457200" y="1068388"/>
            <a:ext cx="6234113" cy="4646612"/>
          </a:xfrm>
        </p:spPr>
        <p:txBody>
          <a:bodyPr/>
          <a:lstStyle/>
          <a:p>
            <a:pPr marL="114300" lvl="1" indent="0">
              <a:buFont typeface="Wingdings" pitchFamily="2" charset="2"/>
              <a:buNone/>
              <a:defRPr/>
            </a:pPr>
            <a:r>
              <a:rPr lang="en-US" altLang="en-US" sz="2400" dirty="0" smtClean="0"/>
              <a:t>Address communication before, during, and after an emergency, including:</a:t>
            </a:r>
          </a:p>
          <a:p>
            <a:pPr marL="503629" lvl="1" indent="-342900">
              <a:buFont typeface="Arial" panose="020B0604020202020204" pitchFamily="34" charset="0"/>
              <a:buChar char="•"/>
              <a:defRPr/>
            </a:pPr>
            <a:r>
              <a:rPr lang="en-US" altLang="en-US" sz="2000" dirty="0" smtClean="0"/>
              <a:t>Integration with response network</a:t>
            </a:r>
          </a:p>
          <a:p>
            <a:pPr marL="503629" lvl="1" indent="-342900">
              <a:buFont typeface="Arial" panose="020B0604020202020204" pitchFamily="34" charset="0"/>
              <a:buChar char="•"/>
              <a:defRPr/>
            </a:pPr>
            <a:r>
              <a:rPr lang="en-US" altLang="en-US" sz="2000" dirty="0" smtClean="0"/>
              <a:t>Equipment operation and compatibility</a:t>
            </a:r>
          </a:p>
          <a:p>
            <a:pPr marL="503629" lvl="1" indent="-342900">
              <a:buFont typeface="Arial" panose="020B0604020202020204" pitchFamily="34" charset="0"/>
              <a:buChar char="•"/>
              <a:defRPr/>
            </a:pPr>
            <a:r>
              <a:rPr lang="en-US" altLang="en-US" sz="2000" dirty="0" smtClean="0"/>
              <a:t>Communication within the school and with the community</a:t>
            </a:r>
          </a:p>
          <a:p>
            <a:pPr marL="503629" lvl="1" indent="-342900">
              <a:buFont typeface="Arial" panose="020B0604020202020204" pitchFamily="34" charset="0"/>
              <a:buChar char="•"/>
              <a:defRPr/>
            </a:pPr>
            <a:r>
              <a:rPr lang="en-US" altLang="en-US" sz="2000" dirty="0" smtClean="0"/>
              <a:t>Addressing language, </a:t>
            </a:r>
            <a:r>
              <a:rPr lang="en-US" altLang="en-US" sz="2000" dirty="0"/>
              <a:t>functional </a:t>
            </a:r>
            <a:r>
              <a:rPr lang="en-US" altLang="en-US" sz="2000" dirty="0" smtClean="0"/>
              <a:t>needs, and technology barriers</a:t>
            </a:r>
          </a:p>
          <a:p>
            <a:pPr marL="503629" lvl="1" indent="-342900">
              <a:buFont typeface="Arial" panose="020B0604020202020204" pitchFamily="34" charset="0"/>
              <a:buChar char="•"/>
              <a:defRPr/>
            </a:pPr>
            <a:r>
              <a:rPr lang="en-US" altLang="en-US" sz="2000" dirty="0" smtClean="0"/>
              <a:t>Interaction with the media &amp; rumor control</a:t>
            </a:r>
            <a:endParaRPr lang="en-US" altLang="en-US" sz="2400" dirty="0" smtClean="0"/>
          </a:p>
          <a:p>
            <a:pPr lvl="1">
              <a:defRPr/>
            </a:pPr>
            <a:endParaRPr lang="en-US" altLang="en-US" sz="2400" dirty="0" smtClean="0"/>
          </a:p>
          <a:p>
            <a:pPr>
              <a:defRPr/>
            </a:pPr>
            <a:endParaRPr lang="en-US" altLang="en-US" sz="2400" dirty="0" smtClean="0"/>
          </a:p>
        </p:txBody>
      </p:sp>
    </p:spTree>
    <p:extLst>
      <p:ext uri="{BB962C8B-B14F-4D97-AF65-F5344CB8AC3E}">
        <p14:creationId xmlns:p14="http://schemas.microsoft.com/office/powerpoint/2010/main" val="1284684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p:nvPr>
        </p:nvSpPr>
        <p:spPr/>
        <p:txBody>
          <a:bodyPr/>
          <a:lstStyle/>
          <a:p>
            <a:r>
              <a:rPr lang="en-US" altLang="en-US" smtClean="0"/>
              <a:t>Internal Communication</a:t>
            </a:r>
          </a:p>
        </p:txBody>
      </p:sp>
      <p:sp>
        <p:nvSpPr>
          <p:cNvPr id="31747" name="Content Placeholder 4"/>
          <p:cNvSpPr>
            <a:spLocks noGrp="1"/>
          </p:cNvSpPr>
          <p:nvPr>
            <p:ph idx="1"/>
          </p:nvPr>
        </p:nvSpPr>
        <p:spPr>
          <a:xfrm>
            <a:off x="457200" y="1371600"/>
            <a:ext cx="5324475" cy="4646612"/>
          </a:xfrm>
        </p:spPr>
        <p:txBody>
          <a:bodyPr/>
          <a:lstStyle/>
          <a:p>
            <a:pPr marL="503629" lvl="1" indent="-342900">
              <a:buFont typeface="Arial" panose="020B0604020202020204" pitchFamily="34" charset="0"/>
              <a:buChar char="•"/>
            </a:pPr>
            <a:r>
              <a:rPr lang="en-US" altLang="en-US" dirty="0" smtClean="0"/>
              <a:t>Describe methods for keeping staff informed.</a:t>
            </a:r>
          </a:p>
          <a:p>
            <a:pPr marL="503629" lvl="1" indent="-342900">
              <a:buFont typeface="Arial" panose="020B0604020202020204" pitchFamily="34" charset="0"/>
              <a:buChar char="•"/>
            </a:pPr>
            <a:r>
              <a:rPr lang="en-US" altLang="en-US" dirty="0" smtClean="0"/>
              <a:t>Identify actions to:</a:t>
            </a:r>
          </a:p>
          <a:p>
            <a:pPr marL="664357" lvl="2" indent="-342900">
              <a:buFont typeface="Courier New" panose="02070309020205020404" pitchFamily="49" charset="0"/>
              <a:buChar char="o"/>
            </a:pPr>
            <a:r>
              <a:rPr lang="en-US" altLang="en-US" dirty="0" smtClean="0"/>
              <a:t>Address rumors.</a:t>
            </a:r>
          </a:p>
          <a:p>
            <a:pPr marL="664357" lvl="2" indent="-342900">
              <a:buFont typeface="Courier New" panose="02070309020205020404" pitchFamily="49" charset="0"/>
              <a:buChar char="o"/>
            </a:pPr>
            <a:r>
              <a:rPr lang="en-US" altLang="en-US" dirty="0" smtClean="0"/>
              <a:t>Assist in the recovery process. 	</a:t>
            </a:r>
          </a:p>
          <a:p>
            <a:pPr lvl="2"/>
            <a:endParaRPr lang="en-US" altLang="en-US" dirty="0" smtClean="0"/>
          </a:p>
        </p:txBody>
      </p:sp>
      <p:pic>
        <p:nvPicPr>
          <p:cNvPr id="8" name="Picture 7" descr="A team meeting"/>
          <p:cNvPicPr>
            <a:picLocks noChangeAspect="1"/>
          </p:cNvPicPr>
          <p:nvPr/>
        </p:nvPicPr>
        <p:blipFill>
          <a:blip r:embed="rId3">
            <a:lum bright="10000"/>
          </a:blip>
          <a:srcRect/>
          <a:stretch>
            <a:fillRect/>
          </a:stretch>
        </p:blipFill>
        <p:spPr>
          <a:xfrm>
            <a:off x="5432425" y="1828800"/>
            <a:ext cx="3081338" cy="2454275"/>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77919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z="3600" smtClean="0"/>
              <a:t>External Communication:  Parents </a:t>
            </a:r>
            <a:r>
              <a:rPr lang="en-US" altLang="en-US" sz="2200" smtClean="0"/>
              <a:t>(1 of 2)</a:t>
            </a:r>
          </a:p>
        </p:txBody>
      </p:sp>
      <p:sp>
        <p:nvSpPr>
          <p:cNvPr id="32771" name="Content Placeholder 5"/>
          <p:cNvSpPr>
            <a:spLocks noGrp="1"/>
          </p:cNvSpPr>
          <p:nvPr>
            <p:ph idx="1"/>
          </p:nvPr>
        </p:nvSpPr>
        <p:spPr>
          <a:xfrm>
            <a:off x="495300" y="1371600"/>
            <a:ext cx="5692775" cy="4646612"/>
          </a:xfrm>
        </p:spPr>
        <p:txBody>
          <a:bodyPr/>
          <a:lstStyle/>
          <a:p>
            <a:r>
              <a:rPr lang="en-US" altLang="en-US" u="sng" dirty="0" smtClean="0">
                <a:solidFill>
                  <a:srgbClr val="C00000"/>
                </a:solidFill>
              </a:rPr>
              <a:t>Before</a:t>
            </a:r>
            <a:r>
              <a:rPr lang="en-US" altLang="en-US" dirty="0" smtClean="0"/>
              <a:t> an incident, create:</a:t>
            </a:r>
          </a:p>
          <a:p>
            <a:pPr marL="503629" lvl="1" indent="-342900">
              <a:buFont typeface="Arial" panose="020B0604020202020204" pitchFamily="34" charset="0"/>
              <a:buChar char="•"/>
            </a:pPr>
            <a:r>
              <a:rPr lang="en-US" altLang="en-US" dirty="0" smtClean="0"/>
              <a:t>Outreach tools to explain procedures.</a:t>
            </a:r>
          </a:p>
          <a:p>
            <a:pPr marL="503629" lvl="1" indent="-342900">
              <a:buFont typeface="Arial" panose="020B0604020202020204" pitchFamily="34" charset="0"/>
              <a:buChar char="•"/>
            </a:pPr>
            <a:r>
              <a:rPr lang="en-US" altLang="en-US" dirty="0" smtClean="0"/>
              <a:t>Partnerships with qualified parent volunteers to assist during incidents.</a:t>
            </a:r>
          </a:p>
          <a:p>
            <a:pPr marL="503629" lvl="1" indent="-342900">
              <a:buFont typeface="Arial" panose="020B0604020202020204" pitchFamily="34" charset="0"/>
              <a:buChar char="•"/>
            </a:pPr>
            <a:r>
              <a:rPr lang="en-US" altLang="en-US" dirty="0" smtClean="0"/>
              <a:t>Templates and procedures for disseminating incident information.</a:t>
            </a:r>
          </a:p>
          <a:p>
            <a:pPr lvl="1"/>
            <a:endParaRPr lang="en-US" altLang="en-US" dirty="0" smtClean="0"/>
          </a:p>
        </p:txBody>
      </p:sp>
      <p:pic>
        <p:nvPicPr>
          <p:cNvPr id="7" name="Picture 6" descr="Newsletter to parents explaining school procedures"/>
          <p:cNvPicPr>
            <a:picLocks noChangeAspect="1"/>
          </p:cNvPicPr>
          <p:nvPr/>
        </p:nvPicPr>
        <p:blipFill>
          <a:blip r:embed="rId3"/>
          <a:stretch>
            <a:fillRect/>
          </a:stretch>
        </p:blipFill>
        <p:spPr>
          <a:xfrm>
            <a:off x="6188075" y="1371600"/>
            <a:ext cx="2252663" cy="3379788"/>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0327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z="3600" smtClean="0"/>
              <a:t>External Communication:  Parents </a:t>
            </a:r>
            <a:r>
              <a:rPr lang="en-US" altLang="en-US" sz="2200" smtClean="0"/>
              <a:t>(2 of 2)</a:t>
            </a:r>
          </a:p>
        </p:txBody>
      </p:sp>
      <p:sp>
        <p:nvSpPr>
          <p:cNvPr id="33795" name="Content Placeholder 5"/>
          <p:cNvSpPr>
            <a:spLocks noGrp="1"/>
          </p:cNvSpPr>
          <p:nvPr>
            <p:ph idx="1"/>
          </p:nvPr>
        </p:nvSpPr>
        <p:spPr>
          <a:xfrm>
            <a:off x="304800" y="1447800"/>
            <a:ext cx="8328025" cy="4646612"/>
          </a:xfrm>
        </p:spPr>
        <p:txBody>
          <a:bodyPr/>
          <a:lstStyle/>
          <a:p>
            <a:pPr lvl="1">
              <a:buClr>
                <a:srgbClr val="000066"/>
              </a:buClr>
            </a:pPr>
            <a:r>
              <a:rPr lang="en-US" altLang="en-US" u="sng" dirty="0" smtClean="0">
                <a:solidFill>
                  <a:srgbClr val="C00000"/>
                </a:solidFill>
              </a:rPr>
              <a:t>During</a:t>
            </a:r>
            <a:r>
              <a:rPr lang="en-US" altLang="en-US" dirty="0" smtClean="0"/>
              <a:t> an incident: </a:t>
            </a:r>
          </a:p>
          <a:p>
            <a:pPr marL="664357" lvl="2" indent="-342900">
              <a:buFont typeface="Arial" panose="020B0604020202020204" pitchFamily="34" charset="0"/>
              <a:buChar char="•"/>
            </a:pPr>
            <a:r>
              <a:rPr lang="en-US" altLang="en-US" dirty="0" smtClean="0"/>
              <a:t>Activate established communications systems. </a:t>
            </a:r>
          </a:p>
          <a:p>
            <a:pPr marL="664357" lvl="2" indent="-342900">
              <a:buFont typeface="Arial" panose="020B0604020202020204" pitchFamily="34" charset="0"/>
              <a:buChar char="•"/>
            </a:pPr>
            <a:r>
              <a:rPr lang="en-US" altLang="en-US" dirty="0" smtClean="0"/>
              <a:t>Provide instructions and details as they become available. </a:t>
            </a:r>
          </a:p>
          <a:p>
            <a:pPr lvl="1">
              <a:buClr>
                <a:srgbClr val="000066"/>
              </a:buClr>
            </a:pPr>
            <a:r>
              <a:rPr lang="en-US" altLang="en-US" u="sng" dirty="0" smtClean="0">
                <a:solidFill>
                  <a:srgbClr val="C00000"/>
                </a:solidFill>
              </a:rPr>
              <a:t>After</a:t>
            </a:r>
            <a:r>
              <a:rPr lang="en-US" altLang="en-US" dirty="0" smtClean="0"/>
              <a:t> an incident:  Conduct a question-and-answer session. </a:t>
            </a:r>
          </a:p>
        </p:txBody>
      </p:sp>
      <p:pic>
        <p:nvPicPr>
          <p:cNvPr id="33796" name="Picture 2" descr="Word Balloon: How will your school speak with parents during an inci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095206"/>
            <a:ext cx="5505450"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653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7"/>
          <p:cNvSpPr>
            <a:spLocks noGrp="1"/>
          </p:cNvSpPr>
          <p:nvPr>
            <p:ph type="title"/>
          </p:nvPr>
        </p:nvSpPr>
        <p:spPr>
          <a:xfrm>
            <a:off x="457200" y="304800"/>
            <a:ext cx="8293100" cy="639763"/>
          </a:xfrm>
        </p:spPr>
        <p:txBody>
          <a:bodyPr/>
          <a:lstStyle/>
          <a:p>
            <a:r>
              <a:rPr lang="en-US" altLang="en-US" sz="3600" dirty="0" smtClean="0"/>
              <a:t>External Communication:  Responders </a:t>
            </a:r>
          </a:p>
        </p:txBody>
      </p:sp>
      <p:sp>
        <p:nvSpPr>
          <p:cNvPr id="34819" name="Content Placeholder 8"/>
          <p:cNvSpPr>
            <a:spLocks noGrp="1"/>
          </p:cNvSpPr>
          <p:nvPr>
            <p:ph idx="1"/>
          </p:nvPr>
        </p:nvSpPr>
        <p:spPr>
          <a:xfrm>
            <a:off x="457200" y="1295400"/>
            <a:ext cx="6100763" cy="4646612"/>
          </a:xfrm>
        </p:spPr>
        <p:txBody>
          <a:bodyPr/>
          <a:lstStyle/>
          <a:p>
            <a:r>
              <a:rPr lang="en-US" altLang="en-US" sz="2400" dirty="0" smtClean="0"/>
              <a:t>Develop procedures with responders for: </a:t>
            </a:r>
          </a:p>
          <a:p>
            <a:pPr marL="617929" lvl="1" indent="-457200">
              <a:buFont typeface="Arial" panose="020B0604020202020204" pitchFamily="34" charset="0"/>
              <a:buChar char="•"/>
            </a:pPr>
            <a:r>
              <a:rPr lang="en-US" altLang="en-US" sz="2400" dirty="0" smtClean="0"/>
              <a:t>Transferring command. </a:t>
            </a:r>
          </a:p>
          <a:p>
            <a:pPr marL="617929" lvl="1" indent="-457200">
              <a:buFont typeface="Arial" panose="020B0604020202020204" pitchFamily="34" charset="0"/>
              <a:buChar char="•"/>
            </a:pPr>
            <a:r>
              <a:rPr lang="en-US" altLang="en-US" sz="2400" dirty="0" smtClean="0"/>
              <a:t>Ensuring interoperable       communications.</a:t>
            </a:r>
          </a:p>
          <a:p>
            <a:pPr marL="617929" lvl="1" indent="-457200">
              <a:buFont typeface="Arial" panose="020B0604020202020204" pitchFamily="34" charset="0"/>
              <a:buChar char="•"/>
            </a:pPr>
            <a:r>
              <a:rPr lang="en-US" altLang="en-US" sz="2400" dirty="0" smtClean="0"/>
              <a:t>Coordinating public                             information                                    and outreach                                              efforts.</a:t>
            </a:r>
          </a:p>
          <a:p>
            <a:pPr lvl="1">
              <a:buFont typeface="Wingdings" pitchFamily="2" charset="2"/>
              <a:buNone/>
            </a:pPr>
            <a:endParaRPr lang="en-US" altLang="en-US" dirty="0" smtClean="0"/>
          </a:p>
        </p:txBody>
      </p:sp>
      <p:pic>
        <p:nvPicPr>
          <p:cNvPr id="12" name="Picture 11" descr="A public speaker standing at a podium"/>
          <p:cNvPicPr>
            <a:picLocks noChangeAspect="1"/>
          </p:cNvPicPr>
          <p:nvPr/>
        </p:nvPicPr>
        <p:blipFill>
          <a:blip r:embed="rId3">
            <a:lum bright="10000"/>
          </a:blip>
          <a:srcRect/>
          <a:stretch>
            <a:fillRect/>
          </a:stretch>
        </p:blipFill>
        <p:spPr>
          <a:xfrm>
            <a:off x="6780032" y="1524000"/>
            <a:ext cx="1879600" cy="2139950"/>
          </a:xfrm>
          <a:prstGeom prst="rect">
            <a:avLst/>
          </a:prstGeom>
          <a:ln>
            <a:solidFill>
              <a:srgbClr val="002060"/>
            </a:solidFill>
          </a:ln>
          <a:effectLst>
            <a:outerShdw blurRad="50800" dist="38100" dir="2700000" algn="tl" rotWithShape="0">
              <a:prstClr val="black">
                <a:alpha val="40000"/>
              </a:prstClr>
            </a:outerShdw>
          </a:effectLst>
        </p:spPr>
      </p:pic>
      <p:pic>
        <p:nvPicPr>
          <p:cNvPr id="34821" name="Picture 2" descr="Word Balloon:&#10;What systems will your school use to communicate with responders?&#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886200"/>
            <a:ext cx="5207000"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3432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z="3600" dirty="0" smtClean="0"/>
              <a:t>External Communication:  Media</a:t>
            </a:r>
          </a:p>
        </p:txBody>
      </p:sp>
      <p:sp>
        <p:nvSpPr>
          <p:cNvPr id="36867" name="Content Placeholder 2"/>
          <p:cNvSpPr>
            <a:spLocks noGrp="1"/>
          </p:cNvSpPr>
          <p:nvPr>
            <p:ph idx="1"/>
          </p:nvPr>
        </p:nvSpPr>
        <p:spPr>
          <a:xfrm>
            <a:off x="457200" y="1068388"/>
            <a:ext cx="5378450" cy="4646612"/>
          </a:xfrm>
        </p:spPr>
        <p:txBody>
          <a:bodyPr/>
          <a:lstStyle/>
          <a:p>
            <a:pPr marL="503629" lvl="1" indent="-342900">
              <a:buFont typeface="Arial" panose="020B0604020202020204" pitchFamily="34" charset="0"/>
              <a:buChar char="•"/>
            </a:pPr>
            <a:r>
              <a:rPr lang="en-US" altLang="en-US" sz="2400" dirty="0" smtClean="0"/>
              <a:t>Designate a Public Information Officer.</a:t>
            </a:r>
          </a:p>
          <a:p>
            <a:pPr marL="503629" lvl="1" indent="-342900">
              <a:buFont typeface="Arial" panose="020B0604020202020204" pitchFamily="34" charset="0"/>
              <a:buChar char="•"/>
            </a:pPr>
            <a:r>
              <a:rPr lang="en-US" altLang="en-US" sz="2400" dirty="0" smtClean="0"/>
              <a:t>Establish a Joint Information Center for complex incidents.</a:t>
            </a:r>
          </a:p>
          <a:p>
            <a:pPr marL="503629" lvl="1" indent="-342900">
              <a:buFont typeface="Arial" panose="020B0604020202020204" pitchFamily="34" charset="0"/>
              <a:buChar char="•"/>
            </a:pPr>
            <a:r>
              <a:rPr lang="en-US" altLang="en-US" sz="2400" dirty="0" smtClean="0"/>
              <a:t>Develop templates for statements to the media, including:</a:t>
            </a:r>
          </a:p>
          <a:p>
            <a:pPr marL="664357" lvl="2" indent="-342900">
              <a:buFont typeface="Courier New" panose="02070309020205020404" pitchFamily="49" charset="0"/>
              <a:buChar char="o"/>
            </a:pPr>
            <a:r>
              <a:rPr lang="en-US" altLang="en-US" sz="2400" dirty="0" smtClean="0"/>
              <a:t>Standard procedures and protocols. </a:t>
            </a:r>
          </a:p>
          <a:p>
            <a:pPr marL="664357" lvl="2" indent="-342900">
              <a:buFont typeface="Courier New" panose="02070309020205020404" pitchFamily="49" charset="0"/>
              <a:buChar char="o"/>
            </a:pPr>
            <a:r>
              <a:rPr lang="en-US" altLang="en-US" sz="2400" dirty="0" smtClean="0"/>
              <a:t>Contact information/hotline for more information.</a:t>
            </a:r>
          </a:p>
          <a:p>
            <a:pPr lvl="1"/>
            <a:endParaRPr lang="en-US" altLang="en-US" sz="2400" dirty="0" smtClean="0"/>
          </a:p>
        </p:txBody>
      </p:sp>
      <p:pic>
        <p:nvPicPr>
          <p:cNvPr id="6" name="Content Placeholder 3" descr="A PIO talking to a reporter"/>
          <p:cNvPicPr>
            <a:picLocks noChangeAspect="1"/>
          </p:cNvPicPr>
          <p:nvPr/>
        </p:nvPicPr>
        <p:blipFill>
          <a:blip r:embed="rId3"/>
          <a:srcRect/>
          <a:stretch>
            <a:fillRect/>
          </a:stretch>
        </p:blipFill>
        <p:spPr bwMode="auto">
          <a:xfrm>
            <a:off x="5757863" y="1371600"/>
            <a:ext cx="2768600" cy="2146300"/>
          </a:xfrm>
          <a:prstGeom prst="rect">
            <a:avLst/>
          </a:prstGeom>
          <a:noFill/>
          <a:ln w="9525">
            <a:solidFill>
              <a:srgbClr val="002060"/>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5654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mtClean="0"/>
              <a:t>Continuity of Operations (COOP)</a:t>
            </a:r>
          </a:p>
        </p:txBody>
      </p:sp>
      <p:sp>
        <p:nvSpPr>
          <p:cNvPr id="24579" name="Rectangle 3"/>
          <p:cNvSpPr>
            <a:spLocks noGrp="1" noChangeArrowheads="1"/>
          </p:cNvSpPr>
          <p:nvPr>
            <p:ph idx="1"/>
          </p:nvPr>
        </p:nvSpPr>
        <p:spPr>
          <a:xfrm>
            <a:off x="457200" y="1824832"/>
            <a:ext cx="6022975" cy="4646612"/>
          </a:xfrm>
        </p:spPr>
        <p:txBody>
          <a:bodyPr/>
          <a:lstStyle/>
          <a:p>
            <a:r>
              <a:rPr lang="en-US" altLang="en-US" sz="2600" dirty="0" smtClean="0"/>
              <a:t>The COOP annex:</a:t>
            </a:r>
          </a:p>
          <a:p>
            <a:pPr marL="617929" lvl="1" indent="-457200">
              <a:buFont typeface="Arial" panose="020B0604020202020204" pitchFamily="34" charset="0"/>
              <a:buChar char="•"/>
            </a:pPr>
            <a:r>
              <a:rPr lang="en-US" altLang="en-US" sz="2600" dirty="0" smtClean="0"/>
              <a:t>Outlines actions for continuation of essential functions immediately after an incident, until resumption of normal operations. </a:t>
            </a:r>
          </a:p>
          <a:p>
            <a:pPr marL="617929" lvl="1" indent="-457200">
              <a:buFont typeface="Arial" panose="020B0604020202020204" pitchFamily="34" charset="0"/>
              <a:buChar char="•"/>
            </a:pPr>
            <a:r>
              <a:rPr lang="en-US" altLang="en-US" sz="2600" dirty="0" smtClean="0"/>
              <a:t>Enables a rapid response to any emergency situation. </a:t>
            </a:r>
          </a:p>
          <a:p>
            <a:pPr lvl="1"/>
            <a:endParaRPr lang="en-US" altLang="en-US" dirty="0" smtClean="0"/>
          </a:p>
        </p:txBody>
      </p:sp>
      <p:pic>
        <p:nvPicPr>
          <p:cNvPr id="10" name="Picture 9" descr="A backpack and books"/>
          <p:cNvPicPr>
            <a:picLocks noChangeAspect="1"/>
          </p:cNvPicPr>
          <p:nvPr/>
        </p:nvPicPr>
        <p:blipFill>
          <a:blip r:embed="rId3"/>
          <a:stretch>
            <a:fillRect/>
          </a:stretch>
        </p:blipFill>
        <p:spPr>
          <a:xfrm>
            <a:off x="6823075" y="1089025"/>
            <a:ext cx="1633538" cy="1503363"/>
          </a:xfrm>
          <a:prstGeom prst="rect">
            <a:avLst/>
          </a:prstGeom>
          <a:ln w="9525">
            <a:solidFill>
              <a:srgbClr val="002060"/>
            </a:solidFill>
          </a:ln>
          <a:effectLst>
            <a:outerShdw blurRad="50800" dist="38100" dir="2700000" algn="tl" rotWithShape="0">
              <a:prstClr val="black">
                <a:alpha val="40000"/>
              </a:prstClr>
            </a:outerShdw>
          </a:effectLst>
        </p:spPr>
      </p:pic>
      <p:pic>
        <p:nvPicPr>
          <p:cNvPr id="11" name="Picture 10" descr="The entrance to a school"/>
          <p:cNvPicPr>
            <a:picLocks noChangeAspect="1"/>
          </p:cNvPicPr>
          <p:nvPr/>
        </p:nvPicPr>
        <p:blipFill>
          <a:blip r:embed="rId4"/>
          <a:srcRect l="17020" r="15250"/>
          <a:stretch>
            <a:fillRect/>
          </a:stretch>
        </p:blipFill>
        <p:spPr>
          <a:xfrm>
            <a:off x="6829425" y="2681288"/>
            <a:ext cx="1636713" cy="1466850"/>
          </a:xfrm>
          <a:prstGeom prst="rect">
            <a:avLst/>
          </a:prstGeom>
          <a:ln w="9525">
            <a:solidFill>
              <a:srgbClr val="002060"/>
            </a:solidFill>
          </a:ln>
          <a:effectLst>
            <a:outerShdw blurRad="50800" dist="38100" dir="2700000" algn="tl" rotWithShape="0">
              <a:prstClr val="black">
                <a:alpha val="40000"/>
              </a:prstClr>
            </a:outerShdw>
          </a:effectLst>
        </p:spPr>
      </p:pic>
      <p:pic>
        <p:nvPicPr>
          <p:cNvPr id="12" name="Picture 11" descr="Files in a filing cabinet"/>
          <p:cNvPicPr>
            <a:picLocks noChangeAspect="1"/>
          </p:cNvPicPr>
          <p:nvPr/>
        </p:nvPicPr>
        <p:blipFill>
          <a:blip r:embed="rId5"/>
          <a:srcRect l="5963" t="16544" r="26868"/>
          <a:stretch>
            <a:fillRect/>
          </a:stretch>
        </p:blipFill>
        <p:spPr>
          <a:xfrm>
            <a:off x="6826250" y="4221163"/>
            <a:ext cx="1636713" cy="1454150"/>
          </a:xfrm>
          <a:prstGeom prst="rect">
            <a:avLst/>
          </a:prstGeom>
          <a:ln w="9525">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0093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p:cNvSpPr>
            <a:spLocks noGrp="1"/>
          </p:cNvSpPr>
          <p:nvPr>
            <p:ph type="title"/>
          </p:nvPr>
        </p:nvSpPr>
        <p:spPr/>
        <p:txBody>
          <a:bodyPr/>
          <a:lstStyle/>
          <a:p>
            <a:r>
              <a:rPr lang="en-US" altLang="en-US" smtClean="0"/>
              <a:t>Security Annex</a:t>
            </a:r>
          </a:p>
        </p:txBody>
      </p:sp>
      <p:sp>
        <p:nvSpPr>
          <p:cNvPr id="6" name="Content Placeholder 5"/>
          <p:cNvSpPr>
            <a:spLocks noGrp="1"/>
          </p:cNvSpPr>
          <p:nvPr>
            <p:ph idx="1"/>
          </p:nvPr>
        </p:nvSpPr>
        <p:spPr>
          <a:xfrm>
            <a:off x="457200" y="1093788"/>
            <a:ext cx="6096000" cy="4543425"/>
          </a:xfrm>
        </p:spPr>
        <p:txBody>
          <a:bodyPr/>
          <a:lstStyle/>
          <a:p>
            <a:pPr>
              <a:defRPr/>
            </a:pPr>
            <a:r>
              <a:rPr lang="en-US" sz="2200" dirty="0" smtClean="0"/>
              <a:t>Potential topics:</a:t>
            </a:r>
          </a:p>
          <a:p>
            <a:pPr marL="446479" lvl="1" indent="-285750">
              <a:buFont typeface="Arial" panose="020B0604020202020204" pitchFamily="34" charset="0"/>
              <a:buChar char="•"/>
              <a:defRPr/>
            </a:pPr>
            <a:r>
              <a:rPr lang="en-US" sz="1800" dirty="0" smtClean="0"/>
              <a:t>Agreements with law enforcement</a:t>
            </a:r>
          </a:p>
          <a:p>
            <a:pPr marL="446479" lvl="1" indent="-285750">
              <a:buFont typeface="Arial" panose="020B0604020202020204" pitchFamily="34" charset="0"/>
              <a:buChar char="•"/>
              <a:defRPr/>
            </a:pPr>
            <a:r>
              <a:rPr lang="en-US" sz="1800" dirty="0" smtClean="0"/>
              <a:t>Physical security of the facility</a:t>
            </a:r>
          </a:p>
          <a:p>
            <a:pPr marL="446479" lvl="1" indent="-285750">
              <a:buFont typeface="Arial" panose="020B0604020202020204" pitchFamily="34" charset="0"/>
              <a:buChar char="•"/>
              <a:defRPr/>
            </a:pPr>
            <a:r>
              <a:rPr lang="en-US" sz="1800" dirty="0" smtClean="0"/>
              <a:t>Traffic control and pedestrian safety</a:t>
            </a:r>
          </a:p>
          <a:p>
            <a:pPr marL="446479" lvl="1" indent="-285750">
              <a:buFont typeface="Arial" panose="020B0604020202020204" pitchFamily="34" charset="0"/>
              <a:buChar char="•"/>
              <a:defRPr/>
            </a:pPr>
            <a:r>
              <a:rPr lang="en-US" sz="1800" dirty="0" smtClean="0"/>
              <a:t>Keeping prohibited items out of the school</a:t>
            </a:r>
          </a:p>
          <a:p>
            <a:pPr marL="446479" lvl="1" indent="-285750">
              <a:buFont typeface="Arial" panose="020B0604020202020204" pitchFamily="34" charset="0"/>
              <a:buChar char="•"/>
              <a:defRPr/>
            </a:pPr>
            <a:r>
              <a:rPr lang="en-US" sz="1800" dirty="0" smtClean="0"/>
              <a:t>Access control &amp; visitor management</a:t>
            </a:r>
          </a:p>
          <a:p>
            <a:pPr marL="446479" lvl="1" indent="-285750">
              <a:buFont typeface="Arial" panose="020B0604020202020204" pitchFamily="34" charset="0"/>
              <a:buChar char="•"/>
              <a:defRPr/>
            </a:pPr>
            <a:r>
              <a:rPr lang="en-US" sz="1800" dirty="0" smtClean="0"/>
              <a:t>School threat assessment team policies</a:t>
            </a:r>
          </a:p>
          <a:p>
            <a:pPr marL="446479" lvl="1" indent="-285750">
              <a:buFont typeface="Arial" panose="020B0604020202020204" pitchFamily="34" charset="0"/>
              <a:buChar char="•"/>
              <a:defRPr/>
            </a:pPr>
            <a:r>
              <a:rPr lang="en-US" sz="1800" dirty="0" smtClean="0"/>
              <a:t>Cyber security procedures</a:t>
            </a:r>
          </a:p>
          <a:p>
            <a:pPr marL="114300" lvl="1" indent="0">
              <a:buFont typeface="Wingdings" pitchFamily="2" charset="2"/>
              <a:buNone/>
              <a:defRPr/>
            </a:pPr>
            <a:endParaRPr lang="en-US" sz="2200" dirty="0" smtClean="0"/>
          </a:p>
          <a:p>
            <a:pPr lvl="1">
              <a:defRPr/>
            </a:pPr>
            <a:endParaRPr lang="en-US" sz="2200" dirty="0" smtClean="0"/>
          </a:p>
          <a:p>
            <a:pPr lvl="1">
              <a:defRPr/>
            </a:pPr>
            <a:endParaRPr lang="en-US" sz="2200" dirty="0"/>
          </a:p>
        </p:txBody>
      </p:sp>
      <p:pic>
        <p:nvPicPr>
          <p:cNvPr id="7" name="Picture 6" descr="A woman using her ID badge to enter a building."/>
          <p:cNvPicPr>
            <a:picLocks noChangeAspect="1"/>
          </p:cNvPicPr>
          <p:nvPr/>
        </p:nvPicPr>
        <p:blipFill rotWithShape="1">
          <a:blip r:embed="rId3"/>
          <a:srcRect l="41333" t="-250" r="408" b="250"/>
          <a:stretch/>
        </p:blipFill>
        <p:spPr>
          <a:xfrm>
            <a:off x="6324600" y="1219200"/>
            <a:ext cx="2432050" cy="2781300"/>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65237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descr="A map with three concentric rings- the largest is Community, the second largest is Neighborhood, and the smallest is Schoo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1465263"/>
            <a:ext cx="4475163"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1"/>
          <p:cNvSpPr>
            <a:spLocks noGrp="1"/>
          </p:cNvSpPr>
          <p:nvPr>
            <p:ph type="title"/>
          </p:nvPr>
        </p:nvSpPr>
        <p:spPr/>
        <p:txBody>
          <a:bodyPr/>
          <a:lstStyle/>
          <a:p>
            <a:r>
              <a:rPr lang="en-US" altLang="en-US" sz="4000" dirty="0" smtClean="0"/>
              <a:t>Identifying Threats and Hazards</a:t>
            </a:r>
          </a:p>
        </p:txBody>
      </p:sp>
      <p:sp>
        <p:nvSpPr>
          <p:cNvPr id="11268" name="Content Placeholder 2"/>
          <p:cNvSpPr>
            <a:spLocks noGrp="1"/>
          </p:cNvSpPr>
          <p:nvPr>
            <p:ph idx="1"/>
          </p:nvPr>
        </p:nvSpPr>
        <p:spPr>
          <a:xfrm>
            <a:off x="533400" y="1460909"/>
            <a:ext cx="6305550" cy="4587875"/>
          </a:xfrm>
        </p:spPr>
        <p:txBody>
          <a:bodyPr/>
          <a:lstStyle/>
          <a:p>
            <a:r>
              <a:rPr lang="en-US" altLang="en-US" sz="2800" dirty="0" smtClean="0"/>
              <a:t>Consider your:</a:t>
            </a:r>
          </a:p>
          <a:p>
            <a:pPr marL="163904" lvl="1" indent="-342900">
              <a:buFont typeface="Arial" panose="020B0604020202020204" pitchFamily="34" charset="0"/>
              <a:buChar char="•"/>
            </a:pPr>
            <a:r>
              <a:rPr lang="en-US" altLang="en-US" sz="2800" dirty="0" smtClean="0"/>
              <a:t>Community.</a:t>
            </a:r>
          </a:p>
          <a:p>
            <a:pPr marL="163904" lvl="1" indent="-342900">
              <a:buFont typeface="Arial" panose="020B0604020202020204" pitchFamily="34" charset="0"/>
              <a:buChar char="•"/>
            </a:pPr>
            <a:r>
              <a:rPr lang="en-US" altLang="en-US" sz="2800" dirty="0" smtClean="0"/>
              <a:t>Neighborhood.</a:t>
            </a:r>
          </a:p>
          <a:p>
            <a:pPr marL="163904" lvl="1" indent="-342900">
              <a:buFont typeface="Arial" panose="020B0604020202020204" pitchFamily="34" charset="0"/>
              <a:buChar char="•"/>
            </a:pPr>
            <a:r>
              <a:rPr lang="en-US" altLang="en-US" sz="2800" dirty="0" smtClean="0"/>
              <a:t>School property</a:t>
            </a:r>
            <a:br>
              <a:rPr lang="en-US" altLang="en-US" sz="2800" dirty="0" smtClean="0"/>
            </a:br>
            <a:r>
              <a:rPr lang="en-US" altLang="en-US" sz="2800" dirty="0" smtClean="0"/>
              <a:t>  and buildings. </a:t>
            </a:r>
            <a:r>
              <a:rPr lang="en-US" altLang="en-US" dirty="0" smtClean="0"/>
              <a:t/>
            </a:r>
            <a:br>
              <a:rPr lang="en-US" altLang="en-US" dirty="0" smtClean="0"/>
            </a:br>
            <a:endParaRPr lang="en-US" altLang="en-US" dirty="0" smtClean="0"/>
          </a:p>
          <a:p>
            <a:endParaRPr lang="en-US" altLang="en-US" dirty="0" smtClean="0"/>
          </a:p>
        </p:txBody>
      </p:sp>
    </p:spTree>
    <p:extLst>
      <p:ext uri="{BB962C8B-B14F-4D97-AF65-F5344CB8AC3E}">
        <p14:creationId xmlns:p14="http://schemas.microsoft.com/office/powerpoint/2010/main" val="2689936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Functional Annexes Worksheets</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35493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0" y="304800"/>
            <a:ext cx="8229600" cy="639763"/>
          </a:xfrm>
          <a:prstGeom prst="rect">
            <a:avLst/>
          </a:prstGeom>
        </p:spPr>
        <p:txBody>
          <a:bodyPr/>
          <a:lstStyle/>
          <a:p>
            <a:pPr eaLnBrk="1" hangingPunct="1"/>
            <a:r>
              <a:rPr lang="en-US" altLang="en-US" smtClean="0"/>
              <a:t>School Plan Components   </a:t>
            </a:r>
          </a:p>
        </p:txBody>
      </p:sp>
      <p:sp>
        <p:nvSpPr>
          <p:cNvPr id="7171" name="Rectangle 3"/>
          <p:cNvSpPr>
            <a:spLocks noGrp="1" noChangeArrowheads="1"/>
          </p:cNvSpPr>
          <p:nvPr>
            <p:ph type="body" idx="4294967295"/>
          </p:nvPr>
        </p:nvSpPr>
        <p:spPr>
          <a:xfrm>
            <a:off x="914400" y="1169988"/>
            <a:ext cx="8229600" cy="4468812"/>
          </a:xfrm>
          <a:prstGeom prst="rect">
            <a:avLst/>
          </a:prstGeom>
        </p:spPr>
        <p:txBody>
          <a:bodyPr/>
          <a:lstStyle/>
          <a:p>
            <a:pPr lvl="1">
              <a:buFont typeface="Wingdings" pitchFamily="2" charset="2"/>
              <a:buNone/>
            </a:pPr>
            <a:endParaRPr lang="en-US" altLang="en-US" smtClean="0"/>
          </a:p>
          <a:p>
            <a:pPr lvl="1"/>
            <a:endParaRPr lang="en-US" altLang="en-US" smtClean="0"/>
          </a:p>
          <a:p>
            <a:pPr lvl="1">
              <a:buFont typeface="Wingdings" pitchFamily="2" charset="2"/>
              <a:buNone/>
            </a:pPr>
            <a:endParaRPr lang="en-US" altLang="en-US" smtClean="0"/>
          </a:p>
        </p:txBody>
      </p:sp>
      <p:pic>
        <p:nvPicPr>
          <p:cNvPr id="7172" name="Picture 11" descr="Three books:&#10;Basic Plan (grayed out)&#10;Functional Annexes (grayed out)&#10;Threat &amp; Hazard Annex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650" y="1295400"/>
            <a:ext cx="6870700"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924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3700" smtClean="0"/>
              <a:t>Identifying Annexes</a:t>
            </a:r>
          </a:p>
        </p:txBody>
      </p:sp>
      <p:sp>
        <p:nvSpPr>
          <p:cNvPr id="9219" name="Rectangle 3"/>
          <p:cNvSpPr>
            <a:spLocks noGrp="1" noChangeArrowheads="1"/>
          </p:cNvSpPr>
          <p:nvPr>
            <p:ph idx="1"/>
          </p:nvPr>
        </p:nvSpPr>
        <p:spPr/>
        <p:txBody>
          <a:bodyPr/>
          <a:lstStyle/>
          <a:p>
            <a:pPr>
              <a:defRPr/>
            </a:pPr>
            <a:r>
              <a:rPr lang="en-US" dirty="0" smtClean="0"/>
              <a:t>Threat/hazard-specific annexes:</a:t>
            </a:r>
          </a:p>
          <a:p>
            <a:pPr marL="347663" lvl="1" indent="-347663">
              <a:buFont typeface="Arial" panose="020B0604020202020204" pitchFamily="34" charset="0"/>
              <a:buChar char="•"/>
              <a:defRPr/>
            </a:pPr>
            <a:r>
              <a:rPr lang="en-US" dirty="0" smtClean="0"/>
              <a:t>Are only needed when a specific threat, hazard, or type of incident:</a:t>
            </a:r>
          </a:p>
          <a:p>
            <a:pPr marL="677863" lvl="2" indent="-347663">
              <a:buFont typeface="Courier New" panose="02070309020205020404" pitchFamily="49" charset="0"/>
              <a:buChar char="o"/>
              <a:tabLst/>
              <a:defRPr/>
            </a:pPr>
            <a:r>
              <a:rPr lang="en-US" dirty="0" smtClean="0"/>
              <a:t>Presents unique challenges, or </a:t>
            </a:r>
          </a:p>
          <a:p>
            <a:pPr marL="677863" lvl="2" indent="-347663">
              <a:buFont typeface="Courier New" panose="02070309020205020404" pitchFamily="49" charset="0"/>
              <a:buChar char="o"/>
              <a:tabLst/>
              <a:defRPr/>
            </a:pPr>
            <a:r>
              <a:rPr lang="en-US" dirty="0" smtClean="0"/>
              <a:t>Requires unique procedures, roles, and responsibilities.</a:t>
            </a:r>
            <a:r>
              <a:rPr lang="en-US" b="0" dirty="0" smtClean="0"/>
              <a:t> </a:t>
            </a:r>
            <a:endParaRPr lang="en-US" dirty="0" smtClean="0"/>
          </a:p>
          <a:p>
            <a:pPr marL="403225" lvl="1" indent="-403225">
              <a:buFont typeface="Arial" panose="020B0604020202020204" pitchFamily="34" charset="0"/>
              <a:buChar char="•"/>
              <a:defRPr/>
            </a:pPr>
            <a:r>
              <a:rPr lang="en-US" dirty="0" smtClean="0"/>
              <a:t>Do not repeat information presented elsewhere in the plan.</a:t>
            </a:r>
          </a:p>
        </p:txBody>
      </p:sp>
    </p:spTree>
    <p:extLst>
      <p:ext uri="{BB962C8B-B14F-4D97-AF65-F5344CB8AC3E}">
        <p14:creationId xmlns:p14="http://schemas.microsoft.com/office/powerpoint/2010/main" val="582958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228600" y="304800"/>
            <a:ext cx="8001000" cy="639763"/>
          </a:xfrm>
          <a:prstGeom prst="rect">
            <a:avLst/>
          </a:prstGeom>
        </p:spPr>
        <p:txBody>
          <a:bodyPr/>
          <a:lstStyle/>
          <a:p>
            <a:pPr eaLnBrk="1" hangingPunct="1"/>
            <a:r>
              <a:rPr lang="en-US" altLang="en-US" sz="3700" b="0" dirty="0" smtClean="0"/>
              <a:t>Developing Annexes</a:t>
            </a:r>
          </a:p>
        </p:txBody>
      </p:sp>
      <p:sp>
        <p:nvSpPr>
          <p:cNvPr id="10243" name="Rectangle 3"/>
          <p:cNvSpPr>
            <a:spLocks noGrp="1" noChangeArrowheads="1"/>
          </p:cNvSpPr>
          <p:nvPr>
            <p:ph idx="4294967295"/>
          </p:nvPr>
        </p:nvSpPr>
        <p:spPr>
          <a:xfrm>
            <a:off x="304800" y="1066800"/>
            <a:ext cx="8229600" cy="4646612"/>
          </a:xfrm>
          <a:prstGeom prst="rect">
            <a:avLst/>
          </a:prstGeom>
        </p:spPr>
        <p:txBody>
          <a:bodyPr/>
          <a:lstStyle/>
          <a:p>
            <a:pPr>
              <a:defRPr/>
            </a:pPr>
            <a:r>
              <a:rPr lang="en-US" dirty="0" smtClean="0"/>
              <a:t>The threat/hazard-specific annex should:</a:t>
            </a:r>
          </a:p>
          <a:p>
            <a:pPr marL="347663" lvl="1" indent="-347663">
              <a:buFont typeface="Arial" panose="020B0604020202020204" pitchFamily="34" charset="0"/>
              <a:buChar char="•"/>
              <a:defRPr/>
            </a:pPr>
            <a:r>
              <a:rPr lang="en-US" dirty="0" smtClean="0"/>
              <a:t>Summarize where and how the given threat or hazard is likely to affect the school.</a:t>
            </a:r>
          </a:p>
          <a:p>
            <a:pPr marL="347663" lvl="1" indent="-347663">
              <a:buFont typeface="Arial" panose="020B0604020202020204" pitchFamily="34" charset="0"/>
              <a:buChar char="•"/>
              <a:defRPr/>
            </a:pPr>
            <a:r>
              <a:rPr lang="en-US" dirty="0" smtClean="0"/>
              <a:t>Focus on the needs for the given threat or hazard.</a:t>
            </a:r>
          </a:p>
          <a:p>
            <a:pPr marL="347663" lvl="1" indent="-347663">
              <a:buFont typeface="Arial" panose="020B0604020202020204" pitchFamily="34" charset="0"/>
              <a:buChar char="•"/>
              <a:defRPr/>
            </a:pPr>
            <a:r>
              <a:rPr lang="en-US" dirty="0" smtClean="0"/>
              <a:t>Include: </a:t>
            </a:r>
          </a:p>
          <a:p>
            <a:pPr marL="677863" lvl="2" indent="-347663">
              <a:buFont typeface="Courier New" panose="02070309020205020404" pitchFamily="49" charset="0"/>
              <a:buChar char="o"/>
              <a:tabLst/>
              <a:defRPr/>
            </a:pPr>
            <a:r>
              <a:rPr lang="en-US" dirty="0" smtClean="0"/>
              <a:t>Any local, State, tribal, and Federal legal requirements. </a:t>
            </a:r>
          </a:p>
          <a:p>
            <a:pPr marL="677863" lvl="2" indent="-347663">
              <a:buFont typeface="Courier New" panose="02070309020205020404" pitchFamily="49" charset="0"/>
              <a:buChar char="o"/>
              <a:tabLst/>
              <a:defRPr/>
            </a:pPr>
            <a:r>
              <a:rPr lang="en-US" dirty="0" smtClean="0"/>
              <a:t>Supporting documents. </a:t>
            </a:r>
          </a:p>
          <a:p>
            <a:pPr marL="503629" lvl="1" indent="-342900">
              <a:buFont typeface="Courier New" panose="02070309020205020404" pitchFamily="49" charset="0"/>
              <a:buChar char="o"/>
              <a:defRPr/>
            </a:pPr>
            <a:endParaRPr lang="en-US" dirty="0" smtClean="0"/>
          </a:p>
        </p:txBody>
      </p:sp>
    </p:spTree>
    <p:extLst>
      <p:ext uri="{BB962C8B-B14F-4D97-AF65-F5344CB8AC3E}">
        <p14:creationId xmlns:p14="http://schemas.microsoft.com/office/powerpoint/2010/main" val="1866420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smtClean="0"/>
              <a:t>Annex Example:  Pandemic Flu</a:t>
            </a:r>
          </a:p>
        </p:txBody>
      </p:sp>
      <p:sp>
        <p:nvSpPr>
          <p:cNvPr id="11267" name="Rectangle 3"/>
          <p:cNvSpPr>
            <a:spLocks noGrp="1" noChangeArrowheads="1"/>
          </p:cNvSpPr>
          <p:nvPr>
            <p:ph idx="1"/>
          </p:nvPr>
        </p:nvSpPr>
        <p:spPr>
          <a:xfrm>
            <a:off x="457200" y="1258094"/>
            <a:ext cx="5083175" cy="4646612"/>
          </a:xfrm>
        </p:spPr>
        <p:txBody>
          <a:bodyPr/>
          <a:lstStyle/>
          <a:p>
            <a:pPr lvl="1"/>
            <a:r>
              <a:rPr lang="en-US" altLang="en-US" sz="2600" dirty="0" smtClean="0"/>
              <a:t>People may have little or no   	immunity to a flu virus.  </a:t>
            </a:r>
          </a:p>
          <a:p>
            <a:pPr lvl="1"/>
            <a:r>
              <a:rPr lang="en-US" altLang="en-US" sz="2600" dirty="0" smtClean="0"/>
              <a:t>Pandemic influenza: </a:t>
            </a:r>
          </a:p>
          <a:p>
            <a:pPr marL="778657" lvl="2" indent="-457200">
              <a:buFont typeface="Arial" panose="020B0604020202020204" pitchFamily="34" charset="0"/>
              <a:buChar char="•"/>
            </a:pPr>
            <a:r>
              <a:rPr lang="en-US" altLang="en-US" sz="2600" dirty="0" smtClean="0"/>
              <a:t>Causes serious illness. </a:t>
            </a:r>
          </a:p>
          <a:p>
            <a:pPr marL="778657" lvl="2" indent="-457200">
              <a:buFont typeface="Arial" panose="020B0604020202020204" pitchFamily="34" charset="0"/>
              <a:buChar char="•"/>
            </a:pPr>
            <a:r>
              <a:rPr lang="en-US" altLang="en-US" sz="2600" dirty="0" smtClean="0"/>
              <a:t>Spreads easily person to person. </a:t>
            </a:r>
          </a:p>
          <a:p>
            <a:pPr marL="778657" lvl="2" indent="-457200">
              <a:buFont typeface="Arial" panose="020B0604020202020204" pitchFamily="34" charset="0"/>
              <a:buChar char="•"/>
            </a:pPr>
            <a:r>
              <a:rPr lang="en-US" altLang="en-US" sz="2600" dirty="0" smtClean="0"/>
              <a:t>Can sweep around the world in a short time. </a:t>
            </a:r>
          </a:p>
        </p:txBody>
      </p:sp>
      <p:pic>
        <p:nvPicPr>
          <p:cNvPr id="5" name="Picture 4" descr="cdc ad- cover it, girl blowing her nose"/>
          <p:cNvPicPr>
            <a:picLocks noChangeAspect="1"/>
          </p:cNvPicPr>
          <p:nvPr/>
        </p:nvPicPr>
        <p:blipFill>
          <a:blip r:embed="rId3"/>
          <a:stretch>
            <a:fillRect/>
          </a:stretch>
        </p:blipFill>
        <p:spPr>
          <a:xfrm>
            <a:off x="5741987" y="1295400"/>
            <a:ext cx="2789237" cy="1960563"/>
          </a:xfrm>
          <a:prstGeom prst="rect">
            <a:avLst/>
          </a:prstGeom>
          <a:noFill/>
          <a:ln w="9525">
            <a:solidFill>
              <a:srgbClr val="002060"/>
            </a:solidFill>
            <a:miter lim="800000"/>
            <a:headEnd/>
            <a:tailEnd/>
          </a:ln>
          <a:effectLst>
            <a:outerShdw blurRad="50800" dist="38100" dir="2700000" algn="tl" rotWithShape="0">
              <a:prstClr val="black">
                <a:alpha val="40000"/>
              </a:prstClr>
            </a:outerShdw>
          </a:effectLst>
        </p:spPr>
      </p:pic>
      <p:pic>
        <p:nvPicPr>
          <p:cNvPr id="11269" name="Picture 2" descr="Word Balloon:&#10;How does your plan address pandemic flu?&#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113" y="3581400"/>
            <a:ext cx="3481387"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1861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46484" y="375047"/>
            <a:ext cx="8411766" cy="878681"/>
          </a:xfrm>
        </p:spPr>
        <p:txBody>
          <a:bodyPr/>
          <a:lstStyle/>
          <a:p>
            <a:r>
              <a:rPr lang="en-US" altLang="en-US" dirty="0" smtClean="0"/>
              <a:t>Annex Example:  School Violence </a:t>
            </a:r>
          </a:p>
        </p:txBody>
      </p:sp>
      <p:sp>
        <p:nvSpPr>
          <p:cNvPr id="11267" name="Rectangle 3"/>
          <p:cNvSpPr>
            <a:spLocks noGrp="1" noChangeArrowheads="1"/>
          </p:cNvSpPr>
          <p:nvPr>
            <p:ph idx="1"/>
          </p:nvPr>
        </p:nvSpPr>
        <p:spPr/>
        <p:txBody>
          <a:bodyPr/>
          <a:lstStyle/>
          <a:p>
            <a:pPr>
              <a:defRPr/>
            </a:pPr>
            <a:r>
              <a:rPr lang="en-US" sz="2400" dirty="0" smtClean="0"/>
              <a:t>School violence:</a:t>
            </a:r>
          </a:p>
          <a:p>
            <a:pPr marL="503629" lvl="1" indent="-342900">
              <a:buFont typeface="Arial" panose="020B0604020202020204" pitchFamily="34" charset="0"/>
              <a:buChar char="•"/>
              <a:defRPr/>
            </a:pPr>
            <a:r>
              <a:rPr lang="en-US" sz="2400" dirty="0" smtClean="0"/>
              <a:t>Can be directed at students or faculty/staff. </a:t>
            </a:r>
          </a:p>
          <a:p>
            <a:pPr marL="503629" lvl="1" indent="-342900">
              <a:buFont typeface="Arial" panose="020B0604020202020204" pitchFamily="34" charset="0"/>
              <a:buChar char="•"/>
              <a:defRPr/>
            </a:pPr>
            <a:r>
              <a:rPr lang="en-US" sz="2400" dirty="0" smtClean="0"/>
              <a:t>Includes</a:t>
            </a:r>
            <a:r>
              <a:rPr lang="en-US" sz="2400" spc="300" dirty="0" smtClean="0"/>
              <a:t> </a:t>
            </a:r>
            <a:r>
              <a:rPr lang="en-US" sz="2400" dirty="0" smtClean="0"/>
              <a:t>bullying,</a:t>
            </a:r>
            <a:r>
              <a:rPr lang="en-US" sz="2400" spc="300" dirty="0" smtClean="0"/>
              <a:t> </a:t>
            </a:r>
            <a:r>
              <a:rPr lang="en-US" sz="2400" dirty="0" err="1" smtClean="0"/>
              <a:t>cyberbullying</a:t>
            </a:r>
            <a:r>
              <a:rPr lang="en-US" sz="2400" dirty="0" smtClean="0"/>
              <a:t>,</a:t>
            </a:r>
            <a:r>
              <a:rPr lang="en-US" sz="2400" spc="300" dirty="0" smtClean="0"/>
              <a:t> </a:t>
            </a:r>
            <a:r>
              <a:rPr lang="en-US" sz="2400" dirty="0" smtClean="0"/>
              <a:t>slapping, punching,</a:t>
            </a:r>
            <a:r>
              <a:rPr lang="en-US" sz="2400" spc="300" dirty="0" smtClean="0"/>
              <a:t> </a:t>
            </a:r>
            <a:r>
              <a:rPr lang="en-US" sz="2400" dirty="0" smtClean="0"/>
              <a:t>weapon</a:t>
            </a:r>
            <a:r>
              <a:rPr lang="en-US" sz="2400" spc="300" dirty="0" smtClean="0"/>
              <a:t> </a:t>
            </a:r>
            <a:r>
              <a:rPr lang="en-US" sz="2400" dirty="0" smtClean="0"/>
              <a:t>use,</a:t>
            </a:r>
            <a:r>
              <a:rPr lang="en-US" sz="2400" spc="300" dirty="0" smtClean="0"/>
              <a:t> </a:t>
            </a:r>
            <a:r>
              <a:rPr lang="en-US" sz="2400" dirty="0" smtClean="0"/>
              <a:t>and</a:t>
            </a:r>
            <a:r>
              <a:rPr lang="en-US" sz="2400" spc="300" dirty="0" smtClean="0"/>
              <a:t> </a:t>
            </a:r>
            <a:r>
              <a:rPr lang="en-US" sz="2400" dirty="0" smtClean="0"/>
              <a:t>sexual</a:t>
            </a:r>
            <a:r>
              <a:rPr lang="en-US" sz="2400" spc="300" dirty="0" smtClean="0"/>
              <a:t> </a:t>
            </a:r>
            <a:r>
              <a:rPr lang="en-US" sz="2400" dirty="0" smtClean="0"/>
              <a:t>assault. </a:t>
            </a:r>
          </a:p>
          <a:p>
            <a:pPr lvl="1">
              <a:defRPr/>
            </a:pPr>
            <a:endParaRPr lang="en-US" dirty="0" smtClean="0"/>
          </a:p>
          <a:p>
            <a:pPr lvl="1">
              <a:defRPr/>
            </a:pPr>
            <a:endParaRPr lang="en-US" dirty="0" smtClean="0"/>
          </a:p>
        </p:txBody>
      </p:sp>
      <p:pic>
        <p:nvPicPr>
          <p:cNvPr id="21508" name="Picture 4" descr="Children bullying a boy"/>
          <p:cNvPicPr>
            <a:picLocks noChangeAspect="1" noChangeArrowheads="1"/>
          </p:cNvPicPr>
          <p:nvPr/>
        </p:nvPicPr>
        <p:blipFill>
          <a:blip r:embed="rId3"/>
          <a:srcRect/>
          <a:stretch>
            <a:fillRect/>
          </a:stretch>
        </p:blipFill>
        <p:spPr bwMode="auto">
          <a:xfrm>
            <a:off x="1023348" y="3810000"/>
            <a:ext cx="4044950" cy="2132013"/>
          </a:xfrm>
          <a:prstGeom prst="rect">
            <a:avLst/>
          </a:prstGeom>
          <a:noFill/>
          <a:ln w="9525">
            <a:solidFill>
              <a:srgbClr val="002060"/>
            </a:solidFill>
            <a:miter lim="800000"/>
            <a:headEnd/>
            <a:tailEnd/>
          </a:ln>
          <a:effectLst>
            <a:outerShdw blurRad="50800" dist="38100" dir="2700000" algn="tl" rotWithShape="0">
              <a:prstClr val="black">
                <a:alpha val="40000"/>
              </a:prstClr>
            </a:outerShdw>
          </a:effectLst>
        </p:spPr>
      </p:pic>
      <p:pic>
        <p:nvPicPr>
          <p:cNvPr id="12293" name="Picture 2" descr="Word Balloon:&#10;How does your plan address violence?&#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3513" y="3810000"/>
            <a:ext cx="3614737"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223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Threat and Hazard Specific Annexes</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821180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ctrTitle"/>
          </p:nvPr>
        </p:nvSpPr>
        <p:spPr/>
        <p:txBody>
          <a:bodyPr/>
          <a:lstStyle/>
          <a:p>
            <a:r>
              <a:rPr lang="en-US" altLang="en-US" sz="4000" dirty="0" smtClean="0"/>
              <a:t>Plan Review, Approval, and Dissemination</a:t>
            </a:r>
          </a:p>
        </p:txBody>
      </p:sp>
    </p:spTree>
    <p:extLst>
      <p:ext uri="{BB962C8B-B14F-4D97-AF65-F5344CB8AC3E}">
        <p14:creationId xmlns:p14="http://schemas.microsoft.com/office/powerpoint/2010/main" val="3550324209"/>
      </p:ext>
    </p:extLst>
  </p:cSld>
  <p:clrMapOvr>
    <a:masterClrMapping/>
  </p:clrMapOvr>
  <p:transition>
    <p:wipe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t>Reviewing the School EOP</a:t>
            </a:r>
          </a:p>
        </p:txBody>
      </p:sp>
      <p:sp>
        <p:nvSpPr>
          <p:cNvPr id="43011" name="Content Placeholder 2"/>
          <p:cNvSpPr>
            <a:spLocks noGrp="1"/>
          </p:cNvSpPr>
          <p:nvPr>
            <p:ph idx="1"/>
          </p:nvPr>
        </p:nvSpPr>
        <p:spPr/>
        <p:txBody>
          <a:bodyPr/>
          <a:lstStyle/>
          <a:p>
            <a:r>
              <a:rPr lang="en-US" altLang="en-US" dirty="0" smtClean="0"/>
              <a:t>When reviewing the school </a:t>
            </a:r>
            <a:br>
              <a:rPr lang="en-US" altLang="en-US" dirty="0" smtClean="0"/>
            </a:br>
            <a:r>
              <a:rPr lang="en-US" altLang="en-US" dirty="0" smtClean="0"/>
              <a:t>EOP, make sure it is: </a:t>
            </a:r>
          </a:p>
          <a:p>
            <a:pPr marL="685800" lvl="1" indent="-342900">
              <a:buFont typeface="Arial" panose="020B0604020202020204" pitchFamily="34" charset="0"/>
              <a:buChar char="•"/>
            </a:pPr>
            <a:r>
              <a:rPr lang="en-US" altLang="en-US" dirty="0" smtClean="0"/>
              <a:t>Adequate. </a:t>
            </a:r>
          </a:p>
          <a:p>
            <a:pPr marL="685800" lvl="1" indent="-342900">
              <a:buFont typeface="Arial" panose="020B0604020202020204" pitchFamily="34" charset="0"/>
              <a:buChar char="•"/>
            </a:pPr>
            <a:r>
              <a:rPr lang="en-US" altLang="en-US" dirty="0" smtClean="0"/>
              <a:t>Feasible.</a:t>
            </a:r>
          </a:p>
          <a:p>
            <a:pPr marL="685800" lvl="1" indent="-342900">
              <a:buFont typeface="Arial" panose="020B0604020202020204" pitchFamily="34" charset="0"/>
              <a:buChar char="•"/>
            </a:pPr>
            <a:r>
              <a:rPr lang="en-US" altLang="en-US" dirty="0" smtClean="0"/>
              <a:t>Acceptable.</a:t>
            </a:r>
          </a:p>
          <a:p>
            <a:pPr marL="685800" lvl="1" indent="-342900">
              <a:buFont typeface="Arial" panose="020B0604020202020204" pitchFamily="34" charset="0"/>
              <a:buChar char="•"/>
            </a:pPr>
            <a:r>
              <a:rPr lang="en-US" altLang="en-US" dirty="0" smtClean="0"/>
              <a:t>Complete.</a:t>
            </a:r>
          </a:p>
          <a:p>
            <a:pPr marL="685800" lvl="1" indent="-342900">
              <a:buFont typeface="Arial" panose="020B0604020202020204" pitchFamily="34" charset="0"/>
              <a:buChar char="•"/>
            </a:pPr>
            <a:r>
              <a:rPr lang="en-US" altLang="en-US" dirty="0" smtClean="0"/>
              <a:t>Compliant. </a:t>
            </a:r>
          </a:p>
        </p:txBody>
      </p:sp>
      <p:pic>
        <p:nvPicPr>
          <p:cNvPr id="4" name="Picture 3" descr="Two women working together, one on a computer and one writing in a booklet."/>
          <p:cNvPicPr>
            <a:picLocks noChangeAspect="1"/>
          </p:cNvPicPr>
          <p:nvPr/>
        </p:nvPicPr>
        <p:blipFill>
          <a:blip r:embed="rId3"/>
          <a:stretch>
            <a:fillRect/>
          </a:stretch>
        </p:blipFill>
        <p:spPr>
          <a:xfrm>
            <a:off x="5181600" y="1752600"/>
            <a:ext cx="2662238" cy="3659188"/>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97196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1371601"/>
            <a:ext cx="8610600" cy="1927225"/>
          </a:xfrm>
        </p:spPr>
        <p:txBody>
          <a:bodyPr>
            <a:noAutofit/>
          </a:bodyPr>
          <a:lstStyle/>
          <a:p>
            <a:pPr algn="ctr"/>
            <a:r>
              <a:rPr lang="en-US" sz="2800" dirty="0" smtClean="0"/>
              <a:t>School Emergency Management </a:t>
            </a:r>
            <a:br>
              <a:rPr lang="en-US" sz="2800" dirty="0" smtClean="0"/>
            </a:br>
            <a:r>
              <a:rPr lang="en-US" sz="2800" dirty="0" smtClean="0"/>
              <a:t>Workshop 3</a:t>
            </a:r>
            <a:br>
              <a:rPr lang="en-US" sz="2800" dirty="0" smtClean="0"/>
            </a:br>
            <a:endParaRPr lang="en-US" sz="2800" dirty="0"/>
          </a:p>
        </p:txBody>
      </p:sp>
      <p:sp>
        <p:nvSpPr>
          <p:cNvPr id="6" name="Subtitle 5"/>
          <p:cNvSpPr>
            <a:spLocks noGrp="1"/>
          </p:cNvSpPr>
          <p:nvPr>
            <p:ph type="subTitle" idx="1"/>
          </p:nvPr>
        </p:nvSpPr>
        <p:spPr>
          <a:xfrm>
            <a:off x="685802" y="3581402"/>
            <a:ext cx="7672387" cy="2319337"/>
          </a:xfrm>
        </p:spPr>
        <p:txBody>
          <a:bodyPr/>
          <a:lstStyle/>
          <a:p>
            <a:pPr algn="ctr">
              <a:spcBef>
                <a:spcPts val="600"/>
              </a:spcBef>
            </a:pPr>
            <a:endParaRPr lang="en-US" sz="2000" dirty="0" smtClean="0">
              <a:solidFill>
                <a:schemeClr val="bg2"/>
              </a:solidFill>
            </a:endParaRPr>
          </a:p>
          <a:p>
            <a:pPr algn="ctr">
              <a:spcBef>
                <a:spcPts val="600"/>
              </a:spcBef>
            </a:pPr>
            <a:r>
              <a:rPr lang="en-US" sz="2000" dirty="0" smtClean="0">
                <a:solidFill>
                  <a:schemeClr val="bg2"/>
                </a:solidFill>
              </a:rPr>
              <a:t>Brad </a:t>
            </a:r>
            <a:r>
              <a:rPr lang="en-US" sz="2000" dirty="0">
                <a:solidFill>
                  <a:schemeClr val="bg2"/>
                </a:solidFill>
              </a:rPr>
              <a:t>Stiles, MA, Emergency Response Outreach </a:t>
            </a:r>
            <a:r>
              <a:rPr lang="en-US" sz="2000" dirty="0" smtClean="0">
                <a:solidFill>
                  <a:schemeClr val="bg2"/>
                </a:solidFill>
              </a:rPr>
              <a:t>Consultant</a:t>
            </a:r>
          </a:p>
          <a:p>
            <a:pPr algn="ctr">
              <a:spcBef>
                <a:spcPts val="600"/>
              </a:spcBef>
            </a:pPr>
            <a:endParaRPr lang="en-US" sz="2000" dirty="0">
              <a:solidFill>
                <a:schemeClr val="bg2"/>
              </a:solidFill>
            </a:endParaRPr>
          </a:p>
          <a:p>
            <a:pPr algn="ctr">
              <a:spcBef>
                <a:spcPts val="600"/>
              </a:spcBef>
            </a:pPr>
            <a:r>
              <a:rPr lang="en-US" sz="1600" dirty="0">
                <a:solidFill>
                  <a:schemeClr val="bg2"/>
                </a:solidFill>
              </a:rPr>
              <a:t>Colorado School Safety Resource </a:t>
            </a:r>
            <a:r>
              <a:rPr lang="en-US" sz="1600" dirty="0" smtClean="0">
                <a:solidFill>
                  <a:schemeClr val="bg2"/>
                </a:solidFill>
              </a:rPr>
              <a:t>Center</a:t>
            </a:r>
          </a:p>
          <a:p>
            <a:pPr algn="ctr">
              <a:spcBef>
                <a:spcPts val="600"/>
              </a:spcBef>
            </a:pPr>
            <a:r>
              <a:rPr lang="en-US" sz="1600" dirty="0" smtClean="0">
                <a:solidFill>
                  <a:schemeClr val="bg2"/>
                </a:solidFill>
              </a:rPr>
              <a:t>Colorado Department of Public Safety</a:t>
            </a:r>
          </a:p>
          <a:p>
            <a:pPr algn="ctr">
              <a:spcBef>
                <a:spcPts val="600"/>
              </a:spcBef>
            </a:pPr>
            <a:endParaRPr lang="en-US" sz="2000" dirty="0">
              <a:solidFill>
                <a:schemeClr val="bg2"/>
              </a:solidFill>
            </a:endParaRPr>
          </a:p>
          <a:p>
            <a:endParaRPr lang="en-US" sz="2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275590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262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3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2.xml><?xml version="1.0" encoding="utf-8"?>
<a:theme xmlns:a="http://schemas.openxmlformats.org/drawingml/2006/main" name="4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TotalTime>
  <Words>6276</Words>
  <Application>Microsoft Office PowerPoint</Application>
  <PresentationFormat>On-screen Show (4:3)</PresentationFormat>
  <Paragraphs>2409</Paragraphs>
  <Slides>139</Slides>
  <Notes>139</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139</vt:i4>
      </vt:variant>
    </vt:vector>
  </HeadingPairs>
  <TitlesOfParts>
    <vt:vector size="148" baseType="lpstr">
      <vt:lpstr>Arial</vt:lpstr>
      <vt:lpstr>Calibri</vt:lpstr>
      <vt:lpstr>Courier New</vt:lpstr>
      <vt:lpstr>Symbol</vt:lpstr>
      <vt:lpstr>Times New Roman</vt:lpstr>
      <vt:lpstr>Trebuchet MS</vt:lpstr>
      <vt:lpstr>Wingdings</vt:lpstr>
      <vt:lpstr>3_Office Theme</vt:lpstr>
      <vt:lpstr>4_Office Theme</vt:lpstr>
      <vt:lpstr>School Emergency Management  Workshop 1 </vt:lpstr>
      <vt:lpstr>Planning Principles</vt:lpstr>
      <vt:lpstr>A Continuous Process</vt:lpstr>
      <vt:lpstr>Important Planning Considerations</vt:lpstr>
      <vt:lpstr>Alignment With Other Plans</vt:lpstr>
      <vt:lpstr>Planning Process</vt:lpstr>
      <vt:lpstr>A Thorough Plan</vt:lpstr>
      <vt:lpstr>Understanding the Situation </vt:lpstr>
      <vt:lpstr>Identifying Threats and Hazards</vt:lpstr>
      <vt:lpstr>Natural Threats/Hazards</vt:lpstr>
      <vt:lpstr>Natural Threats/Hazards</vt:lpstr>
      <vt:lpstr>Technological Threats/Hazards</vt:lpstr>
      <vt:lpstr>Technological Threats/Hazards</vt:lpstr>
      <vt:lpstr>Human-Caused Threats/Hazards</vt:lpstr>
      <vt:lpstr>Human-Caused Threats/Hazards</vt:lpstr>
      <vt:lpstr>Gathering Information</vt:lpstr>
      <vt:lpstr>Information Sources</vt:lpstr>
      <vt:lpstr>Information Sources</vt:lpstr>
      <vt:lpstr>Assessment Areas</vt:lpstr>
      <vt:lpstr>PowerPoint Presentation</vt:lpstr>
      <vt:lpstr>PowerPoint Presentation</vt:lpstr>
      <vt:lpstr>What Do You See?</vt:lpstr>
      <vt:lpstr>What Do You See?</vt:lpstr>
      <vt:lpstr>Threat &amp; Hazards List WoRksheet</vt:lpstr>
      <vt:lpstr>Assessing/Prioritizing Threats/Hazards</vt:lpstr>
      <vt:lpstr>Probability</vt:lpstr>
      <vt:lpstr>Magnitude</vt:lpstr>
      <vt:lpstr>Risk Assessment Worksheet</vt:lpstr>
      <vt:lpstr>Goals</vt:lpstr>
      <vt:lpstr>Hazard: Fire</vt:lpstr>
      <vt:lpstr>Objectives</vt:lpstr>
      <vt:lpstr>Hazard: Fire </vt:lpstr>
      <vt:lpstr>Hazard: Fire</vt:lpstr>
      <vt:lpstr>Hazard: Fire</vt:lpstr>
      <vt:lpstr>Threat &amp; Hazard Goals and Objectives Worksheet</vt:lpstr>
      <vt:lpstr>Identify critical functions </vt:lpstr>
      <vt:lpstr>Critical Function: Evacuation</vt:lpstr>
      <vt:lpstr>Critical Function: Evacuation </vt:lpstr>
      <vt:lpstr>Critical Function: Evacuation</vt:lpstr>
      <vt:lpstr>Critical Function: Evacuation</vt:lpstr>
      <vt:lpstr>Critical Functions Goals and Objectives Worksheet</vt:lpstr>
      <vt:lpstr>Step 1. Depict the scenario</vt:lpstr>
      <vt:lpstr>Step 2. Determine the amount of time available to respond</vt:lpstr>
      <vt:lpstr>Step 3. Identify decision points</vt:lpstr>
      <vt:lpstr>Step 4. Develop Courses of action</vt:lpstr>
      <vt:lpstr>Step 4 cont.,</vt:lpstr>
      <vt:lpstr>Step 4 cont.,</vt:lpstr>
      <vt:lpstr>School Emergency Management  Workshop 2 </vt:lpstr>
      <vt:lpstr>Basic Plan:  Overview  </vt:lpstr>
      <vt:lpstr>Writing and Organization Strategies</vt:lpstr>
      <vt:lpstr>Cover Page Worksheet</vt:lpstr>
      <vt:lpstr>Promulgation Signature  Worksheet</vt:lpstr>
      <vt:lpstr>Approval and Implementation Worksheet</vt:lpstr>
      <vt:lpstr>Record of Changes Worksheet</vt:lpstr>
      <vt:lpstr>Record of Distribution Worksheet</vt:lpstr>
      <vt:lpstr>Table of Contents Worksheet</vt:lpstr>
      <vt:lpstr>Purpose, Scope, Situation, Assumptions</vt:lpstr>
      <vt:lpstr>Purpose Worksheet</vt:lpstr>
      <vt:lpstr>Scope Worksheet</vt:lpstr>
      <vt:lpstr>Situation Overview Worksheet</vt:lpstr>
      <vt:lpstr>Planning Assumptions and Limitations Worksheet</vt:lpstr>
      <vt:lpstr>Concept of Operations Worksheet</vt:lpstr>
      <vt:lpstr>Purpose, Scope, Situation, Assumptions</vt:lpstr>
      <vt:lpstr>Key Roles and Responsibilities </vt:lpstr>
      <vt:lpstr>PowerPoint Presentation</vt:lpstr>
      <vt:lpstr>Organization and Assignment of Responsibilities Worksheet</vt:lpstr>
      <vt:lpstr>Incident Coordination</vt:lpstr>
      <vt:lpstr>Direction, control and coordination Worksheet</vt:lpstr>
      <vt:lpstr>Information Collection, Analysis and Dissemenation Worksheet</vt:lpstr>
      <vt:lpstr>Training &amp; Exercises Worksheet</vt:lpstr>
      <vt:lpstr>Administration, Finance &amp; Logistics</vt:lpstr>
      <vt:lpstr>Administration, Finance &amp; Logistics Worksheet</vt:lpstr>
      <vt:lpstr>Plan Development and Maintenance Worksheet</vt:lpstr>
      <vt:lpstr>Authorities and References Worksheet</vt:lpstr>
      <vt:lpstr>Functional Annexes </vt:lpstr>
      <vt:lpstr>Response Functional Annexes</vt:lpstr>
      <vt:lpstr>Considerations</vt:lpstr>
      <vt:lpstr>Response Priorities</vt:lpstr>
      <vt:lpstr>Academic Recovery </vt:lpstr>
      <vt:lpstr>Physical Recovery</vt:lpstr>
      <vt:lpstr>Fiscal Recovery</vt:lpstr>
      <vt:lpstr>Communications Annex</vt:lpstr>
      <vt:lpstr>Internal Communication</vt:lpstr>
      <vt:lpstr>External Communication:  Parents (1 of 2)</vt:lpstr>
      <vt:lpstr>External Communication:  Parents (2 of 2)</vt:lpstr>
      <vt:lpstr>External Communication:  Responders </vt:lpstr>
      <vt:lpstr>External Communication:  Media</vt:lpstr>
      <vt:lpstr>Continuity of Operations (COOP)</vt:lpstr>
      <vt:lpstr>Security Annex</vt:lpstr>
      <vt:lpstr>Functional Annexes Worksheets</vt:lpstr>
      <vt:lpstr>School Plan Components   </vt:lpstr>
      <vt:lpstr>Identifying Annexes</vt:lpstr>
      <vt:lpstr>Developing Annexes</vt:lpstr>
      <vt:lpstr>Annex Example:  Pandemic Flu</vt:lpstr>
      <vt:lpstr>Annex Example:  School Violence </vt:lpstr>
      <vt:lpstr>Threat and Hazard Specific Annexes</vt:lpstr>
      <vt:lpstr>Plan Review, Approval, and Dissemination</vt:lpstr>
      <vt:lpstr>Reviewing the School EOP</vt:lpstr>
      <vt:lpstr>School Emergency Management  Workshop 3 </vt:lpstr>
      <vt:lpstr>Step 6:  Plan Implementation and Maintenance</vt:lpstr>
      <vt:lpstr>Training and Exercises</vt:lpstr>
      <vt:lpstr>Benefits of Exercising a School EOP</vt:lpstr>
      <vt:lpstr>Types of Exercises</vt:lpstr>
      <vt:lpstr>Discussion-Based:  Seminars </vt:lpstr>
      <vt:lpstr>Discussion-Based:  Workshops</vt:lpstr>
      <vt:lpstr>Discussion-Based:  Tabletops</vt:lpstr>
      <vt:lpstr>Operations-Based:  Drills</vt:lpstr>
      <vt:lpstr>Communications Drills</vt:lpstr>
      <vt:lpstr>Response Drills</vt:lpstr>
      <vt:lpstr>Tips for Conducting Drills</vt:lpstr>
      <vt:lpstr>Operations-Based:  Functional Exercises</vt:lpstr>
      <vt:lpstr>Operations-Based:  Full-Scale</vt:lpstr>
      <vt:lpstr>Activity:  Training Ideas</vt:lpstr>
      <vt:lpstr>Exercise Design and Development</vt:lpstr>
      <vt:lpstr>Exercise Conduct and Evaluation</vt:lpstr>
      <vt:lpstr>Topic Overview</vt:lpstr>
      <vt:lpstr>Tabletop Exercise Participants</vt:lpstr>
      <vt:lpstr>Conducting the Tabletop </vt:lpstr>
      <vt:lpstr>Activity:  Conduct the Tabletop</vt:lpstr>
      <vt:lpstr>Evaluation</vt:lpstr>
      <vt:lpstr>Activity:  Debrief the Tabletop</vt:lpstr>
      <vt:lpstr>After-Action Report</vt:lpstr>
      <vt:lpstr>Topic Overview</vt:lpstr>
      <vt:lpstr>Designing Tabletop Materials</vt:lpstr>
      <vt:lpstr>Adding perspective</vt:lpstr>
      <vt:lpstr>Adding perspective</vt:lpstr>
      <vt:lpstr>PowerPoint Presentation</vt:lpstr>
      <vt:lpstr>For instance…</vt:lpstr>
      <vt:lpstr>Shertin Tornado</vt:lpstr>
      <vt:lpstr>Significant activities</vt:lpstr>
      <vt:lpstr>Shertin Tornado</vt:lpstr>
      <vt:lpstr>Capture the moment …</vt:lpstr>
      <vt:lpstr>Messages or injects</vt:lpstr>
      <vt:lpstr>Shertin Tornado</vt:lpstr>
      <vt:lpstr>Activity: Reunification TTX</vt:lpstr>
      <vt:lpstr>Evaluation</vt:lpstr>
      <vt:lpstr>PowerPoint Presentation</vt:lpstr>
      <vt:lpstr>Questions?</vt:lpstr>
      <vt:lpstr>Thank you for your efforts to make our schools safer!   enjoy the rest of  your school year.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Emergency Management  Workshop 1</dc:title>
  <dc:creator>Brad Stiles</dc:creator>
  <cp:lastModifiedBy>Brad Stiles</cp:lastModifiedBy>
  <cp:revision>7</cp:revision>
  <cp:lastPrinted>2017-03-06T20:56:18Z</cp:lastPrinted>
  <dcterms:created xsi:type="dcterms:W3CDTF">2017-03-06T20:29:33Z</dcterms:created>
  <dcterms:modified xsi:type="dcterms:W3CDTF">2020-01-27T21:33:18Z</dcterms:modified>
</cp:coreProperties>
</file>