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Lst>
  <p:sldSz cx="10058400" cy="7772400"/>
  <p:notesSz cx="6858000" cy="9144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69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11225" y="1854835"/>
            <a:ext cx="8229600" cy="4330065"/>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600" spc="0">
                <a:solidFill>
                  <a:srgbClr val="000000"/>
                </a:solidFill>
                <a:latin typeface="Times New Roman" panose="02020603050405020304" pitchFamily="1"/>
              </a:rPr>
              <a:t>Both federal and Colorado law prohibit discrimination on the basis of: </a:t>
            </a:r>
          </a:p>
          <a:p>
            <a:pPr marL="457200" marR="0" indent="457200" algn="l">
              <a:lnSpc>
                <a:spcPts val="1700"/>
              </a:lnSpc>
              <a:spcBef>
                <a:spcPts val="3060"/>
              </a:spcBef>
              <a:spcAft>
                <a:spcPts val="0"/>
              </a:spcAft>
              <a:buFont typeface="Wingdings"/>
              <a:buChar char="§"/>
            </a:pPr>
            <a:r>
              <a:rPr lang="en-US" sz="1600" spc="0">
                <a:solidFill>
                  <a:srgbClr val="000000"/>
                </a:solidFill>
                <a:latin typeface="Times New Roman" panose="02020603050405020304" pitchFamily="1"/>
              </a:rPr>
              <a:t>Disability (ADA, Section 504 and CADA) </a:t>
            </a:r>
          </a:p>
          <a:p>
            <a:pPr marL="457200" marR="0" indent="457200" algn="l">
              <a:lnSpc>
                <a:spcPts val="1700"/>
              </a:lnSpc>
              <a:spcBef>
                <a:spcPts val="245"/>
              </a:spcBef>
              <a:spcAft>
                <a:spcPts val="0"/>
              </a:spcAft>
              <a:buFont typeface="Wingdings"/>
              <a:buChar char="§"/>
            </a:pPr>
            <a:r>
              <a:rPr lang="en-US" sz="1600" spc="0">
                <a:solidFill>
                  <a:srgbClr val="000000"/>
                </a:solidFill>
                <a:latin typeface="Times New Roman" panose="02020603050405020304" pitchFamily="1"/>
              </a:rPr>
              <a:t>Race (IRS Procedure 75-50, Title VI and CADA) </a:t>
            </a:r>
          </a:p>
          <a:p>
            <a:pPr marL="457200" marR="0" indent="457200" algn="l">
              <a:lnSpc>
                <a:spcPts val="1700"/>
              </a:lnSpc>
              <a:spcBef>
                <a:spcPts val="275"/>
              </a:spcBef>
              <a:spcAft>
                <a:spcPts val="0"/>
              </a:spcAft>
              <a:buFont typeface="Wingdings"/>
              <a:buChar char="§"/>
            </a:pPr>
            <a:r>
              <a:rPr lang="en-US" sz="1600" spc="0">
                <a:solidFill>
                  <a:srgbClr val="000000"/>
                </a:solidFill>
                <a:latin typeface="Times New Roman" panose="02020603050405020304" pitchFamily="1"/>
              </a:rPr>
              <a:t>Creed (CADA) </a:t>
            </a:r>
          </a:p>
          <a:p>
            <a:pPr marL="457200" marR="0" indent="457200" algn="l">
              <a:lnSpc>
                <a:spcPts val="1700"/>
              </a:lnSpc>
              <a:spcBef>
                <a:spcPts val="270"/>
              </a:spcBef>
              <a:spcAft>
                <a:spcPts val="0"/>
              </a:spcAft>
              <a:buFont typeface="Wingdings"/>
              <a:buChar char="§"/>
            </a:pPr>
            <a:r>
              <a:rPr lang="en-US" sz="1600" spc="0">
                <a:solidFill>
                  <a:srgbClr val="000000"/>
                </a:solidFill>
                <a:latin typeface="Times New Roman" panose="02020603050405020304" pitchFamily="1"/>
              </a:rPr>
              <a:t>Color (Title VI and CADA) </a:t>
            </a:r>
          </a:p>
          <a:p>
            <a:pPr marL="457200" marR="0" indent="457200" algn="l">
              <a:lnSpc>
                <a:spcPts val="1700"/>
              </a:lnSpc>
              <a:spcBef>
                <a:spcPts val="270"/>
              </a:spcBef>
              <a:spcAft>
                <a:spcPts val="0"/>
              </a:spcAft>
              <a:buFont typeface="Wingdings"/>
              <a:buChar char="§"/>
            </a:pPr>
            <a:r>
              <a:rPr lang="en-US" sz="1600" spc="0">
                <a:solidFill>
                  <a:srgbClr val="000000"/>
                </a:solidFill>
                <a:latin typeface="Times New Roman" panose="02020603050405020304" pitchFamily="1"/>
              </a:rPr>
              <a:t>Sex (Title IX and CADA) </a:t>
            </a:r>
          </a:p>
          <a:p>
            <a:pPr marL="457200" marR="0" indent="457200" algn="l">
              <a:lnSpc>
                <a:spcPts val="1700"/>
              </a:lnSpc>
              <a:spcBef>
                <a:spcPts val="250"/>
              </a:spcBef>
              <a:spcAft>
                <a:spcPts val="0"/>
              </a:spcAft>
              <a:buFont typeface="Wingdings"/>
              <a:buChar char="§"/>
            </a:pPr>
            <a:r>
              <a:rPr lang="en-US" sz="1600" spc="0">
                <a:solidFill>
                  <a:srgbClr val="000000"/>
                </a:solidFill>
                <a:latin typeface="Times New Roman" panose="02020603050405020304" pitchFamily="1"/>
              </a:rPr>
              <a:t>Sexual orientation (CADA) </a:t>
            </a:r>
          </a:p>
          <a:p>
            <a:pPr marL="457200" marR="0" indent="457200" algn="l">
              <a:lnSpc>
                <a:spcPts val="1700"/>
              </a:lnSpc>
              <a:spcBef>
                <a:spcPts val="270"/>
              </a:spcBef>
              <a:spcAft>
                <a:spcPts val="0"/>
              </a:spcAft>
              <a:buFont typeface="Wingdings"/>
              <a:buChar char="§"/>
            </a:pPr>
            <a:r>
              <a:rPr lang="en-US" sz="1600" spc="0">
                <a:solidFill>
                  <a:srgbClr val="000000"/>
                </a:solidFill>
                <a:latin typeface="Times New Roman" panose="02020603050405020304" pitchFamily="1"/>
              </a:rPr>
              <a:t>Gender identity (Title IX and CADA) </a:t>
            </a:r>
          </a:p>
          <a:p>
            <a:pPr marL="457200" marR="0" indent="457200" algn="l">
              <a:lnSpc>
                <a:spcPts val="1700"/>
              </a:lnSpc>
              <a:spcBef>
                <a:spcPts val="275"/>
              </a:spcBef>
              <a:spcAft>
                <a:spcPts val="0"/>
              </a:spcAft>
              <a:buFont typeface="Wingdings"/>
              <a:buChar char="§"/>
            </a:pPr>
            <a:r>
              <a:rPr lang="en-US" sz="1600" spc="0">
                <a:solidFill>
                  <a:srgbClr val="000000"/>
                </a:solidFill>
                <a:latin typeface="Times New Roman" panose="02020603050405020304" pitchFamily="1"/>
              </a:rPr>
              <a:t>Gender expression (Title IX and CADA) </a:t>
            </a:r>
          </a:p>
          <a:p>
            <a:pPr marL="457200" marR="0" indent="457200" algn="l">
              <a:lnSpc>
                <a:spcPts val="1700"/>
              </a:lnSpc>
              <a:spcBef>
                <a:spcPts val="270"/>
              </a:spcBef>
              <a:spcAft>
                <a:spcPts val="0"/>
              </a:spcAft>
              <a:buFont typeface="Wingdings"/>
              <a:buChar char="§"/>
            </a:pPr>
            <a:r>
              <a:rPr lang="en-US" sz="1600" spc="0">
                <a:solidFill>
                  <a:srgbClr val="000000"/>
                </a:solidFill>
                <a:latin typeface="Times New Roman" panose="02020603050405020304" pitchFamily="1"/>
              </a:rPr>
              <a:t>Marital status (CADA) </a:t>
            </a:r>
          </a:p>
          <a:p>
            <a:pPr marL="457200" marR="0" indent="457200" algn="l">
              <a:lnSpc>
                <a:spcPts val="1700"/>
              </a:lnSpc>
              <a:spcBef>
                <a:spcPts val="250"/>
              </a:spcBef>
              <a:spcAft>
                <a:spcPts val="0"/>
              </a:spcAft>
              <a:buFont typeface="Wingdings"/>
              <a:buChar char="§"/>
            </a:pPr>
            <a:r>
              <a:rPr lang="en-US" sz="1600" spc="0">
                <a:solidFill>
                  <a:srgbClr val="000000"/>
                </a:solidFill>
                <a:latin typeface="Times New Roman" panose="02020603050405020304" pitchFamily="1"/>
              </a:rPr>
              <a:t>National origin (Title VI and CADA) </a:t>
            </a:r>
          </a:p>
          <a:p>
            <a:pPr marL="457200" marR="0" indent="457200" algn="l">
              <a:lnSpc>
                <a:spcPts val="1700"/>
              </a:lnSpc>
              <a:spcBef>
                <a:spcPts val="270"/>
              </a:spcBef>
              <a:spcAft>
                <a:spcPts val="0"/>
              </a:spcAft>
              <a:buFont typeface="Wingdings"/>
              <a:buChar char="§"/>
            </a:pPr>
            <a:r>
              <a:rPr lang="en-US" sz="1600" spc="-5">
                <a:solidFill>
                  <a:srgbClr val="000000"/>
                </a:solidFill>
                <a:latin typeface="Times New Roman" panose="02020603050405020304" pitchFamily="1"/>
              </a:rPr>
              <a:t>or Ancestry (CADA) </a:t>
            </a:r>
          </a:p>
          <a:p>
            <a:pPr marL="0" marR="0" indent="0" algn="l">
              <a:lnSpc>
                <a:spcPts val="2000"/>
              </a:lnSpc>
              <a:spcBef>
                <a:spcPts val="3580"/>
              </a:spcBef>
              <a:spcAft>
                <a:spcPts val="25"/>
              </a:spcAft>
            </a:pPr>
            <a:r>
              <a:rPr lang="en-US" sz="1600" spc="0">
                <a:solidFill>
                  <a:srgbClr val="000000"/>
                </a:solidFill>
                <a:latin typeface="Times New Roman" panose="02020603050405020304" pitchFamily="1"/>
              </a:rPr>
              <a:t>Many independent schools also advertise that they do not discriminate on the basis of these or other protected classes in their admissions procedures.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layout 2">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66470" y="1586230"/>
            <a:ext cx="7327900" cy="5055870"/>
          </a:xfrm>
          <a:prstGeom prst="rect">
            <a:avLst/>
          </a:prstGeom>
          <a:noFill/>
          <a:ln w="0" cmpd="sng">
            <a:noFill/>
            <a:prstDash val="solid"/>
          </a:ln>
        </p:spPr>
        <p:txBody>
          <a:bodyPr vert="horz" lIns="0" tIns="271780" rIns="0" bIns="0" anchor="t"/>
          <a:lstStyle/>
          <a:p>
            <a:pPr marL="0" marR="0" indent="0" algn="l">
              <a:lnSpc>
                <a:spcPts val="1800"/>
              </a:lnSpc>
              <a:spcAft>
                <a:spcPts val="0"/>
              </a:spcAft>
            </a:pPr>
            <a:r>
              <a:rPr lang="en-US" sz="1600" spc="-20">
                <a:solidFill>
                  <a:srgbClr val="000000"/>
                </a:solidFill>
                <a:latin typeface="Times New Roman" panose="02020603050405020304" pitchFamily="1"/>
              </a:rPr>
              <a:t>DO NOT ASK: </a:t>
            </a:r>
          </a:p>
          <a:p>
            <a:pPr marL="411480" marR="0" indent="0" algn="l">
              <a:lnSpc>
                <a:spcPts val="1800"/>
              </a:lnSpc>
              <a:spcBef>
                <a:spcPts val="2130"/>
              </a:spcBef>
              <a:spcAft>
                <a:spcPts val="0"/>
              </a:spcAft>
            </a:pPr>
            <a:r>
              <a:rPr lang="en-US" sz="1600" spc="-5">
                <a:solidFill>
                  <a:srgbClr val="000000"/>
                </a:solidFill>
                <a:latin typeface="Times New Roman" panose="02020603050405020304" pitchFamily="1"/>
              </a:rPr>
              <a:t>For a photo of the applicant. </a:t>
            </a:r>
          </a:p>
          <a:p>
            <a:pPr marL="411480" marR="0" indent="0" algn="l">
              <a:lnSpc>
                <a:spcPts val="1800"/>
              </a:lnSpc>
              <a:spcBef>
                <a:spcPts val="2155"/>
              </a:spcBef>
              <a:spcAft>
                <a:spcPts val="0"/>
              </a:spcAft>
            </a:pPr>
            <a:r>
              <a:rPr lang="en-US" sz="1600" spc="-5">
                <a:solidFill>
                  <a:srgbClr val="000000"/>
                </a:solidFill>
                <a:latin typeface="Times New Roman" panose="02020603050405020304" pitchFamily="1"/>
              </a:rPr>
              <a:t>Are you disabled? </a:t>
            </a:r>
          </a:p>
          <a:p>
            <a:pPr marL="411480" marR="0" indent="0" algn="l">
              <a:lnSpc>
                <a:spcPts val="1800"/>
              </a:lnSpc>
              <a:spcBef>
                <a:spcPts val="2130"/>
              </a:spcBef>
              <a:spcAft>
                <a:spcPts val="0"/>
              </a:spcAft>
            </a:pPr>
            <a:r>
              <a:rPr lang="en-US" sz="1600" spc="-10">
                <a:solidFill>
                  <a:srgbClr val="000000"/>
                </a:solidFill>
                <a:latin typeface="Times New Roman" panose="02020603050405020304" pitchFamily="1"/>
              </a:rPr>
              <a:t>Have you sought counseling or treatment for an emotional or mental health problem?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What medications are you currently taking? </a:t>
            </a:r>
          </a:p>
          <a:p>
            <a:pPr marL="411480" marR="0" indent="0" algn="l">
              <a:lnSpc>
                <a:spcPts val="1800"/>
              </a:lnSpc>
              <a:spcBef>
                <a:spcPts val="2130"/>
              </a:spcBef>
              <a:spcAft>
                <a:spcPts val="0"/>
              </a:spcAft>
            </a:pPr>
            <a:r>
              <a:rPr lang="en-US" sz="1600" spc="0">
                <a:solidFill>
                  <a:srgbClr val="000000"/>
                </a:solidFill>
                <a:latin typeface="Times New Roman" panose="02020603050405020304" pitchFamily="1"/>
              </a:rPr>
              <a:t>How does your wheelchair affect your ability to get around?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Where is your accent from? </a:t>
            </a:r>
          </a:p>
          <a:p>
            <a:pPr marL="411480" marR="0" indent="0" algn="l">
              <a:lnSpc>
                <a:spcPts val="1800"/>
              </a:lnSpc>
              <a:spcBef>
                <a:spcPts val="2130"/>
              </a:spcBef>
              <a:spcAft>
                <a:spcPts val="0"/>
              </a:spcAft>
            </a:pPr>
            <a:r>
              <a:rPr lang="en-US" sz="1600" spc="-5">
                <a:solidFill>
                  <a:srgbClr val="000000"/>
                </a:solidFill>
                <a:latin typeface="Times New Roman" panose="02020603050405020304" pitchFamily="1"/>
              </a:rPr>
              <a:t>Where were you born?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Tell me about the ethnic clothing or the unusual jewelry you are wearing. </a:t>
            </a:r>
          </a:p>
          <a:p>
            <a:pPr marL="411480" marR="0" indent="0" algn="l">
              <a:lnSpc>
                <a:spcPts val="1800"/>
              </a:lnSpc>
              <a:spcBef>
                <a:spcPts val="2130"/>
              </a:spcBef>
              <a:spcAft>
                <a:spcPts val="70"/>
              </a:spcAft>
            </a:pPr>
            <a:r>
              <a:rPr lang="en-US" sz="1600" spc="0">
                <a:solidFill>
                  <a:srgbClr val="000000"/>
                </a:solidFill>
                <a:latin typeface="Times New Roman" panose="02020603050405020304" pitchFamily="1"/>
              </a:rPr>
              <a:t>Are your parents married?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layout 3">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13130" y="2037715"/>
            <a:ext cx="8235950" cy="175387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600" spc="-15">
                <a:solidFill>
                  <a:srgbClr val="000000"/>
                </a:solidFill>
                <a:latin typeface="Times New Roman" panose="02020603050405020304" pitchFamily="1"/>
              </a:rPr>
              <a:t>IT IS OK TO ASK: </a:t>
            </a:r>
          </a:p>
          <a:p>
            <a:pPr marL="457200" marR="0" indent="0" algn="l">
              <a:lnSpc>
                <a:spcPts val="1800"/>
              </a:lnSpc>
              <a:spcBef>
                <a:spcPts val="2135"/>
              </a:spcBef>
              <a:spcAft>
                <a:spcPts val="0"/>
              </a:spcAft>
            </a:pPr>
            <a:r>
              <a:rPr lang="en-US" sz="1600" spc="0">
                <a:solidFill>
                  <a:srgbClr val="000000"/>
                </a:solidFill>
                <a:latin typeface="Times New Roman" panose="02020603050405020304" pitchFamily="1"/>
              </a:rPr>
              <a:t>Do you have any reading or learning challenges? </a:t>
            </a:r>
          </a:p>
          <a:p>
            <a:pPr marL="457200" marR="0" indent="0" algn="l">
              <a:lnSpc>
                <a:spcPts val="1800"/>
              </a:lnSpc>
              <a:spcBef>
                <a:spcPts val="2160"/>
              </a:spcBef>
              <a:spcAft>
                <a:spcPts val="3965"/>
              </a:spcAft>
            </a:pPr>
            <a:r>
              <a:rPr lang="en-US" sz="1600" spc="0">
                <a:solidFill>
                  <a:srgbClr val="000000"/>
                </a:solidFill>
                <a:latin typeface="Times New Roman" panose="02020603050405020304" pitchFamily="1"/>
              </a:rPr>
              <a:t>Have you ever had an IEP or Section 504 Plan? </a:t>
            </a:r>
          </a:p>
        </p:txBody>
      </p:sp>
      <p:sp>
        <p:nvSpPr>
          <p:cNvPr id="5" name="Text Placeholder 4"/>
          <p:cNvSpPr>
            <a:spLocks noGrp="1"/>
          </p:cNvSpPr>
          <p:nvPr>
            <p:ph type="body" idx="10"/>
          </p:nvPr>
        </p:nvSpPr>
        <p:spPr>
          <a:xfrm>
            <a:off x="913130" y="3791585"/>
            <a:ext cx="8235950" cy="1186815"/>
          </a:xfrm>
          <a:prstGeom prst="rect">
            <a:avLst/>
          </a:prstGeom>
          <a:solidFill>
            <a:srgbClr val="FFFF00"/>
          </a:solidFill>
          <a:ln w="8890" cmpd="sng">
            <a:solidFill>
              <a:srgbClr val="000000"/>
            </a:solidFill>
            <a:prstDash val="solid"/>
          </a:ln>
        </p:spPr>
        <p:txBody>
          <a:bodyPr vert="horz" lIns="0" tIns="11430" rIns="0" bIns="0" anchor="t"/>
          <a:lstStyle/>
          <a:p>
            <a:pPr marL="0" marR="0" indent="0" algn="ctr">
              <a:lnSpc>
                <a:spcPts val="1800"/>
              </a:lnSpc>
              <a:spcAft>
                <a:spcPts val="0"/>
              </a:spcAft>
            </a:pPr>
            <a:r>
              <a:rPr lang="en-US" sz="1600" spc="-80">
                <a:solidFill>
                  <a:srgbClr val="000000"/>
                </a:solidFill>
                <a:latin typeface="Times New Roman" panose="02020603050405020304" pitchFamily="1"/>
              </a:rPr>
              <a:t>CAVEAT: </a:t>
            </a:r>
          </a:p>
          <a:p>
            <a:pPr marL="0" marR="0" indent="0" algn="ctr">
              <a:lnSpc>
                <a:spcPts val="1800"/>
              </a:lnSpc>
              <a:spcBef>
                <a:spcPts val="1830"/>
              </a:spcBef>
              <a:spcAft>
                <a:spcPts val="1735"/>
              </a:spcAft>
            </a:pPr>
            <a:r>
              <a:rPr lang="en-US" sz="1600" spc="0">
                <a:solidFill>
                  <a:srgbClr val="000000"/>
                </a:solidFill>
                <a:latin typeface="Times New Roman" panose="02020603050405020304" pitchFamily="1"/>
              </a:rPr>
              <a:t>If an independent school has a reason to ask the question that is documented and tied to its </a:t>
            </a:r>
            <a:br/>
            <a:r>
              <a:rPr lang="en-US" sz="1600" spc="0">
                <a:solidFill>
                  <a:srgbClr val="000000"/>
                </a:solidFill>
                <a:latin typeface="Times New Roman" panose="02020603050405020304" pitchFamily="1"/>
              </a:rPr>
              <a:t>programing or curriculum, it may ask the question.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layout 4">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06780" y="2249805"/>
            <a:ext cx="8243570" cy="2779395"/>
          </a:xfrm>
          <a:prstGeom prst="rect">
            <a:avLst/>
          </a:prstGeom>
          <a:noFill/>
          <a:ln w="0" cmpd="sng">
            <a:noFill/>
            <a:prstDash val="solid"/>
          </a:ln>
        </p:spPr>
        <p:txBody>
          <a:bodyPr vert="horz" lIns="0" tIns="635" rIns="0" bIns="0" anchor="t">
            <a:normAutofit fontScale="80000"/>
          </a:bodyPr>
          <a:lstStyle/>
          <a:p>
            <a:pPr marL="0" marR="0" indent="0" algn="ctr">
              <a:lnSpc>
                <a:spcPts val="2500"/>
              </a:lnSpc>
              <a:spcAft>
                <a:spcPts val="0"/>
              </a:spcAft>
            </a:pPr>
            <a:r>
              <a:rPr lang="en-US" sz="2150" b="1" spc="0">
                <a:solidFill>
                  <a:srgbClr val="000000"/>
                </a:solidFill>
                <a:latin typeface="Times New Roman" panose="02020603050405020304" pitchFamily="1"/>
              </a:rPr>
              <a:t>Honesty Affirmations </a:t>
            </a:r>
          </a:p>
          <a:p>
            <a:pPr marL="0" marR="0" indent="0" algn="just">
              <a:lnSpc>
                <a:spcPts val="2500"/>
              </a:lnSpc>
              <a:spcBef>
                <a:spcPts val="1625"/>
              </a:spcBef>
              <a:spcAft>
                <a:spcPts val="100"/>
              </a:spcAft>
            </a:pPr>
            <a:r>
              <a:rPr lang="en-US" sz="2200" spc="0">
                <a:solidFill>
                  <a:srgbClr val="000000"/>
                </a:solidFill>
                <a:latin typeface="Times New Roman" panose="02020603050405020304" pitchFamily="1"/>
              </a:rPr>
              <a:t>I certify that all information submitted in the admission process </a:t>
            </a:r>
            <a:r>
              <a:rPr lang="en-US" sz="2550" spc="0">
                <a:solidFill>
                  <a:srgbClr val="000000"/>
                </a:solidFill>
                <a:latin typeface="Times New Roman" panose="02020603050405020304" pitchFamily="1"/>
              </a:rPr>
              <a:t>— </a:t>
            </a:r>
            <a:r>
              <a:rPr lang="en-US" sz="2200" spc="0">
                <a:solidFill>
                  <a:srgbClr val="000000"/>
                </a:solidFill>
                <a:latin typeface="Times New Roman" panose="02020603050405020304" pitchFamily="1"/>
              </a:rPr>
              <a:t>including this application and any other supporting materials </a:t>
            </a:r>
            <a:r>
              <a:rPr lang="en-US" sz="2550" spc="0">
                <a:solidFill>
                  <a:srgbClr val="000000"/>
                </a:solidFill>
                <a:latin typeface="Times New Roman" panose="02020603050405020304" pitchFamily="1"/>
              </a:rPr>
              <a:t>— </a:t>
            </a:r>
            <a:r>
              <a:rPr lang="en-US" sz="2200" spc="0">
                <a:solidFill>
                  <a:srgbClr val="000000"/>
                </a:solidFill>
                <a:latin typeface="Times New Roman" panose="02020603050405020304" pitchFamily="1"/>
              </a:rPr>
              <a:t>is factually true and complete as of the date of submission. I understand that I may be subject to a range of disciplinary actions, up to and including revocation of my admission or dismissal from enrollment, if it is determined that any information I submitted in the admission process is materially incorrect or incomplete.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layout 5">
    <p:bg>
      <p:bgPr>
        <a:solidFill>
          <a:schemeClr val="bg1">
            <a:alpha val="100000"/>
          </a:schemeClr>
        </a:solidFill>
        <a:effectLst/>
      </p:bgPr>
    </p:bg>
    <p:spTree>
      <p:nvGrpSpPr>
        <p:cNvPr id="1" name=""/>
        <p:cNvGrpSpPr/>
        <p:nvPr/>
      </p:nvGrpSpPr>
      <p:grpSpPr>
        <a:xfrm>
          <a:off x="0" y="0"/>
          <a:ext cx="0" cy="0"/>
          <a:chOff x="0" y="0"/>
          <a:chExt cx="0" cy="0"/>
        </a:xfrm>
      </p:grpSpPr>
      <p:sp>
        <p:nvSpPr>
          <p:cNvPr id="6" name="Text Placeholder 5"/>
          <p:cNvSpPr>
            <a:spLocks noGrp="1"/>
          </p:cNvSpPr>
          <p:nvPr>
            <p:ph type="body" idx="10"/>
          </p:nvPr>
        </p:nvSpPr>
        <p:spPr>
          <a:xfrm>
            <a:off x="909320" y="4911090"/>
            <a:ext cx="8243570" cy="1946910"/>
          </a:xfrm>
          <a:prstGeom prst="rect">
            <a:avLst/>
          </a:prstGeom>
          <a:noFill/>
          <a:ln w="0" cmpd="sng">
            <a:noFill/>
            <a:prstDash val="solid"/>
          </a:ln>
        </p:spPr>
        <p:txBody>
          <a:bodyPr vert="horz" lIns="0" tIns="5080" rIns="0" bIns="0" anchor="t"/>
          <a:lstStyle/>
          <a:p>
            <a:pPr marL="0" marR="0" indent="0" algn="l">
              <a:lnSpc>
                <a:spcPts val="2500"/>
              </a:lnSpc>
              <a:spcAft>
                <a:spcPts val="0"/>
              </a:spcAft>
            </a:pPr>
            <a:r>
              <a:rPr lang="en-US" sz="2200" b="1" spc="0">
                <a:solidFill>
                  <a:srgbClr val="000000"/>
                </a:solidFill>
                <a:latin typeface="Times New Roman" panose="02020603050405020304" pitchFamily="1"/>
              </a:rPr>
              <a:t>How to Mitigate Risks of Perpetual Enrollment Contract: </a:t>
            </a:r>
          </a:p>
          <a:p>
            <a:pPr marL="457200" marR="685800" indent="228600" algn="l">
              <a:lnSpc>
                <a:spcPts val="2700"/>
              </a:lnSpc>
              <a:spcBef>
                <a:spcPts val="935"/>
              </a:spcBef>
              <a:spcAft>
                <a:spcPts val="0"/>
              </a:spcAft>
              <a:buFont typeface="Symbol"/>
              <a:buChar char="·"/>
            </a:pPr>
            <a:r>
              <a:rPr lang="en-US" sz="2200" spc="0">
                <a:solidFill>
                  <a:srgbClr val="000000"/>
                </a:solidFill>
                <a:latin typeface="Times New Roman" panose="02020603050405020304" pitchFamily="1"/>
              </a:rPr>
              <a:t>New contracts for enrollment in each “school”—lower, middle, upper </a:t>
            </a:r>
          </a:p>
          <a:p>
            <a:pPr marL="457200" marR="0" indent="228600" algn="l">
              <a:lnSpc>
                <a:spcPts val="2700"/>
              </a:lnSpc>
              <a:spcBef>
                <a:spcPts val="165"/>
              </a:spcBef>
              <a:spcAft>
                <a:spcPts val="0"/>
              </a:spcAft>
              <a:buFont typeface="Symbol"/>
              <a:buChar char="·"/>
            </a:pPr>
            <a:r>
              <a:rPr lang="en-US" sz="2200" spc="0">
                <a:solidFill>
                  <a:srgbClr val="000000"/>
                </a:solidFill>
                <a:latin typeface="Times New Roman" panose="02020603050405020304" pitchFamily="1"/>
              </a:rPr>
              <a:t>Build regular tuition increases into the contract </a:t>
            </a:r>
          </a:p>
          <a:p>
            <a:pPr marL="457200" marR="0" indent="228600" algn="l">
              <a:lnSpc>
                <a:spcPts val="2700"/>
              </a:lnSpc>
              <a:spcBef>
                <a:spcPts val="140"/>
              </a:spcBef>
              <a:spcAft>
                <a:spcPts val="605"/>
              </a:spcAft>
              <a:buFont typeface="Symbol"/>
              <a:buChar char="·"/>
            </a:pPr>
            <a:r>
              <a:rPr lang="en-US" sz="2200" spc="-10">
                <a:solidFill>
                  <a:srgbClr val="000000"/>
                </a:solidFill>
                <a:latin typeface="Times New Roman" panose="02020603050405020304" pitchFamily="1"/>
              </a:rPr>
              <a:t>Calendar, calendar, calendar!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layout 6">
    <p:bg>
      <p:bgPr>
        <a:solidFill>
          <a:schemeClr val="bg1">
            <a:alpha val="100000"/>
          </a:schemeClr>
        </a:solidFill>
        <a:effectLst/>
      </p:bgPr>
    </p:bg>
    <p:spTree>
      <p:nvGrpSpPr>
        <p:cNvPr id="1" name=""/>
        <p:cNvGrpSpPr/>
        <p:nvPr/>
      </p:nvGrpSpPr>
      <p:grpSpPr>
        <a:xfrm>
          <a:off x="0" y="0"/>
          <a:ext cx="0" cy="0"/>
          <a:chOff x="0" y="0"/>
          <a:chExt cx="0" cy="0"/>
        </a:xfrm>
      </p:grpSpPr>
      <p:sp>
        <p:nvSpPr>
          <p:cNvPr id="4" name="Text Placeholder 3"/>
          <p:cNvSpPr>
            <a:spLocks noGrp="1"/>
          </p:cNvSpPr>
          <p:nvPr>
            <p:ph type="body" idx="10"/>
          </p:nvPr>
        </p:nvSpPr>
        <p:spPr>
          <a:xfrm>
            <a:off x="912495" y="2658745"/>
            <a:ext cx="8243570" cy="3742055"/>
          </a:xfrm>
          <a:prstGeom prst="rect">
            <a:avLst/>
          </a:prstGeom>
          <a:noFill/>
          <a:ln w="0" cmpd="sng">
            <a:noFill/>
            <a:prstDash val="solid"/>
          </a:ln>
        </p:spPr>
        <p:txBody>
          <a:bodyPr vert="horz" lIns="0" tIns="5080" rIns="0" bIns="0" anchor="t"/>
          <a:lstStyle/>
          <a:p>
            <a:pPr marL="0" marR="0" indent="0" algn="ctr">
              <a:lnSpc>
                <a:spcPts val="2500"/>
              </a:lnSpc>
              <a:spcAft>
                <a:spcPts val="0"/>
              </a:spcAft>
            </a:pPr>
            <a:r>
              <a:rPr lang="en-US" sz="2200" b="1" spc="0">
                <a:solidFill>
                  <a:srgbClr val="000000"/>
                </a:solidFill>
                <a:latin typeface="Times New Roman" panose="02020603050405020304" pitchFamily="1"/>
              </a:rPr>
              <a:t>Liquidated Damages Clauses </a:t>
            </a:r>
          </a:p>
          <a:p>
            <a:pPr marL="0" marR="0" indent="0" algn="just">
              <a:lnSpc>
                <a:spcPts val="2500"/>
              </a:lnSpc>
              <a:spcBef>
                <a:spcPts val="4165"/>
              </a:spcBef>
              <a:spcAft>
                <a:spcPts val="40"/>
              </a:spcAft>
            </a:pPr>
            <a:r>
              <a:rPr lang="en-US" sz="2200" spc="-20">
                <a:solidFill>
                  <a:srgbClr val="000000"/>
                </a:solidFill>
                <a:latin typeface="Times New Roman" panose="02020603050405020304" pitchFamily="1"/>
              </a:rPr>
              <a:t>School is a non-profit organization and dependent on tuition funds to pay employees’ salaries and operating expenses. Thus, in accepting Student for enrollment, School assumes expenses which are not reduced by Student’s absence, withdrawal or dismissal. Upon signing this Agreement, Parents assume responsibility for the full annual tuition, and agree that tuition is due regardless of Student’s absence, illness, or withdrawal as liquidated damages and not a penalty, it being agreed by the parties that such payment is a reasonable approximation of damages which will be difficult to ascertain and quantify. </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sp>
        <p:nvSpPr>
          <p:cNvPr id="4" name="Text Placeholder 3"/>
          <p:cNvSpPr>
            <a:spLocks noGrp="1"/>
          </p:cNvSpPr>
          <p:nvPr>
            <p:ph type="body" idx="10"/>
          </p:nvPr>
        </p:nvSpPr>
        <p:spPr>
          <a:xfrm>
            <a:off x="911225" y="1854835"/>
            <a:ext cx="8229600" cy="4330065"/>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600" spc="0" dirty="0">
                <a:solidFill>
                  <a:srgbClr val="000000"/>
                </a:solidFill>
                <a:latin typeface="Times New Roman" panose="02020603050405020304" pitchFamily="1"/>
              </a:rPr>
              <a:t>Both federal and Colorado law prohibit discrimination on the basis of: </a:t>
            </a:r>
          </a:p>
          <a:p>
            <a:pPr marL="457200" marR="0" indent="457200" algn="l">
              <a:lnSpc>
                <a:spcPts val="1700"/>
              </a:lnSpc>
              <a:spcBef>
                <a:spcPts val="3060"/>
              </a:spcBef>
              <a:spcAft>
                <a:spcPts val="0"/>
              </a:spcAft>
              <a:buFont typeface="Wingdings"/>
              <a:buChar char="§"/>
            </a:pPr>
            <a:r>
              <a:rPr lang="en-US" sz="1600" spc="0" dirty="0">
                <a:solidFill>
                  <a:srgbClr val="000000"/>
                </a:solidFill>
                <a:latin typeface="Times New Roman" panose="02020603050405020304" pitchFamily="1"/>
              </a:rPr>
              <a:t>Disability (ADA, Section 504 and CADA) </a:t>
            </a:r>
          </a:p>
          <a:p>
            <a:pPr marL="457200" marR="0" indent="457200" algn="l">
              <a:lnSpc>
                <a:spcPts val="1700"/>
              </a:lnSpc>
              <a:spcBef>
                <a:spcPts val="245"/>
              </a:spcBef>
              <a:spcAft>
                <a:spcPts val="0"/>
              </a:spcAft>
              <a:buFont typeface="Wingdings"/>
              <a:buChar char="§"/>
            </a:pPr>
            <a:r>
              <a:rPr lang="en-US" sz="1600" spc="0" dirty="0">
                <a:solidFill>
                  <a:srgbClr val="000000"/>
                </a:solidFill>
                <a:latin typeface="Times New Roman" panose="02020603050405020304" pitchFamily="1"/>
              </a:rPr>
              <a:t>Race (IRS Procedure 75-50, Title VI and CADA) </a:t>
            </a:r>
          </a:p>
          <a:p>
            <a:pPr marL="457200" marR="0" indent="457200" algn="l">
              <a:lnSpc>
                <a:spcPts val="1700"/>
              </a:lnSpc>
              <a:spcBef>
                <a:spcPts val="275"/>
              </a:spcBef>
              <a:spcAft>
                <a:spcPts val="0"/>
              </a:spcAft>
              <a:buFont typeface="Wingdings"/>
              <a:buChar char="§"/>
            </a:pPr>
            <a:r>
              <a:rPr lang="en-US" sz="1600" spc="0" dirty="0">
                <a:solidFill>
                  <a:srgbClr val="000000"/>
                </a:solidFill>
                <a:latin typeface="Times New Roman" panose="02020603050405020304" pitchFamily="1"/>
              </a:rPr>
              <a:t>Creed (CADA) </a:t>
            </a:r>
          </a:p>
          <a:p>
            <a:pPr marL="457200" marR="0" indent="457200" algn="l">
              <a:lnSpc>
                <a:spcPts val="1700"/>
              </a:lnSpc>
              <a:spcBef>
                <a:spcPts val="270"/>
              </a:spcBef>
              <a:spcAft>
                <a:spcPts val="0"/>
              </a:spcAft>
              <a:buFont typeface="Wingdings"/>
              <a:buChar char="§"/>
            </a:pPr>
            <a:r>
              <a:rPr lang="en-US" sz="1600" spc="0" dirty="0">
                <a:solidFill>
                  <a:srgbClr val="000000"/>
                </a:solidFill>
                <a:latin typeface="Times New Roman" panose="02020603050405020304" pitchFamily="1"/>
              </a:rPr>
              <a:t>Color (Title VI and CADA) </a:t>
            </a:r>
          </a:p>
          <a:p>
            <a:pPr marL="457200" marR="0" indent="457200" algn="l">
              <a:lnSpc>
                <a:spcPts val="1700"/>
              </a:lnSpc>
              <a:spcBef>
                <a:spcPts val="270"/>
              </a:spcBef>
              <a:spcAft>
                <a:spcPts val="0"/>
              </a:spcAft>
              <a:buFont typeface="Wingdings"/>
              <a:buChar char="§"/>
            </a:pPr>
            <a:r>
              <a:rPr lang="en-US" sz="1600" spc="0" dirty="0">
                <a:solidFill>
                  <a:srgbClr val="000000"/>
                </a:solidFill>
                <a:latin typeface="Times New Roman" panose="02020603050405020304" pitchFamily="1"/>
              </a:rPr>
              <a:t>Sex (Title IX and CADA) </a:t>
            </a:r>
          </a:p>
          <a:p>
            <a:pPr marL="457200" marR="0" indent="457200" algn="l">
              <a:lnSpc>
                <a:spcPts val="1700"/>
              </a:lnSpc>
              <a:spcBef>
                <a:spcPts val="250"/>
              </a:spcBef>
              <a:spcAft>
                <a:spcPts val="0"/>
              </a:spcAft>
              <a:buFont typeface="Wingdings"/>
              <a:buChar char="§"/>
            </a:pPr>
            <a:r>
              <a:rPr lang="en-US" sz="1600" spc="0" dirty="0">
                <a:solidFill>
                  <a:srgbClr val="000000"/>
                </a:solidFill>
                <a:latin typeface="Times New Roman" panose="02020603050405020304" pitchFamily="1"/>
              </a:rPr>
              <a:t>Sexual orientation (CADA) </a:t>
            </a:r>
          </a:p>
          <a:p>
            <a:pPr marL="457200" marR="0" indent="457200" algn="l">
              <a:lnSpc>
                <a:spcPts val="1700"/>
              </a:lnSpc>
              <a:spcBef>
                <a:spcPts val="270"/>
              </a:spcBef>
              <a:spcAft>
                <a:spcPts val="0"/>
              </a:spcAft>
              <a:buFont typeface="Wingdings"/>
              <a:buChar char="§"/>
            </a:pPr>
            <a:r>
              <a:rPr lang="en-US" sz="1600" spc="0" dirty="0">
                <a:solidFill>
                  <a:srgbClr val="000000"/>
                </a:solidFill>
                <a:latin typeface="Times New Roman" panose="02020603050405020304" pitchFamily="1"/>
              </a:rPr>
              <a:t>Gender identity (Title IX and CADA) </a:t>
            </a:r>
          </a:p>
          <a:p>
            <a:pPr marL="457200" marR="0" indent="457200" algn="l">
              <a:lnSpc>
                <a:spcPts val="1700"/>
              </a:lnSpc>
              <a:spcBef>
                <a:spcPts val="275"/>
              </a:spcBef>
              <a:spcAft>
                <a:spcPts val="0"/>
              </a:spcAft>
              <a:buFont typeface="Wingdings"/>
              <a:buChar char="§"/>
            </a:pPr>
            <a:r>
              <a:rPr lang="en-US" sz="1600" spc="0" dirty="0">
                <a:solidFill>
                  <a:srgbClr val="000000"/>
                </a:solidFill>
                <a:latin typeface="Times New Roman" panose="02020603050405020304" pitchFamily="1"/>
              </a:rPr>
              <a:t>Gender expression (Title IX and CADA) </a:t>
            </a:r>
          </a:p>
          <a:p>
            <a:pPr marL="457200" marR="0" indent="457200" algn="l">
              <a:lnSpc>
                <a:spcPts val="1700"/>
              </a:lnSpc>
              <a:spcBef>
                <a:spcPts val="270"/>
              </a:spcBef>
              <a:spcAft>
                <a:spcPts val="0"/>
              </a:spcAft>
              <a:buFont typeface="Wingdings"/>
              <a:buChar char="§"/>
            </a:pPr>
            <a:r>
              <a:rPr lang="en-US" sz="1600" spc="0" dirty="0">
                <a:solidFill>
                  <a:srgbClr val="000000"/>
                </a:solidFill>
                <a:latin typeface="Times New Roman" panose="02020603050405020304" pitchFamily="1"/>
              </a:rPr>
              <a:t>Marital status (CADA) </a:t>
            </a:r>
          </a:p>
          <a:p>
            <a:pPr marL="457200" marR="0" indent="457200" algn="l">
              <a:lnSpc>
                <a:spcPts val="1700"/>
              </a:lnSpc>
              <a:spcBef>
                <a:spcPts val="250"/>
              </a:spcBef>
              <a:spcAft>
                <a:spcPts val="0"/>
              </a:spcAft>
              <a:buFont typeface="Wingdings"/>
              <a:buChar char="§"/>
            </a:pPr>
            <a:r>
              <a:rPr lang="en-US" sz="1600" spc="0" dirty="0">
                <a:solidFill>
                  <a:srgbClr val="000000"/>
                </a:solidFill>
                <a:latin typeface="Times New Roman" panose="02020603050405020304" pitchFamily="1"/>
              </a:rPr>
              <a:t>National origin (Title VI and CADA) </a:t>
            </a:r>
          </a:p>
          <a:p>
            <a:pPr marL="457200" marR="0" indent="457200" algn="l">
              <a:lnSpc>
                <a:spcPts val="1700"/>
              </a:lnSpc>
              <a:spcBef>
                <a:spcPts val="270"/>
              </a:spcBef>
              <a:spcAft>
                <a:spcPts val="0"/>
              </a:spcAft>
              <a:buFont typeface="Wingdings"/>
              <a:buChar char="§"/>
            </a:pPr>
            <a:r>
              <a:rPr lang="en-US" sz="1600" spc="-5" dirty="0">
                <a:solidFill>
                  <a:srgbClr val="000000"/>
                </a:solidFill>
                <a:latin typeface="Times New Roman" panose="02020603050405020304" pitchFamily="1"/>
              </a:rPr>
              <a:t>or Ancestry (CADA) </a:t>
            </a:r>
          </a:p>
          <a:p>
            <a:pPr marL="0" marR="0" indent="0" algn="l">
              <a:lnSpc>
                <a:spcPts val="2000"/>
              </a:lnSpc>
              <a:spcBef>
                <a:spcPts val="3580"/>
              </a:spcBef>
              <a:spcAft>
                <a:spcPts val="25"/>
              </a:spcAft>
            </a:pPr>
            <a:r>
              <a:rPr lang="en-US" sz="1600" spc="0" dirty="0">
                <a:solidFill>
                  <a:srgbClr val="000000"/>
                </a:solidFill>
                <a:latin typeface="Times New Roman" panose="02020603050405020304" pitchFamily="1"/>
              </a:rPr>
              <a:t>Many independent schools also advertise that they do not discriminate on the basis of these or other protected classes in their admissions procedures.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sp>
        <p:nvSpPr>
          <p:cNvPr id="4" name="Text Placeholder 3"/>
          <p:cNvSpPr>
            <a:spLocks noGrp="1"/>
          </p:cNvSpPr>
          <p:nvPr>
            <p:ph type="body" idx="10"/>
          </p:nvPr>
        </p:nvSpPr>
        <p:spPr>
          <a:xfrm>
            <a:off x="966470" y="1586230"/>
            <a:ext cx="7327900" cy="5055870"/>
          </a:xfrm>
          <a:prstGeom prst="rect">
            <a:avLst/>
          </a:prstGeom>
          <a:noFill/>
          <a:ln w="0" cmpd="sng">
            <a:noFill/>
            <a:prstDash val="solid"/>
          </a:ln>
        </p:spPr>
        <p:txBody>
          <a:bodyPr vert="horz" lIns="0" tIns="271780" rIns="0" bIns="0" anchor="t"/>
          <a:lstStyle/>
          <a:p>
            <a:pPr marL="0" marR="0" indent="0" algn="l">
              <a:lnSpc>
                <a:spcPts val="1800"/>
              </a:lnSpc>
              <a:spcAft>
                <a:spcPts val="0"/>
              </a:spcAft>
            </a:pPr>
            <a:r>
              <a:rPr lang="en-US" sz="1600" spc="-20">
                <a:solidFill>
                  <a:srgbClr val="000000"/>
                </a:solidFill>
                <a:latin typeface="Times New Roman" panose="02020603050405020304" pitchFamily="1"/>
              </a:rPr>
              <a:t>DO NOT ASK: </a:t>
            </a:r>
          </a:p>
          <a:p>
            <a:pPr marL="411480" marR="0" indent="0" algn="l">
              <a:lnSpc>
                <a:spcPts val="1800"/>
              </a:lnSpc>
              <a:spcBef>
                <a:spcPts val="2130"/>
              </a:spcBef>
              <a:spcAft>
                <a:spcPts val="0"/>
              </a:spcAft>
            </a:pPr>
            <a:r>
              <a:rPr lang="en-US" sz="1600" spc="-5">
                <a:solidFill>
                  <a:srgbClr val="000000"/>
                </a:solidFill>
                <a:latin typeface="Times New Roman" panose="02020603050405020304" pitchFamily="1"/>
              </a:rPr>
              <a:t>For a photo of the applicant. </a:t>
            </a:r>
          </a:p>
          <a:p>
            <a:pPr marL="411480" marR="0" indent="0" algn="l">
              <a:lnSpc>
                <a:spcPts val="1800"/>
              </a:lnSpc>
              <a:spcBef>
                <a:spcPts val="2155"/>
              </a:spcBef>
              <a:spcAft>
                <a:spcPts val="0"/>
              </a:spcAft>
            </a:pPr>
            <a:r>
              <a:rPr lang="en-US" sz="1600" spc="-5">
                <a:solidFill>
                  <a:srgbClr val="000000"/>
                </a:solidFill>
                <a:latin typeface="Times New Roman" panose="02020603050405020304" pitchFamily="1"/>
              </a:rPr>
              <a:t>Are you disabled? </a:t>
            </a:r>
          </a:p>
          <a:p>
            <a:pPr marL="411480" marR="0" indent="0" algn="l">
              <a:lnSpc>
                <a:spcPts val="1800"/>
              </a:lnSpc>
              <a:spcBef>
                <a:spcPts val="2130"/>
              </a:spcBef>
              <a:spcAft>
                <a:spcPts val="0"/>
              </a:spcAft>
            </a:pPr>
            <a:r>
              <a:rPr lang="en-US" sz="1600" spc="-10">
                <a:solidFill>
                  <a:srgbClr val="000000"/>
                </a:solidFill>
                <a:latin typeface="Times New Roman" panose="02020603050405020304" pitchFamily="1"/>
              </a:rPr>
              <a:t>Have you sought counseling or treatment for an emotional or mental health problem?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What medications are you currently taking? </a:t>
            </a:r>
          </a:p>
          <a:p>
            <a:pPr marL="411480" marR="0" indent="0" algn="l">
              <a:lnSpc>
                <a:spcPts val="1800"/>
              </a:lnSpc>
              <a:spcBef>
                <a:spcPts val="2130"/>
              </a:spcBef>
              <a:spcAft>
                <a:spcPts val="0"/>
              </a:spcAft>
            </a:pPr>
            <a:r>
              <a:rPr lang="en-US" sz="1600" spc="0">
                <a:solidFill>
                  <a:srgbClr val="000000"/>
                </a:solidFill>
                <a:latin typeface="Times New Roman" panose="02020603050405020304" pitchFamily="1"/>
              </a:rPr>
              <a:t>How does your wheelchair affect your ability to get around?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Where is your accent from? </a:t>
            </a:r>
          </a:p>
          <a:p>
            <a:pPr marL="411480" marR="0" indent="0" algn="l">
              <a:lnSpc>
                <a:spcPts val="1800"/>
              </a:lnSpc>
              <a:spcBef>
                <a:spcPts val="2130"/>
              </a:spcBef>
              <a:spcAft>
                <a:spcPts val="0"/>
              </a:spcAft>
            </a:pPr>
            <a:r>
              <a:rPr lang="en-US" sz="1600" spc="-5">
                <a:solidFill>
                  <a:srgbClr val="000000"/>
                </a:solidFill>
                <a:latin typeface="Times New Roman" panose="02020603050405020304" pitchFamily="1"/>
              </a:rPr>
              <a:t>Where were you born? </a:t>
            </a:r>
          </a:p>
          <a:p>
            <a:pPr marL="411480" marR="0" indent="0" algn="l">
              <a:lnSpc>
                <a:spcPts val="1800"/>
              </a:lnSpc>
              <a:spcBef>
                <a:spcPts val="2155"/>
              </a:spcBef>
              <a:spcAft>
                <a:spcPts val="0"/>
              </a:spcAft>
            </a:pPr>
            <a:r>
              <a:rPr lang="en-US" sz="1600" spc="0">
                <a:solidFill>
                  <a:srgbClr val="000000"/>
                </a:solidFill>
                <a:latin typeface="Times New Roman" panose="02020603050405020304" pitchFamily="1"/>
              </a:rPr>
              <a:t>Tell me about the ethnic clothing or the unusual jewelry you are wearing. </a:t>
            </a:r>
          </a:p>
          <a:p>
            <a:pPr marL="411480" marR="0" indent="0" algn="l">
              <a:lnSpc>
                <a:spcPts val="1800"/>
              </a:lnSpc>
              <a:spcBef>
                <a:spcPts val="2130"/>
              </a:spcBef>
              <a:spcAft>
                <a:spcPts val="70"/>
              </a:spcAft>
            </a:pPr>
            <a:r>
              <a:rPr lang="en-US" sz="1600" spc="0">
                <a:solidFill>
                  <a:srgbClr val="000000"/>
                </a:solidFill>
                <a:latin typeface="Times New Roman" panose="02020603050405020304" pitchFamily="1"/>
              </a:rPr>
              <a:t>Are your parents married?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sp>
        <p:nvSpPr>
          <p:cNvPr id="4" name="Text Placeholder 3"/>
          <p:cNvSpPr>
            <a:spLocks noGrp="1"/>
          </p:cNvSpPr>
          <p:nvPr>
            <p:ph type="body" idx="10"/>
          </p:nvPr>
        </p:nvSpPr>
        <p:spPr>
          <a:xfrm>
            <a:off x="913130" y="2037715"/>
            <a:ext cx="8235950" cy="1753870"/>
          </a:xfrm>
          <a:prstGeom prst="rect">
            <a:avLst/>
          </a:prstGeom>
          <a:noFill/>
          <a:ln w="0" cmpd="sng">
            <a:noFill/>
            <a:prstDash val="solid"/>
          </a:ln>
        </p:spPr>
        <p:txBody>
          <a:bodyPr vert="horz" lIns="0" tIns="3175" rIns="0" bIns="0" anchor="t"/>
          <a:lstStyle/>
          <a:p>
            <a:pPr marL="0" marR="0" indent="0" algn="l">
              <a:lnSpc>
                <a:spcPts val="1800"/>
              </a:lnSpc>
              <a:spcAft>
                <a:spcPts val="0"/>
              </a:spcAft>
            </a:pPr>
            <a:r>
              <a:rPr lang="en-US" sz="1600" spc="-15">
                <a:solidFill>
                  <a:srgbClr val="000000"/>
                </a:solidFill>
                <a:latin typeface="Times New Roman" panose="02020603050405020304" pitchFamily="1"/>
              </a:rPr>
              <a:t>IT IS OK TO ASK: </a:t>
            </a:r>
          </a:p>
          <a:p>
            <a:pPr marL="457200" marR="0" indent="0" algn="l">
              <a:lnSpc>
                <a:spcPts val="1800"/>
              </a:lnSpc>
              <a:spcBef>
                <a:spcPts val="2135"/>
              </a:spcBef>
              <a:spcAft>
                <a:spcPts val="0"/>
              </a:spcAft>
            </a:pPr>
            <a:r>
              <a:rPr lang="en-US" sz="1600" spc="0">
                <a:solidFill>
                  <a:srgbClr val="000000"/>
                </a:solidFill>
                <a:latin typeface="Times New Roman" panose="02020603050405020304" pitchFamily="1"/>
              </a:rPr>
              <a:t>Do you have any reading or learning challenges? </a:t>
            </a:r>
          </a:p>
          <a:p>
            <a:pPr marL="457200" marR="0" indent="0" algn="l">
              <a:lnSpc>
                <a:spcPts val="1800"/>
              </a:lnSpc>
              <a:spcBef>
                <a:spcPts val="2160"/>
              </a:spcBef>
              <a:spcAft>
                <a:spcPts val="3965"/>
              </a:spcAft>
            </a:pPr>
            <a:r>
              <a:rPr lang="en-US" sz="1600" spc="0">
                <a:solidFill>
                  <a:srgbClr val="000000"/>
                </a:solidFill>
                <a:latin typeface="Times New Roman" panose="02020603050405020304" pitchFamily="1"/>
              </a:rPr>
              <a:t>Have you ever had an IEP or Section 504 Plan? </a:t>
            </a:r>
          </a:p>
        </p:txBody>
      </p:sp>
      <p:sp>
        <p:nvSpPr>
          <p:cNvPr id="5" name="Text Placeholder 4"/>
          <p:cNvSpPr>
            <a:spLocks noGrp="1"/>
          </p:cNvSpPr>
          <p:nvPr>
            <p:ph type="body" idx="10"/>
          </p:nvPr>
        </p:nvSpPr>
        <p:spPr>
          <a:xfrm>
            <a:off x="913130" y="3791585"/>
            <a:ext cx="8235950" cy="1186815"/>
          </a:xfrm>
          <a:prstGeom prst="rect">
            <a:avLst/>
          </a:prstGeom>
          <a:solidFill>
            <a:srgbClr val="FFFF00"/>
          </a:solidFill>
          <a:ln w="8890" cmpd="sng">
            <a:solidFill>
              <a:srgbClr val="000000"/>
            </a:solidFill>
            <a:prstDash val="solid"/>
          </a:ln>
        </p:spPr>
        <p:txBody>
          <a:bodyPr vert="horz" lIns="0" tIns="11430" rIns="0" bIns="0" anchor="t"/>
          <a:lstStyle/>
          <a:p>
            <a:pPr marL="0" marR="0" indent="0" algn="ctr">
              <a:lnSpc>
                <a:spcPts val="1800"/>
              </a:lnSpc>
              <a:spcAft>
                <a:spcPts val="0"/>
              </a:spcAft>
            </a:pPr>
            <a:r>
              <a:rPr lang="en-US" sz="1600" spc="-80">
                <a:solidFill>
                  <a:srgbClr val="000000"/>
                </a:solidFill>
                <a:latin typeface="Times New Roman" panose="02020603050405020304" pitchFamily="1"/>
              </a:rPr>
              <a:t>CAVEAT: </a:t>
            </a:r>
          </a:p>
          <a:p>
            <a:pPr marL="0" marR="0" indent="0" algn="ctr">
              <a:lnSpc>
                <a:spcPts val="1800"/>
              </a:lnSpc>
              <a:spcBef>
                <a:spcPts val="1830"/>
              </a:spcBef>
              <a:spcAft>
                <a:spcPts val="1735"/>
              </a:spcAft>
            </a:pPr>
            <a:r>
              <a:rPr lang="en-US" sz="1600" spc="0">
                <a:solidFill>
                  <a:srgbClr val="000000"/>
                </a:solidFill>
                <a:latin typeface="Times New Roman" panose="02020603050405020304" pitchFamily="1"/>
              </a:rPr>
              <a:t>If an independent school has a reason to ask the question that is documented and tied to its </a:t>
            </a:r>
            <a:br/>
            <a:r>
              <a:rPr lang="en-US" sz="1600" spc="0">
                <a:solidFill>
                  <a:srgbClr val="000000"/>
                </a:solidFill>
                <a:latin typeface="Times New Roman" panose="02020603050405020304" pitchFamily="1"/>
              </a:rPr>
              <a:t>programing or curriculum, it may ask the question.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sp>
        <p:nvSpPr>
          <p:cNvPr id="4" name="Text Placeholder 3"/>
          <p:cNvSpPr>
            <a:spLocks noGrp="1"/>
          </p:cNvSpPr>
          <p:nvPr>
            <p:ph type="body" idx="10"/>
          </p:nvPr>
        </p:nvSpPr>
        <p:spPr>
          <a:xfrm>
            <a:off x="906780" y="2249805"/>
            <a:ext cx="8243570" cy="2779395"/>
          </a:xfrm>
          <a:prstGeom prst="rect">
            <a:avLst/>
          </a:prstGeom>
          <a:noFill/>
          <a:ln w="0" cmpd="sng">
            <a:noFill/>
            <a:prstDash val="solid"/>
          </a:ln>
        </p:spPr>
        <p:txBody>
          <a:bodyPr vert="horz" lIns="0" tIns="635" rIns="0" bIns="0" anchor="t">
            <a:normAutofit fontScale="80000"/>
          </a:bodyPr>
          <a:lstStyle/>
          <a:p>
            <a:pPr marL="0" marR="0" indent="0" algn="ctr">
              <a:lnSpc>
                <a:spcPts val="2500"/>
              </a:lnSpc>
              <a:spcAft>
                <a:spcPts val="0"/>
              </a:spcAft>
            </a:pPr>
            <a:r>
              <a:rPr lang="en-US" sz="2150" b="1" spc="0">
                <a:solidFill>
                  <a:srgbClr val="000000"/>
                </a:solidFill>
                <a:latin typeface="Times New Roman" panose="02020603050405020304" pitchFamily="1"/>
              </a:rPr>
              <a:t>Honesty Affirmations </a:t>
            </a:r>
          </a:p>
          <a:p>
            <a:pPr marL="0" marR="0" indent="0" algn="just">
              <a:lnSpc>
                <a:spcPts val="2500"/>
              </a:lnSpc>
              <a:spcBef>
                <a:spcPts val="1625"/>
              </a:spcBef>
              <a:spcAft>
                <a:spcPts val="100"/>
              </a:spcAft>
            </a:pPr>
            <a:r>
              <a:rPr lang="en-US" sz="2200" spc="0">
                <a:solidFill>
                  <a:srgbClr val="000000"/>
                </a:solidFill>
                <a:latin typeface="Times New Roman" panose="02020603050405020304" pitchFamily="1"/>
              </a:rPr>
              <a:t>I certify that all information submitted in the admission process </a:t>
            </a:r>
            <a:r>
              <a:rPr lang="en-US" sz="2550" spc="0">
                <a:solidFill>
                  <a:srgbClr val="000000"/>
                </a:solidFill>
                <a:latin typeface="Times New Roman" panose="02020603050405020304" pitchFamily="1"/>
              </a:rPr>
              <a:t>— </a:t>
            </a:r>
            <a:r>
              <a:rPr lang="en-US" sz="2200" spc="0">
                <a:solidFill>
                  <a:srgbClr val="000000"/>
                </a:solidFill>
                <a:latin typeface="Times New Roman" panose="02020603050405020304" pitchFamily="1"/>
              </a:rPr>
              <a:t>including this application and any other supporting materials </a:t>
            </a:r>
            <a:r>
              <a:rPr lang="en-US" sz="2550" spc="0">
                <a:solidFill>
                  <a:srgbClr val="000000"/>
                </a:solidFill>
                <a:latin typeface="Times New Roman" panose="02020603050405020304" pitchFamily="1"/>
              </a:rPr>
              <a:t>— </a:t>
            </a:r>
            <a:r>
              <a:rPr lang="en-US" sz="2200" spc="0">
                <a:solidFill>
                  <a:srgbClr val="000000"/>
                </a:solidFill>
                <a:latin typeface="Times New Roman" panose="02020603050405020304" pitchFamily="1"/>
              </a:rPr>
              <a:t>is factually true and complete as of the date of submission. I understand that I may be subject to a range of disciplinary actions, up to and including revocation of my admission or dismissal from enrollment, if it is determined that any information I submitted in the admission process is materially incorrect or incomplete.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graphicFrame>
        <p:nvGraphicFramePr>
          <p:cNvPr id="5" name="Table 4"/>
          <p:cNvGraphicFramePr>
            <a:graphicFrameLocks noGrp="1"/>
          </p:cNvGraphicFramePr>
          <p:nvPr/>
        </p:nvGraphicFramePr>
        <p:xfrm>
          <a:off x="914400" y="2490470"/>
          <a:ext cx="8232775" cy="1962785"/>
        </p:xfrm>
        <a:graphic>
          <a:graphicData uri="http://schemas.openxmlformats.org/drawingml/2006/table">
            <a:tbl>
              <a:tblPr/>
              <a:tblGrid>
                <a:gridCol w="4114800">
                  <a:extLst>
                    <a:ext uri="{9D8B030D-6E8A-4147-A177-3AD203B41FA5}">
                      <a16:colId xmlns:a16="http://schemas.microsoft.com/office/drawing/2014/main" val="20000"/>
                    </a:ext>
                  </a:extLst>
                </a:gridCol>
                <a:gridCol w="4117975">
                  <a:extLst>
                    <a:ext uri="{9D8B030D-6E8A-4147-A177-3AD203B41FA5}">
                      <a16:colId xmlns:a16="http://schemas.microsoft.com/office/drawing/2014/main" val="20001"/>
                    </a:ext>
                  </a:extLst>
                </a:gridCol>
              </a:tblGrid>
              <a:tr h="328930">
                <a:tc gridSpan="2">
                  <a:txBody>
                    <a:bodyPr/>
                    <a:lstStyle/>
                    <a:p>
                      <a:pPr marL="0" marR="1108710" indent="0" algn="r">
                        <a:lnSpc>
                          <a:spcPts val="2400"/>
                        </a:lnSpc>
                        <a:spcBef>
                          <a:spcPts val="190"/>
                        </a:spcBef>
                        <a:spcAft>
                          <a:spcPts val="0"/>
                        </a:spcAft>
                      </a:pPr>
                      <a:r>
                        <a:rPr lang="en-US" sz="2200" b="1" spc="0">
                          <a:solidFill>
                            <a:srgbClr val="000000"/>
                          </a:solidFill>
                          <a:latin typeface="Times New Roman" panose="02020603050405020304" pitchFamily="1"/>
                        </a:rPr>
                        <a:t>Pros and Cons of Perpetual Enrollment Contracts </a:t>
                      </a:r>
                    </a:p>
                  </a:txBody>
                  <a:tcPr marL="0" marR="0" marT="0" marB="0" anchor="ctr">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solidFill>
                      <a:srgbClr val="FFFF00"/>
                    </a:solidFill>
                  </a:tcPr>
                </a:tc>
                <a:tc hMerge="1">
                  <a:txBody>
                    <a:bodyPr/>
                    <a:lstStyle/>
                    <a:p>
                      <a:endParaRPr/>
                    </a:p>
                  </a:txBody>
                  <a:tcPr/>
                </a:tc>
                <a:extLst>
                  <a:ext uri="{0D108BD9-81ED-4DB2-BD59-A6C34878D82A}">
                    <a16:rowId xmlns:a16="http://schemas.microsoft.com/office/drawing/2014/main" val="10000"/>
                  </a:ext>
                </a:extLst>
              </a:tr>
              <a:tr h="329565">
                <a:tc>
                  <a:txBody>
                    <a:bodyPr/>
                    <a:lstStyle/>
                    <a:p>
                      <a:pPr marL="0" marR="1794510" indent="0" algn="r">
                        <a:lnSpc>
                          <a:spcPts val="2400"/>
                        </a:lnSpc>
                        <a:spcBef>
                          <a:spcPts val="170"/>
                        </a:spcBef>
                        <a:spcAft>
                          <a:spcPts val="0"/>
                        </a:spcAft>
                      </a:pPr>
                      <a:r>
                        <a:rPr lang="en-US" sz="2200" b="1" spc="0">
                          <a:solidFill>
                            <a:srgbClr val="000000"/>
                          </a:solidFill>
                          <a:latin typeface="Times New Roman" panose="02020603050405020304" pitchFamily="1"/>
                        </a:rPr>
                        <a:t>Pros </a:t>
                      </a:r>
                    </a:p>
                  </a:txBody>
                  <a:tcPr marL="0" marR="0" marT="0" marB="0" anchor="ctr">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tc>
                  <a:txBody>
                    <a:bodyPr/>
                    <a:lstStyle/>
                    <a:p>
                      <a:pPr marL="0" marR="1747520" indent="0" algn="r">
                        <a:lnSpc>
                          <a:spcPts val="2400"/>
                        </a:lnSpc>
                        <a:spcBef>
                          <a:spcPts val="170"/>
                        </a:spcBef>
                        <a:spcAft>
                          <a:spcPts val="0"/>
                        </a:spcAft>
                      </a:pPr>
                      <a:r>
                        <a:rPr lang="en-US" sz="2200" b="1" spc="0">
                          <a:solidFill>
                            <a:srgbClr val="000000"/>
                          </a:solidFill>
                          <a:latin typeface="Times New Roman" panose="02020603050405020304" pitchFamily="1"/>
                        </a:rPr>
                        <a:t>Cons </a:t>
                      </a:r>
                    </a:p>
                  </a:txBody>
                  <a:tcPr marL="0" marR="0" marT="0" marB="0" anchor="ctr">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extLst>
                  <a:ext uri="{0D108BD9-81ED-4DB2-BD59-A6C34878D82A}">
                    <a16:rowId xmlns:a16="http://schemas.microsoft.com/office/drawing/2014/main" val="10001"/>
                  </a:ext>
                </a:extLst>
              </a:tr>
              <a:tr h="648970">
                <a:tc>
                  <a:txBody>
                    <a:bodyPr/>
                    <a:lstStyle/>
                    <a:p>
                      <a:pPr marL="73025" marR="0" indent="0" algn="l">
                        <a:lnSpc>
                          <a:spcPts val="2500"/>
                        </a:lnSpc>
                        <a:spcBef>
                          <a:spcPts val="165"/>
                        </a:spcBef>
                        <a:spcAft>
                          <a:spcPts val="2430"/>
                        </a:spcAft>
                      </a:pPr>
                      <a:r>
                        <a:rPr lang="en-US" sz="2200" spc="0">
                          <a:solidFill>
                            <a:srgbClr val="000000"/>
                          </a:solidFill>
                          <a:latin typeface="Times New Roman" panose="02020603050405020304" pitchFamily="1"/>
                        </a:rPr>
                        <a:t>Less work for admissions offices </a:t>
                      </a:r>
                    </a:p>
                  </a:txBody>
                  <a:tcPr marL="0" marR="0" marT="0" marB="0">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tc>
                  <a:txBody>
                    <a:bodyPr/>
                    <a:lstStyle/>
                    <a:p>
                      <a:pPr marL="91440" marR="0" indent="0" algn="l">
                        <a:lnSpc>
                          <a:spcPts val="2500"/>
                        </a:lnSpc>
                        <a:spcBef>
                          <a:spcPts val="165"/>
                        </a:spcBef>
                        <a:spcAft>
                          <a:spcPts val="0"/>
                        </a:spcAft>
                      </a:pPr>
                      <a:r>
                        <a:rPr lang="en-US" sz="2200" spc="0">
                          <a:solidFill>
                            <a:srgbClr val="000000"/>
                          </a:solidFill>
                          <a:latin typeface="Times New Roman" panose="02020603050405020304" pitchFamily="1"/>
                        </a:rPr>
                        <a:t>Term and tuition may be too </a:t>
                      </a:r>
                    </a:p>
                    <a:p>
                      <a:pPr marL="91440" marR="0" indent="0" algn="l">
                        <a:lnSpc>
                          <a:spcPts val="2400"/>
                        </a:lnSpc>
                        <a:spcBef>
                          <a:spcPts val="30"/>
                        </a:spcBef>
                        <a:spcAft>
                          <a:spcPts val="0"/>
                        </a:spcAft>
                      </a:pPr>
                      <a:r>
                        <a:rPr lang="en-US" sz="2200" spc="0">
                          <a:solidFill>
                            <a:srgbClr val="000000"/>
                          </a:solidFill>
                          <a:latin typeface="Times New Roman" panose="02020603050405020304" pitchFamily="1"/>
                        </a:rPr>
                        <a:t>uncertain to be enforceable </a:t>
                      </a:r>
                    </a:p>
                  </a:txBody>
                  <a:tcPr marL="0" marR="0" marT="0" marB="0">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extLst>
                  <a:ext uri="{0D108BD9-81ED-4DB2-BD59-A6C34878D82A}">
                    <a16:rowId xmlns:a16="http://schemas.microsoft.com/office/drawing/2014/main" val="10002"/>
                  </a:ext>
                </a:extLst>
              </a:tr>
              <a:tr h="655320">
                <a:tc>
                  <a:txBody>
                    <a:bodyPr/>
                    <a:lstStyle/>
                    <a:p>
                      <a:pPr marL="91440" marR="0" indent="0" algn="l">
                        <a:lnSpc>
                          <a:spcPts val="2500"/>
                        </a:lnSpc>
                        <a:spcBef>
                          <a:spcPts val="165"/>
                        </a:spcBef>
                        <a:spcAft>
                          <a:spcPts val="0"/>
                        </a:spcAft>
                      </a:pPr>
                      <a:r>
                        <a:rPr lang="en-US" sz="2200" spc="0">
                          <a:solidFill>
                            <a:srgbClr val="000000"/>
                          </a:solidFill>
                          <a:latin typeface="Times New Roman" panose="02020603050405020304" pitchFamily="1"/>
                        </a:rPr>
                        <a:t>Presumption that student will re- </a:t>
                      </a:r>
                    </a:p>
                    <a:p>
                      <a:pPr marL="91440" marR="0" indent="0" algn="l">
                        <a:lnSpc>
                          <a:spcPts val="2500"/>
                        </a:lnSpc>
                        <a:spcBef>
                          <a:spcPts val="30"/>
                        </a:spcBef>
                        <a:spcAft>
                          <a:spcPts val="0"/>
                        </a:spcAft>
                      </a:pPr>
                      <a:r>
                        <a:rPr lang="en-US" sz="2200" spc="0">
                          <a:solidFill>
                            <a:srgbClr val="000000"/>
                          </a:solidFill>
                          <a:latin typeface="Times New Roman" panose="02020603050405020304" pitchFamily="1"/>
                        </a:rPr>
                        <a:t>enroll every year </a:t>
                      </a:r>
                    </a:p>
                  </a:txBody>
                  <a:tcPr marL="0" marR="0" marT="0" marB="0">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tc>
                  <a:txBody>
                    <a:bodyPr/>
                    <a:lstStyle/>
                    <a:p>
                      <a:pPr marL="69850" marR="0" indent="0" algn="l">
                        <a:lnSpc>
                          <a:spcPts val="2500"/>
                        </a:lnSpc>
                        <a:spcBef>
                          <a:spcPts val="165"/>
                        </a:spcBef>
                        <a:spcAft>
                          <a:spcPts val="2500"/>
                        </a:spcAft>
                      </a:pPr>
                      <a:r>
                        <a:rPr lang="en-US" sz="2200" spc="0">
                          <a:solidFill>
                            <a:srgbClr val="000000"/>
                          </a:solidFill>
                          <a:latin typeface="Times New Roman" panose="02020603050405020304" pitchFamily="1"/>
                        </a:rPr>
                        <a:t>Difficulty revising contract </a:t>
                      </a:r>
                    </a:p>
                  </a:txBody>
                  <a:tcPr marL="0" marR="0" marT="0" marB="0">
                    <a:lnL w="8890" cmpd="sng">
                      <a:solidFill>
                        <a:srgbClr val="000000"/>
                      </a:solidFill>
                      <a:prstDash val="solid"/>
                    </a:lnL>
                    <a:lnR w="8890" cmpd="sng">
                      <a:solidFill>
                        <a:srgbClr val="000000"/>
                      </a:solidFill>
                      <a:prstDash val="solid"/>
                    </a:lnR>
                    <a:lnT w="8890" cmpd="sng">
                      <a:solidFill>
                        <a:srgbClr val="000000"/>
                      </a:solidFill>
                      <a:prstDash val="solid"/>
                    </a:lnT>
                    <a:lnB w="8890" cmpd="sng">
                      <a:solidFill>
                        <a:srgbClr val="000000"/>
                      </a:solidFill>
                      <a:prstDash val="solid"/>
                    </a:lnB>
                  </a:tcPr>
                </a:tc>
                <a:extLst>
                  <a:ext uri="{0D108BD9-81ED-4DB2-BD59-A6C34878D82A}">
                    <a16:rowId xmlns:a16="http://schemas.microsoft.com/office/drawing/2014/main" val="10003"/>
                  </a:ext>
                </a:extLst>
              </a:tr>
            </a:tbl>
          </a:graphicData>
        </a:graphic>
      </p:graphicFrame>
      <p:sp>
        <p:nvSpPr>
          <p:cNvPr id="6" name="Text Placeholder 5"/>
          <p:cNvSpPr>
            <a:spLocks noGrp="1"/>
          </p:cNvSpPr>
          <p:nvPr>
            <p:ph type="body" idx="10"/>
          </p:nvPr>
        </p:nvSpPr>
        <p:spPr>
          <a:xfrm>
            <a:off x="909320" y="4911090"/>
            <a:ext cx="8243570" cy="1946910"/>
          </a:xfrm>
          <a:prstGeom prst="rect">
            <a:avLst/>
          </a:prstGeom>
          <a:noFill/>
          <a:ln w="0" cmpd="sng">
            <a:noFill/>
            <a:prstDash val="solid"/>
          </a:ln>
        </p:spPr>
        <p:txBody>
          <a:bodyPr vert="horz" lIns="0" tIns="5080" rIns="0" bIns="0" anchor="t"/>
          <a:lstStyle/>
          <a:p>
            <a:pPr marL="0" marR="0" indent="0" algn="l">
              <a:lnSpc>
                <a:spcPts val="2500"/>
              </a:lnSpc>
              <a:spcAft>
                <a:spcPts val="0"/>
              </a:spcAft>
            </a:pPr>
            <a:r>
              <a:rPr lang="en-US" sz="2200" b="1" spc="0">
                <a:solidFill>
                  <a:srgbClr val="000000"/>
                </a:solidFill>
                <a:latin typeface="Times New Roman" panose="02020603050405020304" pitchFamily="1"/>
              </a:rPr>
              <a:t>How to Mitigate Risks of Perpetual Enrollment Contract: </a:t>
            </a:r>
          </a:p>
          <a:p>
            <a:pPr marL="457200" marR="685800" indent="228600" algn="l">
              <a:lnSpc>
                <a:spcPts val="2700"/>
              </a:lnSpc>
              <a:spcBef>
                <a:spcPts val="935"/>
              </a:spcBef>
              <a:spcAft>
                <a:spcPts val="0"/>
              </a:spcAft>
              <a:buFont typeface="Symbol"/>
              <a:buChar char="·"/>
            </a:pPr>
            <a:r>
              <a:rPr lang="en-US" sz="2200" spc="0">
                <a:solidFill>
                  <a:srgbClr val="000000"/>
                </a:solidFill>
                <a:latin typeface="Times New Roman" panose="02020603050405020304" pitchFamily="1"/>
              </a:rPr>
              <a:t>New contracts for enrollment in each “school”—lower, middle, upper </a:t>
            </a:r>
          </a:p>
          <a:p>
            <a:pPr marL="457200" marR="0" indent="228600" algn="l">
              <a:lnSpc>
                <a:spcPts val="2700"/>
              </a:lnSpc>
              <a:spcBef>
                <a:spcPts val="165"/>
              </a:spcBef>
              <a:spcAft>
                <a:spcPts val="0"/>
              </a:spcAft>
              <a:buFont typeface="Symbol"/>
              <a:buChar char="·"/>
            </a:pPr>
            <a:r>
              <a:rPr lang="en-US" sz="2200" spc="0">
                <a:solidFill>
                  <a:srgbClr val="000000"/>
                </a:solidFill>
                <a:latin typeface="Times New Roman" panose="02020603050405020304" pitchFamily="1"/>
              </a:rPr>
              <a:t>Build regular tuition increases into the contract </a:t>
            </a:r>
          </a:p>
          <a:p>
            <a:pPr marL="457200" marR="0" indent="228600" algn="l">
              <a:lnSpc>
                <a:spcPts val="2700"/>
              </a:lnSpc>
              <a:spcBef>
                <a:spcPts val="140"/>
              </a:spcBef>
              <a:spcAft>
                <a:spcPts val="605"/>
              </a:spcAft>
              <a:buFont typeface="Symbol"/>
              <a:buChar char="·"/>
            </a:pPr>
            <a:r>
              <a:rPr lang="en-US" sz="2200" spc="-10">
                <a:solidFill>
                  <a:srgbClr val="000000"/>
                </a:solidFill>
                <a:latin typeface="Times New Roman" panose="02020603050405020304" pitchFamily="1"/>
              </a:rPr>
              <a:t>Calendar, calendar, calendar!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4316095" y="514985"/>
            <a:ext cx="1417320" cy="932815"/>
          </a:xfrm>
          <a:prstGeom prst="rect">
            <a:avLst/>
          </a:prstGeom>
        </p:spPr>
      </p:pic>
      <p:sp>
        <p:nvSpPr>
          <p:cNvPr id="4" name="Text Placeholder 3"/>
          <p:cNvSpPr>
            <a:spLocks noGrp="1"/>
          </p:cNvSpPr>
          <p:nvPr>
            <p:ph type="body" idx="10"/>
          </p:nvPr>
        </p:nvSpPr>
        <p:spPr>
          <a:xfrm>
            <a:off x="912495" y="2658745"/>
            <a:ext cx="8243570" cy="3742055"/>
          </a:xfrm>
          <a:prstGeom prst="rect">
            <a:avLst/>
          </a:prstGeom>
          <a:noFill/>
          <a:ln w="0" cmpd="sng">
            <a:noFill/>
            <a:prstDash val="solid"/>
          </a:ln>
        </p:spPr>
        <p:txBody>
          <a:bodyPr vert="horz" lIns="0" tIns="5080" rIns="0" bIns="0" anchor="t"/>
          <a:lstStyle/>
          <a:p>
            <a:pPr marL="0" marR="0" indent="0" algn="ctr">
              <a:lnSpc>
                <a:spcPts val="2500"/>
              </a:lnSpc>
              <a:spcAft>
                <a:spcPts val="0"/>
              </a:spcAft>
            </a:pPr>
            <a:r>
              <a:rPr lang="en-US" sz="2200" b="1" spc="0" dirty="0">
                <a:solidFill>
                  <a:srgbClr val="000000"/>
                </a:solidFill>
                <a:latin typeface="Times New Roman" panose="02020603050405020304" pitchFamily="1"/>
              </a:rPr>
              <a:t>Liquidated Damages Clauses </a:t>
            </a:r>
          </a:p>
          <a:p>
            <a:pPr marL="0" marR="0" indent="0" algn="just">
              <a:lnSpc>
                <a:spcPts val="2500"/>
              </a:lnSpc>
              <a:spcBef>
                <a:spcPts val="4165"/>
              </a:spcBef>
              <a:spcAft>
                <a:spcPts val="40"/>
              </a:spcAft>
            </a:pPr>
            <a:r>
              <a:rPr lang="en-US" sz="2200" spc="-20" dirty="0">
                <a:solidFill>
                  <a:srgbClr val="000000"/>
                </a:solidFill>
                <a:latin typeface="Times New Roman" panose="02020603050405020304" pitchFamily="1"/>
              </a:rPr>
              <a:t>School is a non-profit organization and dependent on tuition funds to pay employees’ salaries and operating expenses. Thus, in accepting Student for enrollment, School assumes expenses which are not reduced by Student’s absence, withdrawal or dismissal. Upon signing this Agreement, Parents assume responsibility for the full annual tuition, and agree that tuition is due regardless of Student’s absence, illness, or withdrawal as liquidated damages and not a penalty, it being agreed by the parties that such payment is a reasonable approximation of damages which will be difficult to ascertain and quantify. </a:t>
            </a:r>
          </a:p>
        </p:txBody>
      </p:sp>
    </p:spTree>
  </p:cSld>
  <p:clrMapOvr>
    <a:masterClrMapping/>
  </p:clrMapOvr>
</p:sld>
</file>

<file path=ppt/theme/theme1.xml><?xml version="1.0" encoding="utf-8"?>
<a:theme xmlns:a="http://schemas.openxmlformats.org/drawingml/2006/main" name="default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504</Words>
  <Application>Microsoft Office PowerPoint</Application>
  <PresentationFormat>Custom</PresentationFormat>
  <Paragraphs>45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Symbol</vt:lpstr>
      <vt:lpstr>Times New Roman</vt:lpstr>
      <vt:lpstr>Wingdings</vt:lpstr>
      <vt:lpstr>default layout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Angie D. DeVine</dc:creator>
  <cp:lastModifiedBy>Oakes Hunnewell</cp:lastModifiedBy>
  <cp:revision>1</cp:revision>
  <dcterms:created xsi:type="dcterms:W3CDTF">2023-05-04T11:42:49Z</dcterms:created>
  <dcterms:modified xsi:type="dcterms:W3CDTF">2023-05-04T20:25:58Z</dcterms:modified>
</cp:coreProperties>
</file>